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4.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handoutMasterIdLst>
    <p:handoutMasterId r:id="rId12"/>
  </p:handoutMasterIdLst>
  <p:sldIdLst>
    <p:sldId id="264" r:id="rId2"/>
    <p:sldId id="266" r:id="rId3"/>
    <p:sldId id="283" r:id="rId4"/>
    <p:sldId id="282" r:id="rId5"/>
    <p:sldId id="276" r:id="rId6"/>
    <p:sldId id="286" r:id="rId7"/>
    <p:sldId id="285" r:id="rId8"/>
    <p:sldId id="287" r:id="rId9"/>
    <p:sldId id="284" r:id="rId10"/>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3" autoAdjust="0"/>
    <p:restoredTop sz="94280" autoAdjust="0"/>
  </p:normalViewPr>
  <p:slideViewPr>
    <p:cSldViewPr showGuides="1">
      <p:cViewPr varScale="1">
        <p:scale>
          <a:sx n="96" d="100"/>
          <a:sy n="96" d="100"/>
        </p:scale>
        <p:origin x="84" y="204"/>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3/3/2021</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3/3/2021</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796F01-7154-41E0-B48B-A6921757531A}" type="slidenum">
              <a:rPr lang="en-US" smtClean="0"/>
              <a:pPr/>
              <a:t>2</a:t>
            </a:fld>
            <a:endParaRPr lang="en-US"/>
          </a:p>
        </p:txBody>
      </p:sp>
    </p:spTree>
    <p:extLst>
      <p:ext uri="{BB962C8B-B14F-4D97-AF65-F5344CB8AC3E}">
        <p14:creationId xmlns:p14="http://schemas.microsoft.com/office/powerpoint/2010/main" val="2646662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796F01-7154-41E0-B48B-A6921757531A}" type="slidenum">
              <a:rPr lang="en-US" smtClean="0"/>
              <a:pPr/>
              <a:t>3</a:t>
            </a:fld>
            <a:endParaRPr lang="en-US"/>
          </a:p>
        </p:txBody>
      </p:sp>
    </p:spTree>
    <p:extLst>
      <p:ext uri="{BB962C8B-B14F-4D97-AF65-F5344CB8AC3E}">
        <p14:creationId xmlns:p14="http://schemas.microsoft.com/office/powerpoint/2010/main" val="400545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796F01-7154-41E0-B48B-A6921757531A}" type="slidenum">
              <a:rPr lang="en-US" smtClean="0"/>
              <a:pPr/>
              <a:t>4</a:t>
            </a:fld>
            <a:endParaRPr lang="en-US"/>
          </a:p>
        </p:txBody>
      </p:sp>
    </p:spTree>
    <p:extLst>
      <p:ext uri="{BB962C8B-B14F-4D97-AF65-F5344CB8AC3E}">
        <p14:creationId xmlns:p14="http://schemas.microsoft.com/office/powerpoint/2010/main" val="1411069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796F01-7154-41E0-B48B-A6921757531A}" type="slidenum">
              <a:rPr lang="en-US" smtClean="0"/>
              <a:pPr/>
              <a:t>7</a:t>
            </a:fld>
            <a:endParaRPr lang="en-US"/>
          </a:p>
        </p:txBody>
      </p:sp>
    </p:spTree>
    <p:extLst>
      <p:ext uri="{BB962C8B-B14F-4D97-AF65-F5344CB8AC3E}">
        <p14:creationId xmlns:p14="http://schemas.microsoft.com/office/powerpoint/2010/main" val="2128218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796F01-7154-41E0-B48B-A6921757531A}" type="slidenum">
              <a:rPr lang="en-US" smtClean="0"/>
              <a:pPr/>
              <a:t>9</a:t>
            </a:fld>
            <a:endParaRPr lang="en-US"/>
          </a:p>
        </p:txBody>
      </p:sp>
    </p:spTree>
    <p:extLst>
      <p:ext uri="{BB962C8B-B14F-4D97-AF65-F5344CB8AC3E}">
        <p14:creationId xmlns:p14="http://schemas.microsoft.com/office/powerpoint/2010/main" val="9751592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3/3/2021</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3/3/2021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3/3/2021</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3/3/2021</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3/3/2021</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3/3/2021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3/3/2021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3/3/2021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3/3/2021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3/3/2021</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audio" Target="../media/media1.m4a"/><Relationship Id="rId7" Type="http://schemas.openxmlformats.org/officeDocument/2006/relationships/image" Target="../media/image6.jpe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slideLayout" Target="../slideLayouts/slideLayout1.xml"/><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8.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9.png"/><Relationship Id="rId5" Type="http://schemas.openxmlformats.org/officeDocument/2006/relationships/notesSlide" Target="../notesSlides/notesSlide1.xml"/><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3.m4a"/><Relationship Id="rId7" Type="http://schemas.openxmlformats.org/officeDocument/2006/relationships/image" Target="../media/image11.jpe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10.jpeg"/><Relationship Id="rId5" Type="http://schemas.openxmlformats.org/officeDocument/2006/relationships/notesSlide" Target="../notesSlides/notesSlide2.xml"/><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8.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hyperlink" Target="https://www.bbc.co.uk/newsround/47333134" TargetMode="External"/><Relationship Id="rId5" Type="http://schemas.openxmlformats.org/officeDocument/2006/relationships/notesSlide" Target="../notesSlides/notesSlide3.xml"/><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8.png"/><Relationship Id="rId5" Type="http://schemas.openxmlformats.org/officeDocument/2006/relationships/hyperlink" Target="https://www.bbc.co.uk/newsround/21023008" TargetMode="Externa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7.m4a"/><Relationship Id="rId7" Type="http://schemas.openxmlformats.org/officeDocument/2006/relationships/image" Target="../media/image13.jpe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2.jpeg"/><Relationship Id="rId5" Type="http://schemas.openxmlformats.org/officeDocument/2006/relationships/notesSlide" Target="../notesSlides/notesSlide4.xml"/><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8.png"/><Relationship Id="rId5" Type="http://schemas.openxmlformats.org/officeDocument/2006/relationships/hyperlink" Target="https://www.bl.uk/childrens-books/videos/axel-scheffler-top-3-tips-for-budding-illustrators" TargetMode="Externa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58108" y="829622"/>
            <a:ext cx="7008574" cy="3298825"/>
          </a:xfrm>
        </p:spPr>
        <p:txBody>
          <a:bodyPr/>
          <a:lstStyle/>
          <a:p>
            <a:r>
              <a:rPr lang="en-US" dirty="0"/>
              <a:t>Book illustrations</a:t>
            </a:r>
          </a:p>
        </p:txBody>
      </p:sp>
      <p:pic>
        <p:nvPicPr>
          <p:cNvPr id="5" name="Picture 4">
            <a:extLst>
              <a:ext uri="{FF2B5EF4-FFF2-40B4-BE49-F238E27FC236}">
                <a16:creationId xmlns:a16="http://schemas.microsoft.com/office/drawing/2014/main" id="{81B1C0A7-FF18-41D6-995E-1E54E564833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42790" y="210729"/>
            <a:ext cx="1908326" cy="2931401"/>
          </a:xfrm>
          <a:prstGeom prst="rect">
            <a:avLst/>
          </a:prstGeom>
        </p:spPr>
      </p:pic>
      <p:pic>
        <p:nvPicPr>
          <p:cNvPr id="6" name="Picture 5">
            <a:extLst>
              <a:ext uri="{FF2B5EF4-FFF2-40B4-BE49-F238E27FC236}">
                <a16:creationId xmlns:a16="http://schemas.microsoft.com/office/drawing/2014/main" id="{AF185402-8D57-41C1-891B-C7EC6C9D256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60389" y="311979"/>
            <a:ext cx="2171348" cy="2855911"/>
          </a:xfrm>
          <a:prstGeom prst="rect">
            <a:avLst/>
          </a:prstGeom>
        </p:spPr>
      </p:pic>
      <p:pic>
        <p:nvPicPr>
          <p:cNvPr id="1026" name="Picture 2" descr="The Wise Man - Picture Book on Behance | Иллюстрации и плакаты, Иллюстрации  с животными, Морская иллюстрация">
            <a:extLst>
              <a:ext uri="{FF2B5EF4-FFF2-40B4-BE49-F238E27FC236}">
                <a16:creationId xmlns:a16="http://schemas.microsoft.com/office/drawing/2014/main" id="{E798D908-DE65-41BE-AA09-195C0DD27E0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294212" y="4440711"/>
            <a:ext cx="2171700" cy="21050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nta and the Buck House bunnies: Novelist Santa Montefiore pens a  children's book about the Queen's rabbits at Buckingham Palace | Daily Mail  Online">
            <a:extLst>
              <a:ext uri="{FF2B5EF4-FFF2-40B4-BE49-F238E27FC236}">
                <a16:creationId xmlns:a16="http://schemas.microsoft.com/office/drawing/2014/main" id="{CEAED04F-2F0C-45FA-B5A0-9965CE64E09E}"/>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342647" y="0"/>
            <a:ext cx="26701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1" name="Audio 10">
            <a:hlinkClick r:id="" action="ppaction://media"/>
            <a:extLst>
              <a:ext uri="{FF2B5EF4-FFF2-40B4-BE49-F238E27FC236}">
                <a16:creationId xmlns:a16="http://schemas.microsoft.com/office/drawing/2014/main" id="{EEEB7722-8CAC-402E-9BEB-6F8D4BC02D0D}"/>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advTm="15428">
        <p:fade/>
      </p:transition>
    </mc:Choice>
    <mc:Fallback xmlns="">
      <p:transition spd="med" advTm="154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Famous illustrator of children’s books</a:t>
            </a:r>
          </a:p>
        </p:txBody>
      </p:sp>
      <p:sp>
        <p:nvSpPr>
          <p:cNvPr id="3" name="Text Placeholder 2"/>
          <p:cNvSpPr>
            <a:spLocks noGrp="1"/>
          </p:cNvSpPr>
          <p:nvPr>
            <p:ph type="body" idx="1"/>
          </p:nvPr>
        </p:nvSpPr>
        <p:spPr/>
        <p:txBody>
          <a:bodyPr/>
          <a:lstStyle/>
          <a:p>
            <a:r>
              <a:rPr lang="en-US" dirty="0"/>
              <a:t>Quentin Blake</a:t>
            </a:r>
          </a:p>
        </p:txBody>
      </p:sp>
      <p:pic>
        <p:nvPicPr>
          <p:cNvPr id="6" name="Picture 2">
            <a:extLst>
              <a:ext uri="{FF2B5EF4-FFF2-40B4-BE49-F238E27FC236}">
                <a16:creationId xmlns:a16="http://schemas.microsoft.com/office/drawing/2014/main" id="{73961E39-C887-44F8-B5FB-6D0FB4137C36}"/>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09836" y="761375"/>
            <a:ext cx="4438650" cy="2954996"/>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CDE79E01-42C3-4ADD-BF5C-4D63ECF0688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1997697987"/>
      </p:ext>
    </p:extLst>
  </p:cSld>
  <p:clrMapOvr>
    <a:masterClrMapping/>
  </p:clrMapOvr>
  <mc:AlternateContent xmlns:mc="http://schemas.openxmlformats.org/markup-compatibility/2006" xmlns:p14="http://schemas.microsoft.com/office/powerpoint/2010/main">
    <mc:Choice Requires="p14">
      <p:transition spd="med" p14:dur="700" advTm="16101">
        <p:fade/>
      </p:transition>
    </mc:Choice>
    <mc:Fallback xmlns="">
      <p:transition spd="med" advTm="161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3B75B6D-F54B-4CFE-9363-1F360AD29D3C}"/>
              </a:ext>
            </a:extLst>
          </p:cNvPr>
          <p:cNvSpPr txBox="1">
            <a:spLocks/>
          </p:cNvSpPr>
          <p:nvPr/>
        </p:nvSpPr>
        <p:spPr>
          <a:xfrm>
            <a:off x="127526" y="332656"/>
            <a:ext cx="8843963" cy="3981450"/>
          </a:xfrm>
          <a:prstGeom prst="rect">
            <a:avLst/>
          </a:prstGeom>
        </p:spPr>
        <p:txBody>
          <a:bodyPr vert="horz" lIns="121899" tIns="60949" rIns="121899" bIns="60949" rtlCol="0" anchor="t">
            <a:noAutofit/>
          </a:bodyPr>
          <a:lstStyle>
            <a:lvl1pPr marL="0" indent="0" algn="l" defTabSz="1218987" rtl="0" eaLnBrk="1" latinLnBrk="0" hangingPunct="1">
              <a:lnSpc>
                <a:spcPct val="95000"/>
              </a:lnSpc>
              <a:spcBef>
                <a:spcPts val="0"/>
              </a:spcBef>
              <a:buSzPct val="100000"/>
              <a:buFont typeface="Arial" pitchFamily="34" charset="0"/>
              <a:buNone/>
              <a:defRPr sz="2800" kern="1200">
                <a:solidFill>
                  <a:schemeClr val="tx1"/>
                </a:solidFill>
                <a:latin typeface="+mn-lt"/>
                <a:ea typeface="+mn-ea"/>
                <a:cs typeface="+mn-cs"/>
              </a:defRPr>
            </a:lvl1pPr>
            <a:lvl2pPr marL="609493" indent="0" algn="l" defTabSz="1218987" rtl="0" eaLnBrk="1" latinLnBrk="0" hangingPunct="1">
              <a:lnSpc>
                <a:spcPct val="95000"/>
              </a:lnSpc>
              <a:spcBef>
                <a:spcPts val="1066"/>
              </a:spcBef>
              <a:buSzPct val="100000"/>
              <a:buFont typeface="Century Gothic" pitchFamily="34" charset="0"/>
              <a:buNone/>
              <a:defRPr sz="2400" kern="1200">
                <a:solidFill>
                  <a:schemeClr val="tx1">
                    <a:tint val="75000"/>
                  </a:schemeClr>
                </a:solidFill>
                <a:latin typeface="+mn-lt"/>
                <a:ea typeface="+mn-ea"/>
                <a:cs typeface="+mn-cs"/>
              </a:defRPr>
            </a:lvl2pPr>
            <a:lvl3pPr marL="1218987" indent="0" algn="l" defTabSz="1218987" rtl="0" eaLnBrk="1" latinLnBrk="0" hangingPunct="1">
              <a:lnSpc>
                <a:spcPct val="95000"/>
              </a:lnSpc>
              <a:spcBef>
                <a:spcPts val="1066"/>
              </a:spcBef>
              <a:buSzPct val="100000"/>
              <a:buFont typeface="Century Gothic" pitchFamily="34" charset="0"/>
              <a:buNone/>
              <a:defRPr sz="2100" kern="1200">
                <a:solidFill>
                  <a:schemeClr val="tx1">
                    <a:tint val="75000"/>
                  </a:schemeClr>
                </a:solidFill>
                <a:latin typeface="+mn-lt"/>
                <a:ea typeface="+mn-ea"/>
                <a:cs typeface="+mn-cs"/>
              </a:defRPr>
            </a:lvl3pPr>
            <a:lvl4pPr marL="1828480"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4pPr>
            <a:lvl5pPr marL="2437973"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5pPr>
            <a:lvl6pPr marL="304746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6pPr>
            <a:lvl7pPr marL="3656960"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7pPr>
            <a:lvl8pPr marL="4266453"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8pPr>
            <a:lvl9pPr marL="487594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9pPr>
          </a:lstStyle>
          <a:p>
            <a:r>
              <a:rPr lang="en-GB" sz="1800" dirty="0">
                <a:solidFill>
                  <a:srgbClr val="4D6C8F"/>
                </a:solidFill>
                <a:latin typeface="Arial" panose="020B0604020202020204" pitchFamily="34" charset="0"/>
                <a:cs typeface="Arial" panose="020B0604020202020204" pitchFamily="34" charset="0"/>
              </a:rPr>
              <a:t>Quentin Blake was born in the suburbs of London in 1932 and has drawn ever since he can remember. </a:t>
            </a:r>
          </a:p>
          <a:p>
            <a:r>
              <a:rPr lang="en-GB" sz="1800" dirty="0">
                <a:solidFill>
                  <a:srgbClr val="4A4A4A"/>
                </a:solidFill>
                <a:latin typeface="Arial" panose="020B0604020202020204" pitchFamily="34" charset="0"/>
                <a:cs typeface="Arial" panose="020B0604020202020204" pitchFamily="34" charset="0"/>
              </a:rPr>
              <a:t>He went to Chislehurst and Sidcup Grammar School, followed by National Service.  Then he studied English at Downing College, Cambridge, going on to do a postgraduate teaching diploma at the University of London, followed by life-classes at Chelsea Art School.</a:t>
            </a:r>
          </a:p>
          <a:p>
            <a:r>
              <a:rPr lang="en-GB" sz="1800" dirty="0">
                <a:solidFill>
                  <a:srgbClr val="4A4A4A"/>
                </a:solidFill>
                <a:latin typeface="Arial" panose="020B0604020202020204" pitchFamily="34" charset="0"/>
                <a:cs typeface="Arial" panose="020B0604020202020204" pitchFamily="34" charset="0"/>
              </a:rPr>
              <a:t>He has always made his living as an illustrator, as well as teaching for over twenty years at the Royal College of Art, where he was head of the Illustration department from 1978 to 1986. His first drawings were published in </a:t>
            </a:r>
            <a:r>
              <a:rPr lang="en-GB" sz="1800" i="1" dirty="0">
                <a:solidFill>
                  <a:srgbClr val="4A4A4A"/>
                </a:solidFill>
                <a:latin typeface="Arial" panose="020B0604020202020204" pitchFamily="34" charset="0"/>
                <a:cs typeface="Arial" panose="020B0604020202020204" pitchFamily="34" charset="0"/>
              </a:rPr>
              <a:t>Punch</a:t>
            </a:r>
            <a:r>
              <a:rPr lang="en-GB" sz="1800" dirty="0">
                <a:solidFill>
                  <a:srgbClr val="4A4A4A"/>
                </a:solidFill>
                <a:latin typeface="Arial" panose="020B0604020202020204" pitchFamily="34" charset="0"/>
                <a:cs typeface="Arial" panose="020B0604020202020204" pitchFamily="34" charset="0"/>
              </a:rPr>
              <a:t> while he was 16 and still at school. He continued to draw for </a:t>
            </a:r>
            <a:r>
              <a:rPr lang="en-GB" sz="1800" i="1" dirty="0">
                <a:solidFill>
                  <a:srgbClr val="4A4A4A"/>
                </a:solidFill>
                <a:latin typeface="Arial" panose="020B0604020202020204" pitchFamily="34" charset="0"/>
                <a:cs typeface="Arial" panose="020B0604020202020204" pitchFamily="34" charset="0"/>
              </a:rPr>
              <a:t>Punch, The Spectator </a:t>
            </a:r>
            <a:r>
              <a:rPr lang="en-GB" sz="1800" dirty="0">
                <a:solidFill>
                  <a:srgbClr val="4A4A4A"/>
                </a:solidFill>
                <a:latin typeface="Arial" panose="020B0604020202020204" pitchFamily="34" charset="0"/>
                <a:cs typeface="Arial" panose="020B0604020202020204" pitchFamily="34" charset="0"/>
              </a:rPr>
              <a:t>and other magazines over many years, while at the same time entering the world of children's books with </a:t>
            </a:r>
            <a:r>
              <a:rPr lang="en-GB" sz="1800" i="1" dirty="0">
                <a:solidFill>
                  <a:srgbClr val="4A4A4A"/>
                </a:solidFill>
                <a:latin typeface="Arial" panose="020B0604020202020204" pitchFamily="34" charset="0"/>
                <a:cs typeface="Arial" panose="020B0604020202020204" pitchFamily="34" charset="0"/>
              </a:rPr>
              <a:t>A Drink of Water</a:t>
            </a:r>
            <a:r>
              <a:rPr lang="en-GB" sz="1800" dirty="0">
                <a:solidFill>
                  <a:srgbClr val="4A4A4A"/>
                </a:solidFill>
                <a:latin typeface="Arial" panose="020B0604020202020204" pitchFamily="34" charset="0"/>
                <a:cs typeface="Arial" panose="020B0604020202020204" pitchFamily="34" charset="0"/>
              </a:rPr>
              <a:t> by John Yeoman in 1960.</a:t>
            </a:r>
          </a:p>
          <a:p>
            <a:r>
              <a:rPr lang="en-GB" sz="1800" dirty="0">
                <a:solidFill>
                  <a:srgbClr val="4A4A4A"/>
                </a:solidFill>
                <a:latin typeface="Arial" panose="020B0604020202020204" pitchFamily="34" charset="0"/>
                <a:cs typeface="Arial" panose="020B0604020202020204" pitchFamily="34" charset="0"/>
              </a:rPr>
              <a:t>He is known for his collaboration with writers such as Russell Hoban, Joan Aiken, Michael Rosen, John Yeoman and, most famously, Roald Dahl. He has also illustrated classic books, including </a:t>
            </a:r>
            <a:r>
              <a:rPr lang="en-GB" sz="1800" i="1" dirty="0">
                <a:solidFill>
                  <a:srgbClr val="4A4A4A"/>
                </a:solidFill>
                <a:latin typeface="Arial" panose="020B0604020202020204" pitchFamily="34" charset="0"/>
                <a:cs typeface="Arial" panose="020B0604020202020204" pitchFamily="34" charset="0"/>
              </a:rPr>
              <a:t>A Christmas Carol </a:t>
            </a:r>
            <a:r>
              <a:rPr lang="en-GB" sz="1800" dirty="0">
                <a:solidFill>
                  <a:srgbClr val="4A4A4A"/>
                </a:solidFill>
                <a:latin typeface="Arial" panose="020B0604020202020204" pitchFamily="34" charset="0"/>
                <a:cs typeface="Arial" panose="020B0604020202020204" pitchFamily="34" charset="0"/>
              </a:rPr>
              <a:t>and</a:t>
            </a:r>
            <a:r>
              <a:rPr lang="en-GB" sz="1800" i="1" dirty="0">
                <a:solidFill>
                  <a:srgbClr val="4A4A4A"/>
                </a:solidFill>
                <a:latin typeface="Arial" panose="020B0604020202020204" pitchFamily="34" charset="0"/>
                <a:cs typeface="Arial" panose="020B0604020202020204" pitchFamily="34" charset="0"/>
              </a:rPr>
              <a:t> Candide</a:t>
            </a:r>
            <a:r>
              <a:rPr lang="en-GB" sz="1800" dirty="0">
                <a:solidFill>
                  <a:srgbClr val="4A4A4A"/>
                </a:solidFill>
                <a:latin typeface="Arial" panose="020B0604020202020204" pitchFamily="34" charset="0"/>
                <a:cs typeface="Arial" panose="020B0604020202020204" pitchFamily="34" charset="0"/>
              </a:rPr>
              <a:t> and created much-loved characters of his own, including Mister Magnolia and Mrs Armitage.</a:t>
            </a:r>
          </a:p>
          <a:p>
            <a:endParaRPr lang="en-GB" sz="1800" dirty="0">
              <a:solidFill>
                <a:schemeClr val="tx2"/>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CF1172F-D432-4626-ABF5-A174D98887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9629" y="4708130"/>
            <a:ext cx="3519488" cy="1953593"/>
          </a:xfrm>
          <a:prstGeom prst="rect">
            <a:avLst/>
          </a:prstGeom>
        </p:spPr>
      </p:pic>
      <p:pic>
        <p:nvPicPr>
          <p:cNvPr id="6" name="Picture 5">
            <a:extLst>
              <a:ext uri="{FF2B5EF4-FFF2-40B4-BE49-F238E27FC236}">
                <a16:creationId xmlns:a16="http://schemas.microsoft.com/office/drawing/2014/main" id="{6DED3427-8704-4CAE-AC85-513C9EDD628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238428" y="4728713"/>
            <a:ext cx="2501424" cy="2069994"/>
          </a:xfrm>
          <a:prstGeom prst="rect">
            <a:avLst/>
          </a:prstGeom>
        </p:spPr>
      </p:pic>
      <p:sp>
        <p:nvSpPr>
          <p:cNvPr id="7" name="TextBox 6">
            <a:extLst>
              <a:ext uri="{FF2B5EF4-FFF2-40B4-BE49-F238E27FC236}">
                <a16:creationId xmlns:a16="http://schemas.microsoft.com/office/drawing/2014/main" id="{601AB40F-30BF-4985-B089-3D02102B4D38}"/>
              </a:ext>
            </a:extLst>
          </p:cNvPr>
          <p:cNvSpPr txBox="1"/>
          <p:nvPr/>
        </p:nvSpPr>
        <p:spPr>
          <a:xfrm>
            <a:off x="3346020" y="4728713"/>
            <a:ext cx="2338634" cy="369332"/>
          </a:xfrm>
          <a:prstGeom prst="rect">
            <a:avLst/>
          </a:prstGeom>
          <a:noFill/>
        </p:spPr>
        <p:txBody>
          <a:bodyPr wrap="square" rtlCol="0">
            <a:spAutoFit/>
          </a:bodyPr>
          <a:lstStyle/>
          <a:p>
            <a:r>
              <a:rPr lang="en-GB" dirty="0"/>
              <a:t>The BFG</a:t>
            </a:r>
          </a:p>
        </p:txBody>
      </p:sp>
      <p:sp>
        <p:nvSpPr>
          <p:cNvPr id="11" name="TextBox 10">
            <a:extLst>
              <a:ext uri="{FF2B5EF4-FFF2-40B4-BE49-F238E27FC236}">
                <a16:creationId xmlns:a16="http://schemas.microsoft.com/office/drawing/2014/main" id="{2B22EC66-A4C9-4502-88AF-4F58F572273A}"/>
              </a:ext>
            </a:extLst>
          </p:cNvPr>
          <p:cNvSpPr txBox="1"/>
          <p:nvPr/>
        </p:nvSpPr>
        <p:spPr>
          <a:xfrm>
            <a:off x="4575292" y="6182140"/>
            <a:ext cx="2338634" cy="461665"/>
          </a:xfrm>
          <a:prstGeom prst="rect">
            <a:avLst/>
          </a:prstGeom>
          <a:noFill/>
        </p:spPr>
        <p:txBody>
          <a:bodyPr wrap="square" rtlCol="0">
            <a:spAutoFit/>
          </a:bodyPr>
          <a:lstStyle/>
          <a:p>
            <a:r>
              <a:rPr lang="en-GB" dirty="0"/>
              <a:t>Matilda</a:t>
            </a:r>
          </a:p>
        </p:txBody>
      </p:sp>
      <p:pic>
        <p:nvPicPr>
          <p:cNvPr id="12" name="Audio 11">
            <a:hlinkClick r:id="" action="ppaction://media"/>
            <a:extLst>
              <a:ext uri="{FF2B5EF4-FFF2-40B4-BE49-F238E27FC236}">
                <a16:creationId xmlns:a16="http://schemas.microsoft.com/office/drawing/2014/main" id="{594CAB50-52F1-4343-8315-8CB8B3C9EEBA}"/>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2441309459"/>
      </p:ext>
    </p:extLst>
  </p:cSld>
  <p:clrMapOvr>
    <a:masterClrMapping/>
  </p:clrMapOvr>
  <mc:AlternateContent xmlns:mc="http://schemas.openxmlformats.org/markup-compatibility/2006" xmlns:p14="http://schemas.microsoft.com/office/powerpoint/2010/main">
    <mc:Choice Requires="p14">
      <p:transition spd="med" p14:dur="700" advTm="87548">
        <p:fade/>
      </p:transition>
    </mc:Choice>
    <mc:Fallback xmlns="">
      <p:transition spd="med" advTm="875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820" y="1353221"/>
            <a:ext cx="7008574" cy="1930400"/>
          </a:xfrm>
        </p:spPr>
        <p:txBody>
          <a:bodyPr>
            <a:normAutofit fontScale="90000"/>
          </a:bodyPr>
          <a:lstStyle/>
          <a:p>
            <a:r>
              <a:rPr lang="en-GB" sz="5400" dirty="0">
                <a:solidFill>
                  <a:srgbClr val="002060"/>
                </a:solidFill>
              </a:rPr>
              <a:t>Matilda what might she be doing now? </a:t>
            </a:r>
            <a:br>
              <a:rPr lang="en-GB" sz="5400" dirty="0">
                <a:solidFill>
                  <a:schemeClr val="tx2"/>
                </a:solidFill>
              </a:rPr>
            </a:br>
            <a:endParaRPr lang="en-US" dirty="0"/>
          </a:p>
        </p:txBody>
      </p:sp>
      <p:sp>
        <p:nvSpPr>
          <p:cNvPr id="7" name="Title 1">
            <a:extLst>
              <a:ext uri="{FF2B5EF4-FFF2-40B4-BE49-F238E27FC236}">
                <a16:creationId xmlns:a16="http://schemas.microsoft.com/office/drawing/2014/main" id="{D47E0200-390C-488F-9199-0F0913ACE720}"/>
              </a:ext>
            </a:extLst>
          </p:cNvPr>
          <p:cNvSpPr txBox="1">
            <a:spLocks/>
          </p:cNvSpPr>
          <p:nvPr/>
        </p:nvSpPr>
        <p:spPr>
          <a:xfrm>
            <a:off x="3033466" y="991261"/>
            <a:ext cx="5754696" cy="1837349"/>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5400" b="0" kern="1200" cap="none" baseline="0">
                <a:solidFill>
                  <a:schemeClr val="tx1"/>
                </a:solidFill>
                <a:latin typeface="+mj-lt"/>
                <a:ea typeface="+mj-ea"/>
                <a:cs typeface="+mj-cs"/>
              </a:defRPr>
            </a:lvl1pPr>
          </a:lstStyle>
          <a:p>
            <a:pPr algn="ctr"/>
            <a:endParaRPr lang="en-GB" sz="3600" dirty="0">
              <a:solidFill>
                <a:schemeClr val="tx2"/>
              </a:solidFill>
            </a:endParaRPr>
          </a:p>
        </p:txBody>
      </p:sp>
      <p:sp>
        <p:nvSpPr>
          <p:cNvPr id="8" name="Content Placeholder 2">
            <a:extLst>
              <a:ext uri="{FF2B5EF4-FFF2-40B4-BE49-F238E27FC236}">
                <a16:creationId xmlns:a16="http://schemas.microsoft.com/office/drawing/2014/main" id="{BB2113A2-8A2B-4001-8CAB-8D474A7B7120}"/>
              </a:ext>
            </a:extLst>
          </p:cNvPr>
          <p:cNvSpPr txBox="1">
            <a:spLocks/>
          </p:cNvSpPr>
          <p:nvPr/>
        </p:nvSpPr>
        <p:spPr>
          <a:xfrm>
            <a:off x="2566020" y="3068236"/>
            <a:ext cx="6177167" cy="2430864"/>
          </a:xfrm>
          <a:prstGeom prst="rect">
            <a:avLst/>
          </a:prstGeom>
        </p:spPr>
        <p:txBody>
          <a:bodyPr vert="horz" lIns="121899" tIns="60949" rIns="121899" bIns="60949" rtlCol="0" anchor="t">
            <a:normAutofit/>
          </a:bodyPr>
          <a:lstStyle>
            <a:lvl1pPr marL="0" indent="0" algn="l" defTabSz="1218987" rtl="0" eaLnBrk="1" latinLnBrk="0" hangingPunct="1">
              <a:lnSpc>
                <a:spcPct val="95000"/>
              </a:lnSpc>
              <a:spcBef>
                <a:spcPts val="0"/>
              </a:spcBef>
              <a:buSzPct val="100000"/>
              <a:buFont typeface="Arial" pitchFamily="34" charset="0"/>
              <a:buNone/>
              <a:defRPr sz="2800" kern="1200">
                <a:solidFill>
                  <a:schemeClr val="tx1"/>
                </a:solidFill>
                <a:latin typeface="+mn-lt"/>
                <a:ea typeface="+mn-ea"/>
                <a:cs typeface="+mn-cs"/>
              </a:defRPr>
            </a:lvl1pPr>
            <a:lvl2pPr marL="609493" indent="0" algn="l" defTabSz="1218987" rtl="0" eaLnBrk="1" latinLnBrk="0" hangingPunct="1">
              <a:lnSpc>
                <a:spcPct val="95000"/>
              </a:lnSpc>
              <a:spcBef>
                <a:spcPts val="1066"/>
              </a:spcBef>
              <a:buSzPct val="100000"/>
              <a:buFont typeface="Century Gothic" pitchFamily="34" charset="0"/>
              <a:buNone/>
              <a:defRPr sz="2400" kern="1200">
                <a:solidFill>
                  <a:schemeClr val="tx1">
                    <a:tint val="75000"/>
                  </a:schemeClr>
                </a:solidFill>
                <a:latin typeface="+mn-lt"/>
                <a:ea typeface="+mn-ea"/>
                <a:cs typeface="+mn-cs"/>
              </a:defRPr>
            </a:lvl2pPr>
            <a:lvl3pPr marL="1218987" indent="0" algn="l" defTabSz="1218987" rtl="0" eaLnBrk="1" latinLnBrk="0" hangingPunct="1">
              <a:lnSpc>
                <a:spcPct val="95000"/>
              </a:lnSpc>
              <a:spcBef>
                <a:spcPts val="1066"/>
              </a:spcBef>
              <a:buSzPct val="100000"/>
              <a:buFont typeface="Century Gothic" pitchFamily="34" charset="0"/>
              <a:buNone/>
              <a:defRPr sz="2100" kern="1200">
                <a:solidFill>
                  <a:schemeClr val="tx1">
                    <a:tint val="75000"/>
                  </a:schemeClr>
                </a:solidFill>
                <a:latin typeface="+mn-lt"/>
                <a:ea typeface="+mn-ea"/>
                <a:cs typeface="+mn-cs"/>
              </a:defRPr>
            </a:lvl3pPr>
            <a:lvl4pPr marL="1828480"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4pPr>
            <a:lvl5pPr marL="2437973"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5pPr>
            <a:lvl6pPr marL="304746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6pPr>
            <a:lvl7pPr marL="3656960"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7pPr>
            <a:lvl8pPr marL="4266453"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8pPr>
            <a:lvl9pPr marL="487594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9pPr>
          </a:lstStyle>
          <a:p>
            <a:r>
              <a:rPr lang="en-GB" sz="2000" dirty="0">
                <a:solidFill>
                  <a:schemeClr val="tx2"/>
                </a:solidFill>
                <a:hlinkClick r:id="rId6"/>
              </a:rPr>
              <a:t>https://www.bbc.co.uk/newsround/47333134</a:t>
            </a:r>
            <a:endParaRPr lang="en-GB" sz="2000" dirty="0">
              <a:solidFill>
                <a:schemeClr val="tx2"/>
              </a:solidFill>
            </a:endParaRPr>
          </a:p>
          <a:p>
            <a:endParaRPr lang="en-GB" sz="2000" dirty="0">
              <a:solidFill>
                <a:schemeClr val="tx2"/>
              </a:solidFill>
            </a:endParaRPr>
          </a:p>
          <a:p>
            <a:endParaRPr lang="en-GB" sz="2000" dirty="0">
              <a:solidFill>
                <a:schemeClr val="tx2"/>
              </a:solidFill>
            </a:endParaRPr>
          </a:p>
          <a:p>
            <a:endParaRPr lang="en-GB" sz="2000" dirty="0">
              <a:solidFill>
                <a:schemeClr val="tx2"/>
              </a:solidFill>
            </a:endParaRPr>
          </a:p>
        </p:txBody>
      </p:sp>
      <p:pic>
        <p:nvPicPr>
          <p:cNvPr id="9" name="Audio 8">
            <a:hlinkClick r:id="" action="ppaction://media"/>
            <a:extLst>
              <a:ext uri="{FF2B5EF4-FFF2-40B4-BE49-F238E27FC236}">
                <a16:creationId xmlns:a16="http://schemas.microsoft.com/office/drawing/2014/main" id="{230AF34A-0905-4513-8503-3A958871F83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3839278313"/>
      </p:ext>
    </p:extLst>
  </p:cSld>
  <p:clrMapOvr>
    <a:masterClrMapping/>
  </p:clrMapOvr>
  <mc:AlternateContent xmlns:mc="http://schemas.openxmlformats.org/markup-compatibility/2006" xmlns:p14="http://schemas.microsoft.com/office/powerpoint/2010/main">
    <mc:Choice Requires="p14">
      <p:transition spd="med" p14:dur="700" advTm="16054">
        <p:fade/>
      </p:transition>
    </mc:Choice>
    <mc:Fallback xmlns="">
      <p:transition spd="med" advTm="160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3D652F6-E294-48B2-A509-94651EDCC887}"/>
              </a:ext>
            </a:extLst>
          </p:cNvPr>
          <p:cNvSpPr txBox="1">
            <a:spLocks/>
          </p:cNvSpPr>
          <p:nvPr/>
        </p:nvSpPr>
        <p:spPr>
          <a:xfrm>
            <a:off x="1179073" y="253772"/>
            <a:ext cx="9833548" cy="106680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600" dirty="0">
                <a:solidFill>
                  <a:srgbClr val="0070C0"/>
                </a:solidFill>
              </a:rPr>
              <a:t>How Quentin Blake creates his drawings</a:t>
            </a:r>
          </a:p>
        </p:txBody>
      </p:sp>
      <p:sp>
        <p:nvSpPr>
          <p:cNvPr id="9" name="Content Placeholder 2">
            <a:extLst>
              <a:ext uri="{FF2B5EF4-FFF2-40B4-BE49-F238E27FC236}">
                <a16:creationId xmlns:a16="http://schemas.microsoft.com/office/drawing/2014/main" id="{8814DB5D-49F7-414C-BF8C-A02611667481}"/>
              </a:ext>
            </a:extLst>
          </p:cNvPr>
          <p:cNvSpPr txBox="1">
            <a:spLocks/>
          </p:cNvSpPr>
          <p:nvPr/>
        </p:nvSpPr>
        <p:spPr>
          <a:xfrm>
            <a:off x="333772" y="1320574"/>
            <a:ext cx="10679002" cy="4674325"/>
          </a:xfrm>
          <a:prstGeom prst="rect">
            <a:avLst/>
          </a:prstGeom>
        </p:spPr>
        <p:txBody>
          <a:bodyPr vert="horz" lIns="121899" tIns="60949" rIns="121899" bIns="60949" rtlCol="0" anchor="ctr">
            <a:noAutofit/>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9pPr>
          </a:lstStyle>
          <a:p>
            <a:r>
              <a:rPr lang="en-GB" sz="1200" dirty="0">
                <a:solidFill>
                  <a:schemeClr val="tx2"/>
                </a:solidFill>
                <a:latin typeface="Arial" panose="020B0604020202020204" pitchFamily="34" charset="0"/>
                <a:cs typeface="Arial" panose="020B0604020202020204" pitchFamily="34" charset="0"/>
              </a:rPr>
              <a:t>I do a freewheeling sort of drawing that looks as though it is done on the spur of the moment. However even a single drawing needs a certain amount of preparation and planning.</a:t>
            </a:r>
          </a:p>
          <a:p>
            <a:r>
              <a:rPr lang="en-GB" sz="1200" dirty="0">
                <a:solidFill>
                  <a:schemeClr val="tx2"/>
                </a:solidFill>
                <a:latin typeface="Arial" panose="020B0604020202020204" pitchFamily="34" charset="0"/>
                <a:cs typeface="Arial" panose="020B0604020202020204" pitchFamily="34" charset="0"/>
              </a:rPr>
              <a:t>Most of the time I need to do a rough in which I find out how people stand, what sort of expressions they have and how they fit on the page. For a sequence of drawings more planning is needed, and one needs to think of a number of questions at the same time (which is part of the interest of the job):</a:t>
            </a:r>
          </a:p>
          <a:p>
            <a:r>
              <a:rPr lang="en-GB" sz="1200" dirty="0">
                <a:solidFill>
                  <a:schemeClr val="tx2"/>
                </a:solidFill>
                <a:latin typeface="Arial" panose="020B0604020202020204" pitchFamily="34" charset="0"/>
                <a:cs typeface="Arial" panose="020B0604020202020204" pitchFamily="34" charset="0"/>
              </a:rPr>
              <a:t>Is the method and medium of this drawing suitable to the atmosphere of the book?</a:t>
            </a:r>
          </a:p>
          <a:p>
            <a:r>
              <a:rPr lang="en-GB" sz="1200" dirty="0">
                <a:solidFill>
                  <a:schemeClr val="tx2"/>
                </a:solidFill>
                <a:latin typeface="Arial" panose="020B0604020202020204" pitchFamily="34" charset="0"/>
                <a:cs typeface="Arial" panose="020B0604020202020204" pitchFamily="34" charset="0"/>
              </a:rPr>
              <a:t>What goes on which page? Do the actions carry on from one picture to another?</a:t>
            </a:r>
          </a:p>
          <a:p>
            <a:r>
              <a:rPr lang="en-GB" sz="1200" dirty="0">
                <a:solidFill>
                  <a:schemeClr val="tx2"/>
                </a:solidFill>
                <a:latin typeface="Arial" panose="020B0604020202020204" pitchFamily="34" charset="0"/>
                <a:cs typeface="Arial" panose="020B0604020202020204" pitchFamily="34" charset="0"/>
              </a:rPr>
              <a:t>Do the characters still look the same on each page?</a:t>
            </a:r>
          </a:p>
          <a:p>
            <a:r>
              <a:rPr lang="en-GB" sz="1200" dirty="0">
                <a:solidFill>
                  <a:schemeClr val="tx2"/>
                </a:solidFill>
                <a:latin typeface="Arial" panose="020B0604020202020204" pitchFamily="34" charset="0"/>
                <a:cs typeface="Arial" panose="020B0604020202020204" pitchFamily="34" charset="0"/>
              </a:rPr>
              <a:t>In the attempt to combine planning with an air of spontaneity I've employed various techniques of which the one I have found most successful, and have used for the last thirty years - making use of a light box!</a:t>
            </a:r>
          </a:p>
          <a:p>
            <a:endParaRPr lang="en-GB" sz="1200" dirty="0">
              <a:solidFill>
                <a:schemeClr val="tx2"/>
              </a:solidFill>
              <a:latin typeface="Arial" panose="020B0604020202020204" pitchFamily="34" charset="0"/>
              <a:cs typeface="Arial" panose="020B0604020202020204" pitchFamily="34" charset="0"/>
            </a:endParaRPr>
          </a:p>
        </p:txBody>
      </p:sp>
      <p:pic>
        <p:nvPicPr>
          <p:cNvPr id="7" name="Audio 6">
            <a:hlinkClick r:id="" action="ppaction://media"/>
            <a:extLst>
              <a:ext uri="{FF2B5EF4-FFF2-40B4-BE49-F238E27FC236}">
                <a16:creationId xmlns:a16="http://schemas.microsoft.com/office/drawing/2014/main" id="{B84F6EE9-12CE-417A-B3EB-3E77894522A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advTm="60056">
        <p:fade/>
      </p:transition>
    </mc:Choice>
    <mc:Fallback xmlns="">
      <p:transition spd="med" advTm="600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3D652F6-E294-48B2-A509-94651EDCC887}"/>
              </a:ext>
            </a:extLst>
          </p:cNvPr>
          <p:cNvSpPr txBox="1">
            <a:spLocks/>
          </p:cNvSpPr>
          <p:nvPr/>
        </p:nvSpPr>
        <p:spPr>
          <a:xfrm>
            <a:off x="1179073" y="253772"/>
            <a:ext cx="9833548" cy="106680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600" dirty="0">
                <a:solidFill>
                  <a:srgbClr val="0070C0"/>
                </a:solidFill>
              </a:rPr>
              <a:t>How Quentin Blake creates his drawings</a:t>
            </a:r>
          </a:p>
        </p:txBody>
      </p:sp>
      <p:sp>
        <p:nvSpPr>
          <p:cNvPr id="9" name="Content Placeholder 2">
            <a:extLst>
              <a:ext uri="{FF2B5EF4-FFF2-40B4-BE49-F238E27FC236}">
                <a16:creationId xmlns:a16="http://schemas.microsoft.com/office/drawing/2014/main" id="{8814DB5D-49F7-414C-BF8C-A02611667481}"/>
              </a:ext>
            </a:extLst>
          </p:cNvPr>
          <p:cNvSpPr txBox="1">
            <a:spLocks/>
          </p:cNvSpPr>
          <p:nvPr/>
        </p:nvSpPr>
        <p:spPr>
          <a:xfrm>
            <a:off x="333772" y="1320574"/>
            <a:ext cx="10679002" cy="4674325"/>
          </a:xfrm>
          <a:prstGeom prst="rect">
            <a:avLst/>
          </a:prstGeom>
        </p:spPr>
        <p:txBody>
          <a:bodyPr vert="horz" lIns="121899" tIns="60949" rIns="121899" bIns="60949" rtlCol="0" anchor="ctr">
            <a:noAutofit/>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9pPr>
          </a:lstStyle>
          <a:p>
            <a:r>
              <a:rPr lang="en-GB" sz="1200" dirty="0">
                <a:solidFill>
                  <a:schemeClr val="tx2"/>
                </a:solidFill>
                <a:latin typeface="Arial" panose="020B0604020202020204" pitchFamily="34" charset="0"/>
                <a:cs typeface="Arial" panose="020B0604020202020204" pitchFamily="34" charset="0"/>
              </a:rPr>
              <a:t>The Lightbox Technique</a:t>
            </a:r>
          </a:p>
          <a:p>
            <a:r>
              <a:rPr lang="en-GB" sz="1200" dirty="0">
                <a:solidFill>
                  <a:schemeClr val="tx2"/>
                </a:solidFill>
                <a:latin typeface="Arial" panose="020B0604020202020204" pitchFamily="34" charset="0"/>
                <a:cs typeface="Arial" panose="020B0604020202020204" pitchFamily="34" charset="0"/>
              </a:rPr>
              <a:t>On the light box I put the rough drawing I am going to work from, and on top of that a sheet of watercolour paper, normally </a:t>
            </a:r>
            <a:r>
              <a:rPr lang="en-GB" sz="1200" dirty="0" err="1">
                <a:solidFill>
                  <a:schemeClr val="tx2"/>
                </a:solidFill>
                <a:latin typeface="Arial" panose="020B0604020202020204" pitchFamily="34" charset="0"/>
                <a:cs typeface="Arial" panose="020B0604020202020204" pitchFamily="34" charset="0"/>
              </a:rPr>
              <a:t>Canson</a:t>
            </a:r>
            <a:r>
              <a:rPr lang="en-GB" sz="1200" dirty="0">
                <a:solidFill>
                  <a:schemeClr val="tx2"/>
                </a:solidFill>
                <a:latin typeface="Arial" panose="020B0604020202020204" pitchFamily="34" charset="0"/>
                <a:cs typeface="Arial" panose="020B0604020202020204" pitchFamily="34" charset="0"/>
              </a:rPr>
              <a:t> or Arches fin. Ready to hand is a bottle of waterproof black ink and a lot of scruffy-looking dip pens. Essentially each of these is a straight double-ended holder (a German make called </a:t>
            </a:r>
            <a:r>
              <a:rPr lang="en-GB" sz="1200" dirty="0" err="1">
                <a:solidFill>
                  <a:schemeClr val="tx2"/>
                </a:solidFill>
                <a:latin typeface="Arial" panose="020B0604020202020204" pitchFamily="34" charset="0"/>
                <a:cs typeface="Arial" panose="020B0604020202020204" pitchFamily="34" charset="0"/>
              </a:rPr>
              <a:t>Brausse</a:t>
            </a:r>
            <a:r>
              <a:rPr lang="en-GB" sz="1200" dirty="0">
                <a:solidFill>
                  <a:schemeClr val="tx2"/>
                </a:solidFill>
                <a:latin typeface="Arial" panose="020B0604020202020204" pitchFamily="34" charset="0"/>
                <a:cs typeface="Arial" panose="020B0604020202020204" pitchFamily="34" charset="0"/>
              </a:rPr>
              <a:t>) with a nib, which is flexible and scratchy, or a J nib, which is harder and broader. Or it may be some other kind of nib, or a brush, or a reed pen, depending on the needs of the job.</a:t>
            </a:r>
          </a:p>
          <a:p>
            <a:r>
              <a:rPr lang="en-GB" sz="1200" dirty="0">
                <a:solidFill>
                  <a:schemeClr val="tx2"/>
                </a:solidFill>
                <a:latin typeface="Arial" panose="020B0604020202020204" pitchFamily="34" charset="0"/>
                <a:cs typeface="Arial" panose="020B0604020202020204" pitchFamily="34" charset="0"/>
              </a:rPr>
              <a:t>What happens next is not tracing; in fact it's important that I can't see the rough drawing underneath too clearly, because when I draw I try to draw as if for the first time; but I can do it with increased concentration, because the drawing underneath lets me know all the elements that have to appear and exactly where they have to be placed. Normally I begin with the most difficult piece of the drawing - some particular facial expression, some particular gesture or stance - so that if I get that wrong, I don't have to repeat the whole of the drawing. Consequently, it's not impossible for me to find myself at the end of a session of work surrounded by expensive sheets of watercolour paper with a small face bearing not quite the right expression in the middle of each.</a:t>
            </a:r>
          </a:p>
          <a:p>
            <a:r>
              <a:rPr lang="en-GB" sz="1200" dirty="0">
                <a:solidFill>
                  <a:schemeClr val="tx2"/>
                </a:solidFill>
                <a:latin typeface="Arial" panose="020B0604020202020204" pitchFamily="34" charset="0"/>
                <a:cs typeface="Arial" panose="020B0604020202020204" pitchFamily="34" charset="0"/>
              </a:rPr>
              <a:t>There are various other stages at which I may have to stop and start again - the drawing may be finished but uncoloured or even completely finished before I decide that it lacks some flavour hinted at in the rough, or that there's some quality of line or colour that doesn't seem quite consistent with the rest of the book. And sometimes I may do two or three finished versions in the search for some phantom felicity. This comes under the heading of Artist's Neurosis, and later I am not always sure why I made the choice I did or if it was the right one.</a:t>
            </a:r>
          </a:p>
          <a:p>
            <a:endParaRPr lang="en-GB" sz="1200" dirty="0">
              <a:solidFill>
                <a:schemeClr val="tx2"/>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8071070-4718-40E0-A955-AB27C3DB543B}"/>
              </a:ext>
            </a:extLst>
          </p:cNvPr>
          <p:cNvSpPr txBox="1"/>
          <p:nvPr/>
        </p:nvSpPr>
        <p:spPr>
          <a:xfrm>
            <a:off x="2854052" y="5445224"/>
            <a:ext cx="6092686" cy="830997"/>
          </a:xfrm>
          <a:prstGeom prst="rect">
            <a:avLst/>
          </a:prstGeom>
          <a:noFill/>
        </p:spPr>
        <p:txBody>
          <a:bodyPr wrap="square">
            <a:spAutoFit/>
          </a:bodyPr>
          <a:lstStyle/>
          <a:p>
            <a:r>
              <a:rPr lang="en-GB" dirty="0">
                <a:hlinkClick r:id="rId5"/>
              </a:rPr>
              <a:t>Video: Quentin Blake's drawing secrets - CBBC Newsround</a:t>
            </a:r>
            <a:endParaRPr lang="en-GB" dirty="0"/>
          </a:p>
        </p:txBody>
      </p:sp>
      <p:pic>
        <p:nvPicPr>
          <p:cNvPr id="4" name="Audio 3">
            <a:hlinkClick r:id="" action="ppaction://media"/>
            <a:extLst>
              <a:ext uri="{FF2B5EF4-FFF2-40B4-BE49-F238E27FC236}">
                <a16:creationId xmlns:a16="http://schemas.microsoft.com/office/drawing/2014/main" id="{9A66F667-2812-4072-8395-A32AF3FAF9C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2988747111"/>
      </p:ext>
    </p:extLst>
  </p:cSld>
  <p:clrMapOvr>
    <a:masterClrMapping/>
  </p:clrMapOvr>
  <mc:AlternateContent xmlns:mc="http://schemas.openxmlformats.org/markup-compatibility/2006" xmlns:p14="http://schemas.microsoft.com/office/powerpoint/2010/main">
    <mc:Choice Requires="p14">
      <p:transition spd="med" p14:dur="700" advTm="118988">
        <p:fade/>
      </p:transition>
    </mc:Choice>
    <mc:Fallback xmlns="">
      <p:transition spd="med" advTm="1189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Famous illustrator of children’s books</a:t>
            </a:r>
          </a:p>
        </p:txBody>
      </p:sp>
      <p:sp>
        <p:nvSpPr>
          <p:cNvPr id="3" name="Text Placeholder 2"/>
          <p:cNvSpPr>
            <a:spLocks noGrp="1"/>
          </p:cNvSpPr>
          <p:nvPr>
            <p:ph type="body" idx="1"/>
          </p:nvPr>
        </p:nvSpPr>
        <p:spPr/>
        <p:txBody>
          <a:bodyPr/>
          <a:lstStyle/>
          <a:p>
            <a:r>
              <a:rPr lang="en-US" dirty="0"/>
              <a:t>Axel Scheffler</a:t>
            </a:r>
          </a:p>
        </p:txBody>
      </p:sp>
      <p:pic>
        <p:nvPicPr>
          <p:cNvPr id="2050" name="Picture 2" descr="Axel Scheffler's official website | The Snail and the Whale">
            <a:extLst>
              <a:ext uri="{FF2B5EF4-FFF2-40B4-BE49-F238E27FC236}">
                <a16:creationId xmlns:a16="http://schemas.microsoft.com/office/drawing/2014/main" id="{B809D7F2-C5A4-44A7-87B5-632915810030}"/>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49796" y="764704"/>
            <a:ext cx="5334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xel Scheffler - Wikipedia">
            <a:extLst>
              <a:ext uri="{FF2B5EF4-FFF2-40B4-BE49-F238E27FC236}">
                <a16:creationId xmlns:a16="http://schemas.microsoft.com/office/drawing/2014/main" id="{015209F3-F0CA-4FE6-B83A-9E7E8C591B76}"/>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734372" y="45628"/>
            <a:ext cx="2683185" cy="429309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FC0530B3-F017-4938-BBA9-7733D1A7B873}"/>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945304306"/>
      </p:ext>
    </p:extLst>
  </p:cSld>
  <p:clrMapOvr>
    <a:masterClrMapping/>
  </p:clrMapOvr>
  <mc:AlternateContent xmlns:mc="http://schemas.openxmlformats.org/markup-compatibility/2006" xmlns:p14="http://schemas.microsoft.com/office/powerpoint/2010/main">
    <mc:Choice Requires="p14">
      <p:transition spd="med" p14:dur="700" advTm="17323">
        <p:fade/>
      </p:transition>
    </mc:Choice>
    <mc:Fallback xmlns="">
      <p:transition spd="med" advTm="173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3D652F6-E294-48B2-A509-94651EDCC887}"/>
              </a:ext>
            </a:extLst>
          </p:cNvPr>
          <p:cNvSpPr txBox="1">
            <a:spLocks/>
          </p:cNvSpPr>
          <p:nvPr/>
        </p:nvSpPr>
        <p:spPr>
          <a:xfrm>
            <a:off x="1179073" y="253772"/>
            <a:ext cx="9833548" cy="1066802"/>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600" dirty="0">
                <a:solidFill>
                  <a:srgbClr val="0070C0"/>
                </a:solidFill>
              </a:rPr>
              <a:t>How </a:t>
            </a:r>
            <a:r>
              <a:rPr lang="en-US" sz="3600" dirty="0">
                <a:solidFill>
                  <a:srgbClr val="0070C0"/>
                </a:solidFill>
              </a:rPr>
              <a:t>Axel Scheffler creates his </a:t>
            </a:r>
            <a:r>
              <a:rPr lang="en-GB" sz="3600" dirty="0">
                <a:solidFill>
                  <a:srgbClr val="0070C0"/>
                </a:solidFill>
              </a:rPr>
              <a:t>drawings</a:t>
            </a:r>
          </a:p>
        </p:txBody>
      </p:sp>
      <p:sp>
        <p:nvSpPr>
          <p:cNvPr id="9" name="Content Placeholder 2">
            <a:extLst>
              <a:ext uri="{FF2B5EF4-FFF2-40B4-BE49-F238E27FC236}">
                <a16:creationId xmlns:a16="http://schemas.microsoft.com/office/drawing/2014/main" id="{8814DB5D-49F7-414C-BF8C-A02611667481}"/>
              </a:ext>
            </a:extLst>
          </p:cNvPr>
          <p:cNvSpPr txBox="1">
            <a:spLocks/>
          </p:cNvSpPr>
          <p:nvPr/>
        </p:nvSpPr>
        <p:spPr>
          <a:xfrm>
            <a:off x="330750" y="1091837"/>
            <a:ext cx="10679002" cy="3705315"/>
          </a:xfrm>
          <a:prstGeom prst="rect">
            <a:avLst/>
          </a:prstGeom>
        </p:spPr>
        <p:txBody>
          <a:bodyPr vert="horz" lIns="121899" tIns="60949" rIns="121899" bIns="60949" rtlCol="0" anchor="ctr">
            <a:noAutofit/>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baseline="0">
                <a:solidFill>
                  <a:schemeClr val="tx1"/>
                </a:solidFill>
                <a:latin typeface="+mn-lt"/>
                <a:ea typeface="+mn-ea"/>
                <a:cs typeface="+mn-cs"/>
              </a:defRPr>
            </a:lvl9pPr>
          </a:lstStyle>
          <a:p>
            <a:pPr marL="228600" indent="-228600">
              <a:buAutoNum type="arabicPeriod"/>
            </a:pPr>
            <a:r>
              <a:rPr lang="en-GB" sz="1800" dirty="0">
                <a:solidFill>
                  <a:schemeClr val="tx2"/>
                </a:solidFill>
                <a:latin typeface="Arial" panose="020B0604020202020204" pitchFamily="34" charset="0"/>
                <a:cs typeface="Arial" panose="020B0604020202020204" pitchFamily="34" charset="0"/>
              </a:rPr>
              <a:t>Think about the main characters and what can be included in the pictures. What should be included on each page?</a:t>
            </a:r>
          </a:p>
          <a:p>
            <a:pPr marL="228600" indent="-228600">
              <a:buAutoNum type="arabicPeriod"/>
            </a:pPr>
            <a:endParaRPr lang="en-GB" sz="1800" dirty="0">
              <a:solidFill>
                <a:schemeClr val="tx2"/>
              </a:solidFill>
              <a:latin typeface="Arial" panose="020B0604020202020204" pitchFamily="34" charset="0"/>
              <a:cs typeface="Arial" panose="020B0604020202020204" pitchFamily="34" charset="0"/>
            </a:endParaRPr>
          </a:p>
          <a:p>
            <a:pPr marL="0" indent="0">
              <a:buNone/>
            </a:pPr>
            <a:r>
              <a:rPr lang="en-GB" sz="1800" dirty="0">
                <a:solidFill>
                  <a:schemeClr val="tx2"/>
                </a:solidFill>
                <a:latin typeface="Arial" panose="020B0604020202020204" pitchFamily="34" charset="0"/>
                <a:cs typeface="Arial" panose="020B0604020202020204" pitchFamily="34" charset="0"/>
              </a:rPr>
              <a:t>2. Look at other illustrators work.</a:t>
            </a:r>
          </a:p>
          <a:p>
            <a:endParaRPr lang="en-GB" sz="1800" dirty="0">
              <a:solidFill>
                <a:schemeClr val="tx2"/>
              </a:solidFill>
              <a:latin typeface="Arial" panose="020B0604020202020204" pitchFamily="34" charset="0"/>
              <a:cs typeface="Arial" panose="020B0604020202020204" pitchFamily="34" charset="0"/>
            </a:endParaRPr>
          </a:p>
          <a:p>
            <a:pPr marL="0" indent="0">
              <a:buNone/>
            </a:pPr>
            <a:r>
              <a:rPr lang="en-GB" sz="1800" dirty="0">
                <a:solidFill>
                  <a:schemeClr val="tx2"/>
                </a:solidFill>
                <a:latin typeface="Arial" panose="020B0604020202020204" pitchFamily="34" charset="0"/>
                <a:cs typeface="Arial" panose="020B0604020202020204" pitchFamily="34" charset="0"/>
              </a:rPr>
              <a:t>3. Draw a lot and try out different styles and different mediums. Experiment!</a:t>
            </a:r>
          </a:p>
          <a:p>
            <a:endParaRPr lang="en-GB" sz="1200" dirty="0">
              <a:solidFill>
                <a:schemeClr val="tx2"/>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56BADC3-CD7D-47C8-997C-8BC6D0397EFE}"/>
              </a:ext>
            </a:extLst>
          </p:cNvPr>
          <p:cNvSpPr txBox="1"/>
          <p:nvPr/>
        </p:nvSpPr>
        <p:spPr>
          <a:xfrm>
            <a:off x="3048069" y="4681885"/>
            <a:ext cx="6092686" cy="830997"/>
          </a:xfrm>
          <a:prstGeom prst="rect">
            <a:avLst/>
          </a:prstGeom>
          <a:noFill/>
        </p:spPr>
        <p:txBody>
          <a:bodyPr wrap="square">
            <a:spAutoFit/>
          </a:bodyPr>
          <a:lstStyle/>
          <a:p>
            <a:r>
              <a:rPr lang="en-GB" dirty="0">
                <a:hlinkClick r:id="rId5"/>
              </a:rPr>
              <a:t>Axel Scheffler: Top 3 tips for budding illustrators - The British Library (bl.uk)</a:t>
            </a:r>
            <a:endParaRPr lang="en-GB" dirty="0"/>
          </a:p>
        </p:txBody>
      </p:sp>
      <p:pic>
        <p:nvPicPr>
          <p:cNvPr id="3" name="Audio 2">
            <a:hlinkClick r:id="" action="ppaction://media"/>
            <a:extLst>
              <a:ext uri="{FF2B5EF4-FFF2-40B4-BE49-F238E27FC236}">
                <a16:creationId xmlns:a16="http://schemas.microsoft.com/office/drawing/2014/main" id="{DF978D90-ABF6-4EC8-AED5-E9A3C1BC5A3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3948712395"/>
      </p:ext>
    </p:extLst>
  </p:cSld>
  <p:clrMapOvr>
    <a:masterClrMapping/>
  </p:clrMapOvr>
  <mc:AlternateContent xmlns:mc="http://schemas.openxmlformats.org/markup-compatibility/2006" xmlns:p14="http://schemas.microsoft.com/office/powerpoint/2010/main">
    <mc:Choice Requires="p14">
      <p:transition spd="med" p14:dur="700" advTm="72502">
        <p:fade/>
      </p:transition>
    </mc:Choice>
    <mc:Fallback xmlns="">
      <p:transition spd="med" advTm="725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589" y="337376"/>
            <a:ext cx="7008574" cy="1930400"/>
          </a:xfrm>
        </p:spPr>
        <p:txBody>
          <a:bodyPr/>
          <a:lstStyle/>
          <a:p>
            <a:r>
              <a:rPr lang="en-US" dirty="0"/>
              <a:t>Your Turn!</a:t>
            </a:r>
          </a:p>
        </p:txBody>
      </p:sp>
      <p:sp>
        <p:nvSpPr>
          <p:cNvPr id="5" name="Content Placeholder 2">
            <a:extLst>
              <a:ext uri="{FF2B5EF4-FFF2-40B4-BE49-F238E27FC236}">
                <a16:creationId xmlns:a16="http://schemas.microsoft.com/office/drawing/2014/main" id="{BD1E1151-1156-4C82-AF14-80ED9EC07739}"/>
              </a:ext>
            </a:extLst>
          </p:cNvPr>
          <p:cNvSpPr txBox="1">
            <a:spLocks/>
          </p:cNvSpPr>
          <p:nvPr/>
        </p:nvSpPr>
        <p:spPr>
          <a:xfrm>
            <a:off x="812589" y="2132856"/>
            <a:ext cx="7593776" cy="3032310"/>
          </a:xfrm>
          <a:prstGeom prst="rect">
            <a:avLst/>
          </a:prstGeom>
        </p:spPr>
        <p:txBody>
          <a:bodyPr vert="horz" lIns="121899" tIns="60949" rIns="121899" bIns="60949" rtlCol="0" anchor="t">
            <a:normAutofit fontScale="92500" lnSpcReduction="20000"/>
          </a:bodyPr>
          <a:lstStyle>
            <a:lvl1pPr marL="0" indent="0" algn="l" defTabSz="1218987" rtl="0" eaLnBrk="1" latinLnBrk="0" hangingPunct="1">
              <a:lnSpc>
                <a:spcPct val="95000"/>
              </a:lnSpc>
              <a:spcBef>
                <a:spcPts val="0"/>
              </a:spcBef>
              <a:buSzPct val="100000"/>
              <a:buFont typeface="Arial" pitchFamily="34" charset="0"/>
              <a:buNone/>
              <a:defRPr sz="2800" kern="1200">
                <a:solidFill>
                  <a:schemeClr val="tx1"/>
                </a:solidFill>
                <a:latin typeface="+mn-lt"/>
                <a:ea typeface="+mn-ea"/>
                <a:cs typeface="+mn-cs"/>
              </a:defRPr>
            </a:lvl1pPr>
            <a:lvl2pPr marL="609493" indent="0" algn="l" defTabSz="1218987" rtl="0" eaLnBrk="1" latinLnBrk="0" hangingPunct="1">
              <a:lnSpc>
                <a:spcPct val="95000"/>
              </a:lnSpc>
              <a:spcBef>
                <a:spcPts val="1066"/>
              </a:spcBef>
              <a:buSzPct val="100000"/>
              <a:buFont typeface="Century Gothic" pitchFamily="34" charset="0"/>
              <a:buNone/>
              <a:defRPr sz="2400" kern="1200">
                <a:solidFill>
                  <a:schemeClr val="tx1">
                    <a:tint val="75000"/>
                  </a:schemeClr>
                </a:solidFill>
                <a:latin typeface="+mn-lt"/>
                <a:ea typeface="+mn-ea"/>
                <a:cs typeface="+mn-cs"/>
              </a:defRPr>
            </a:lvl2pPr>
            <a:lvl3pPr marL="1218987" indent="0" algn="l" defTabSz="1218987" rtl="0" eaLnBrk="1" latinLnBrk="0" hangingPunct="1">
              <a:lnSpc>
                <a:spcPct val="95000"/>
              </a:lnSpc>
              <a:spcBef>
                <a:spcPts val="1066"/>
              </a:spcBef>
              <a:buSzPct val="100000"/>
              <a:buFont typeface="Century Gothic" pitchFamily="34" charset="0"/>
              <a:buNone/>
              <a:defRPr sz="2100" kern="1200">
                <a:solidFill>
                  <a:schemeClr val="tx1">
                    <a:tint val="75000"/>
                  </a:schemeClr>
                </a:solidFill>
                <a:latin typeface="+mn-lt"/>
                <a:ea typeface="+mn-ea"/>
                <a:cs typeface="+mn-cs"/>
              </a:defRPr>
            </a:lvl3pPr>
            <a:lvl4pPr marL="1828480"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4pPr>
            <a:lvl5pPr marL="2437973" indent="0" algn="l" defTabSz="1218987" rtl="0" eaLnBrk="1" latinLnBrk="0" hangingPunct="1">
              <a:lnSpc>
                <a:spcPct val="95000"/>
              </a:lnSpc>
              <a:spcBef>
                <a:spcPts val="1066"/>
              </a:spcBef>
              <a:buSzPct val="100000"/>
              <a:buFont typeface="Century Gothic" pitchFamily="34" charset="0"/>
              <a:buNone/>
              <a:defRPr sz="1900" kern="1200">
                <a:solidFill>
                  <a:schemeClr val="tx1">
                    <a:tint val="75000"/>
                  </a:schemeClr>
                </a:solidFill>
                <a:latin typeface="+mn-lt"/>
                <a:ea typeface="+mn-ea"/>
                <a:cs typeface="+mn-cs"/>
              </a:defRPr>
            </a:lvl5pPr>
            <a:lvl6pPr marL="304746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6pPr>
            <a:lvl7pPr marL="3656960"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7pPr>
            <a:lvl8pPr marL="4266453"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8pPr>
            <a:lvl9pPr marL="4875947" indent="0" algn="l" defTabSz="1218987" rtl="0" eaLnBrk="1" latinLnBrk="0" hangingPunct="1">
              <a:lnSpc>
                <a:spcPct val="95000"/>
              </a:lnSpc>
              <a:spcBef>
                <a:spcPts val="1066"/>
              </a:spcBef>
              <a:buSzPct val="90000"/>
              <a:buFont typeface="Century Gothic" pitchFamily="34" charset="0"/>
              <a:buNone/>
              <a:defRPr sz="1900" kern="1200">
                <a:solidFill>
                  <a:schemeClr val="tx1">
                    <a:tint val="75000"/>
                  </a:schemeClr>
                </a:solidFill>
                <a:latin typeface="+mn-lt"/>
                <a:ea typeface="+mn-ea"/>
                <a:cs typeface="+mn-cs"/>
              </a:defRPr>
            </a:lvl9pPr>
          </a:lstStyle>
          <a:p>
            <a:r>
              <a:rPr lang="en-GB" sz="2000" dirty="0">
                <a:solidFill>
                  <a:srgbClr val="0070C0"/>
                </a:solidFill>
              </a:rPr>
              <a:t>This week you wrote your own myth.</a:t>
            </a:r>
          </a:p>
          <a:p>
            <a:endParaRPr lang="en-GB" sz="2000" dirty="0">
              <a:solidFill>
                <a:srgbClr val="0070C0"/>
              </a:solidFill>
            </a:endParaRPr>
          </a:p>
          <a:p>
            <a:r>
              <a:rPr lang="en-GB" sz="2000" dirty="0">
                <a:solidFill>
                  <a:srgbClr val="0070C0"/>
                </a:solidFill>
              </a:rPr>
              <a:t>I would like you to create a book cover illustration for you story.</a:t>
            </a:r>
          </a:p>
          <a:p>
            <a:endParaRPr lang="en-GB" sz="2000" dirty="0">
              <a:solidFill>
                <a:srgbClr val="0070C0"/>
              </a:solidFill>
            </a:endParaRPr>
          </a:p>
          <a:p>
            <a:r>
              <a:rPr lang="en-GB" sz="2000" dirty="0">
                <a:solidFill>
                  <a:srgbClr val="0070C0"/>
                </a:solidFill>
              </a:rPr>
              <a:t>First you will need to draft it with drawings.</a:t>
            </a:r>
          </a:p>
          <a:p>
            <a:endParaRPr lang="en-GB" sz="2000" dirty="0">
              <a:solidFill>
                <a:srgbClr val="0070C0"/>
              </a:solidFill>
            </a:endParaRPr>
          </a:p>
          <a:p>
            <a:r>
              <a:rPr lang="en-GB" sz="2000" dirty="0">
                <a:solidFill>
                  <a:srgbClr val="0070C0"/>
                </a:solidFill>
              </a:rPr>
              <a:t>Then you can chose whether to create your book cover  on the computer, or on paper with paints or pens.</a:t>
            </a:r>
          </a:p>
          <a:p>
            <a:endParaRPr lang="en-GB" sz="2000" dirty="0">
              <a:solidFill>
                <a:srgbClr val="0070C0"/>
              </a:solidFill>
            </a:endParaRPr>
          </a:p>
          <a:p>
            <a:r>
              <a:rPr lang="en-GB" sz="2000" dirty="0">
                <a:solidFill>
                  <a:srgbClr val="0070C0"/>
                </a:solidFill>
              </a:rPr>
              <a:t>Remember: </a:t>
            </a:r>
          </a:p>
          <a:p>
            <a:r>
              <a:rPr lang="en-GB" sz="2000" dirty="0">
                <a:solidFill>
                  <a:srgbClr val="0070C0"/>
                </a:solidFill>
              </a:rPr>
              <a:t>1. Include the title</a:t>
            </a:r>
          </a:p>
          <a:p>
            <a:r>
              <a:rPr lang="en-GB" sz="2000" dirty="0">
                <a:solidFill>
                  <a:srgbClr val="0070C0"/>
                </a:solidFill>
              </a:rPr>
              <a:t>2. Include the author and illustrators name (that is you!) </a:t>
            </a:r>
          </a:p>
          <a:p>
            <a:endParaRPr lang="en-GB" sz="2000" dirty="0">
              <a:solidFill>
                <a:srgbClr val="0070C0"/>
              </a:solidFill>
            </a:endParaRPr>
          </a:p>
          <a:p>
            <a:endParaRPr lang="en-GB" sz="2000" dirty="0">
              <a:solidFill>
                <a:schemeClr val="tx2"/>
              </a:solidFill>
            </a:endParaRPr>
          </a:p>
        </p:txBody>
      </p:sp>
      <p:pic>
        <p:nvPicPr>
          <p:cNvPr id="6" name="Audio 5">
            <a:hlinkClick r:id="" action="ppaction://media"/>
            <a:extLst>
              <a:ext uri="{FF2B5EF4-FFF2-40B4-BE49-F238E27FC236}">
                <a16:creationId xmlns:a16="http://schemas.microsoft.com/office/drawing/2014/main" id="{F1C24BA1-46DB-4103-BE0B-7C62753F819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3325" y="6032500"/>
            <a:ext cx="609600" cy="609600"/>
          </a:xfrm>
          <a:prstGeom prst="rect">
            <a:avLst/>
          </a:prstGeom>
        </p:spPr>
      </p:pic>
    </p:spTree>
    <p:custDataLst>
      <p:tags r:id="rId1"/>
    </p:custDataLst>
    <p:extLst>
      <p:ext uri="{BB962C8B-B14F-4D97-AF65-F5344CB8AC3E}">
        <p14:creationId xmlns:p14="http://schemas.microsoft.com/office/powerpoint/2010/main" val="196165858"/>
      </p:ext>
    </p:extLst>
  </p:cSld>
  <p:clrMapOvr>
    <a:masterClrMapping/>
  </p:clrMapOvr>
  <mc:AlternateContent xmlns:mc="http://schemas.openxmlformats.org/markup-compatibility/2006" xmlns:p14="http://schemas.microsoft.com/office/powerpoint/2010/main">
    <mc:Choice Requires="p14">
      <p:transition spd="med" p14:dur="700" advTm="44859">
        <p:fade/>
      </p:transition>
    </mc:Choice>
    <mc:Fallback xmlns="">
      <p:transition spd="med" advTm="448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998</Words>
  <Application>Microsoft Office PowerPoint</Application>
  <PresentationFormat>Custom</PresentationFormat>
  <Paragraphs>51</Paragraphs>
  <Slides>9</Slides>
  <Notes>5</Notes>
  <HiddenSlides>0</HiddenSlides>
  <MMClips>9</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Books 16x9</vt:lpstr>
      <vt:lpstr>Book illustrations</vt:lpstr>
      <vt:lpstr>Famous illustrator of children’s books</vt:lpstr>
      <vt:lpstr>PowerPoint Presentation</vt:lpstr>
      <vt:lpstr>Matilda what might she be doing now?  </vt:lpstr>
      <vt:lpstr>PowerPoint Presentation</vt:lpstr>
      <vt:lpstr>PowerPoint Presentation</vt:lpstr>
      <vt:lpstr>Famous illustrator of children’s books</vt:lpstr>
      <vt:lpstr>PowerPoint Presentation</vt:lpstr>
      <vt:lpstr>Your Turn!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Book illustrations</dc:title>
  <dc:creator>Naomi Akien</dc:creator>
  <cp:lastModifiedBy>Naomi Akien</cp:lastModifiedBy>
  <cp:revision>7</cp:revision>
  <dcterms:created xsi:type="dcterms:W3CDTF">2021-02-25T13:57:55Z</dcterms:created>
  <dcterms:modified xsi:type="dcterms:W3CDTF">2021-03-03T14:05:42Z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