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fntdata" ContentType="application/x-fontdata"/>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tags/tag1.xml" ContentType="application/vnd.openxmlformats-officedocument.presentationml.tags+xml"/>
  <Override PartName="/ppt/tags/tag2.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ppt/tags/tag5.xml" ContentType="application/vnd.openxmlformats-officedocument.presentationml.tags+xml"/>
  <Override PartName="/ppt/tags/tag6.xml" ContentType="application/vnd.openxmlformats-officedocument.presentationml.tags+xml"/>
  <Override PartName="/ppt/tags/tag7.xml" ContentType="application/vnd.openxmlformats-officedocument.presentationml.tags+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p:sldMasterIdLst>
    <p:sldMasterId id="2147483660" r:id="rId1"/>
  </p:sldMasterIdLst>
  <p:handoutMasterIdLst>
    <p:handoutMasterId r:id="rId9"/>
  </p:handoutMasterIdLst>
  <p:sldIdLst>
    <p:sldId id="258" r:id="rId2"/>
    <p:sldId id="263" r:id="rId3"/>
    <p:sldId id="264" r:id="rId4"/>
    <p:sldId id="278" r:id="rId5"/>
    <p:sldId id="267" r:id="rId6"/>
    <p:sldId id="268" r:id="rId7"/>
    <p:sldId id="279" r:id="rId8"/>
  </p:sldIdLst>
  <p:sldSz cx="9144000" cy="6858000" type="screen4x3"/>
  <p:notesSz cx="10020300" cy="6888163"/>
  <p:embeddedFontLst>
    <p:embeddedFont>
      <p:font typeface="BPreplay" panose="02000503000000020004" charset="0"/>
      <p:regular r:id="rId10"/>
      <p:bold r:id="rId11"/>
      <p:italic r:id="rId12"/>
      <p:boldItalic r:id="rId13"/>
    </p:embeddedFont>
    <p:embeddedFont>
      <p:font typeface="Calibri" panose="020F0502020204030204" pitchFamily="34" charset="0"/>
      <p:regular r:id="rId14"/>
      <p:bold r:id="rId15"/>
      <p:italic r:id="rId16"/>
      <p:boldItalic r:id="rId17"/>
    </p:embeddedFont>
    <p:embeddedFont>
      <p:font typeface="Londrina Solid" panose="02000506000000020003" charset="0"/>
      <p:regular r:id="rId18"/>
    </p:embeddedFont>
    <p:embeddedFont>
      <p:font typeface="Sassoon Infant Md" panose="02000603050000020003" charset="0"/>
      <p:regular r:id="rId19"/>
    </p:embeddedFont>
    <p:embeddedFont>
      <p:font typeface="Sassoon Infant Rg" panose="02000503030000020003" charset="0"/>
      <p:regular r:id="rId20"/>
      <p:bold r:id="rId21"/>
    </p:embeddedFont>
    <p:embeddedFont>
      <p:font typeface="SimSun" panose="02010600030101010101" pitchFamily="2" charset="-122"/>
      <p:regular r:id="rId22"/>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2880" userDrawn="1">
          <p15:clr>
            <a:srgbClr val="A4A3A4"/>
          </p15:clr>
        </p15:guide>
        <p15:guide id="4" pos="317" userDrawn="1">
          <p15:clr>
            <a:srgbClr val="A4A3A4"/>
          </p15:clr>
        </p15:guide>
        <p15:guide id="5" orient="horz" pos="3997" userDrawn="1">
          <p15:clr>
            <a:srgbClr val="A4A3A4"/>
          </p15:clr>
        </p15:guide>
        <p15:guide id="6" pos="5443" userDrawn="1">
          <p15:clr>
            <a:srgbClr val="A4A3A4"/>
          </p15:clr>
        </p15:guide>
        <p15:guide id="7" orient="horz" pos="323" userDrawn="1">
          <p15:clr>
            <a:srgbClr val="A4A3A4"/>
          </p15:clr>
        </p15:guide>
        <p15:guide id="8" pos="476" userDrawn="1">
          <p15:clr>
            <a:srgbClr val="A4A3A4"/>
          </p15:clr>
        </p15:guide>
        <p15:guide id="9" orient="horz" pos="459" userDrawn="1">
          <p15:clr>
            <a:srgbClr val="A4A3A4"/>
          </p15:clr>
        </p15:guide>
        <p15:guide id="10" orient="horz" pos="3838" userDrawn="1">
          <p15:clr>
            <a:srgbClr val="A4A3A4"/>
          </p15:clr>
        </p15:guide>
        <p15:guide id="11" pos="5284" userDrawn="1">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228CDB"/>
    <a:srgbClr val="4267AC"/>
    <a:srgbClr val="C19AB7"/>
    <a:srgbClr val="B8E1FF"/>
    <a:srgbClr val="9C95DC"/>
    <a:srgbClr val="02D1B7"/>
    <a:srgbClr val="0CF574"/>
    <a:srgbClr val="3ABEFF"/>
    <a:srgbClr val="587291"/>
    <a:srgbClr val="2F97C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26" autoAdjust="0"/>
    <p:restoredTop sz="94660"/>
  </p:normalViewPr>
  <p:slideViewPr>
    <p:cSldViewPr snapToGrid="0" showGuides="1">
      <p:cViewPr varScale="1">
        <p:scale>
          <a:sx n="72" d="100"/>
          <a:sy n="72" d="100"/>
        </p:scale>
        <p:origin x="1350" y="78"/>
      </p:cViewPr>
      <p:guideLst>
        <p:guide orient="horz" pos="2160"/>
        <p:guide pos="2880"/>
        <p:guide pos="317"/>
        <p:guide orient="horz" pos="3997"/>
        <p:guide pos="5443"/>
        <p:guide orient="horz" pos="323"/>
        <p:guide pos="476"/>
        <p:guide orient="horz" pos="459"/>
        <p:guide orient="horz" pos="3838"/>
        <p:guide pos="5284"/>
      </p:guideLst>
    </p:cSldViewPr>
  </p:slideViewPr>
  <p:notesTextViewPr>
    <p:cViewPr>
      <p:scale>
        <a:sx n="1" d="1"/>
        <a:sy n="1" d="1"/>
      </p:scale>
      <p:origin x="0" y="0"/>
    </p:cViewPr>
  </p:notesTextViewPr>
  <p:notesViewPr>
    <p:cSldViewPr snapToGrid="0" showGuides="1">
      <p:cViewPr varScale="1">
        <p:scale>
          <a:sx n="86" d="100"/>
          <a:sy n="86" d="100"/>
        </p:scale>
        <p:origin x="2928" y="78"/>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font" Target="fonts/font4.fntdata"/><Relationship Id="rId18" Type="http://schemas.openxmlformats.org/officeDocument/2006/relationships/font" Target="fonts/font9.fntdata"/><Relationship Id="rId26" Type="http://schemas.openxmlformats.org/officeDocument/2006/relationships/tableStyles" Target="tableStyles.xml"/><Relationship Id="rId3" Type="http://schemas.openxmlformats.org/officeDocument/2006/relationships/slide" Target="slides/slide2.xml"/><Relationship Id="rId21" Type="http://schemas.openxmlformats.org/officeDocument/2006/relationships/font" Target="fonts/font12.fntdata"/><Relationship Id="rId7" Type="http://schemas.openxmlformats.org/officeDocument/2006/relationships/slide" Target="slides/slide6.xml"/><Relationship Id="rId12" Type="http://schemas.openxmlformats.org/officeDocument/2006/relationships/font" Target="fonts/font3.fntdata"/><Relationship Id="rId17" Type="http://schemas.openxmlformats.org/officeDocument/2006/relationships/font" Target="fonts/font8.fntdata"/><Relationship Id="rId25"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font" Target="fonts/font7.fntdata"/><Relationship Id="rId20" Type="http://schemas.openxmlformats.org/officeDocument/2006/relationships/font" Target="fonts/font11.fntdata"/><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font" Target="fonts/font2.fntdata"/><Relationship Id="rId24"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font" Target="fonts/font6.fntdata"/><Relationship Id="rId23" Type="http://schemas.openxmlformats.org/officeDocument/2006/relationships/presProps" Target="presProps.xml"/><Relationship Id="rId10" Type="http://schemas.openxmlformats.org/officeDocument/2006/relationships/font" Target="fonts/font1.fntdata"/><Relationship Id="rId19" Type="http://schemas.openxmlformats.org/officeDocument/2006/relationships/font" Target="fonts/font10.fntdata"/><Relationship Id="rId4" Type="http://schemas.openxmlformats.org/officeDocument/2006/relationships/slide" Target="slides/slide3.xml"/><Relationship Id="rId9" Type="http://schemas.openxmlformats.org/officeDocument/2006/relationships/handoutMaster" Target="handoutMasters/handoutMaster1.xml"/><Relationship Id="rId14" Type="http://schemas.openxmlformats.org/officeDocument/2006/relationships/font" Target="fonts/font5.fntdata"/><Relationship Id="rId22" Type="http://schemas.openxmlformats.org/officeDocument/2006/relationships/font" Target="fonts/font13.fntdata"/></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2.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1"/>
            <a:ext cx="4342130" cy="345604"/>
          </a:xfrm>
          <a:prstGeom prst="rect">
            <a:avLst/>
          </a:prstGeom>
        </p:spPr>
        <p:txBody>
          <a:bodyPr vert="horz" lIns="96616" tIns="48308" rIns="96616" bIns="48308" rtlCol="0"/>
          <a:lstStyle>
            <a:lvl1pPr algn="l">
              <a:defRPr sz="1300"/>
            </a:lvl1pPr>
          </a:lstStyle>
          <a:p>
            <a:endParaRPr lang="en-GB"/>
          </a:p>
        </p:txBody>
      </p:sp>
      <p:sp>
        <p:nvSpPr>
          <p:cNvPr id="3" name="Date Placeholder 2"/>
          <p:cNvSpPr>
            <a:spLocks noGrp="1"/>
          </p:cNvSpPr>
          <p:nvPr>
            <p:ph type="dt" sz="quarter" idx="1"/>
          </p:nvPr>
        </p:nvSpPr>
        <p:spPr>
          <a:xfrm>
            <a:off x="5675851" y="1"/>
            <a:ext cx="4342130" cy="345604"/>
          </a:xfrm>
          <a:prstGeom prst="rect">
            <a:avLst/>
          </a:prstGeom>
        </p:spPr>
        <p:txBody>
          <a:bodyPr vert="horz" lIns="96616" tIns="48308" rIns="96616" bIns="48308" rtlCol="0"/>
          <a:lstStyle>
            <a:lvl1pPr algn="r">
              <a:defRPr sz="1300"/>
            </a:lvl1pPr>
          </a:lstStyle>
          <a:p>
            <a:fld id="{6B34F151-63AC-41CE-96F5-7702E930870C}" type="datetimeFigureOut">
              <a:rPr lang="en-GB" smtClean="0"/>
              <a:t>22/06/2020</a:t>
            </a:fld>
            <a:endParaRPr lang="en-GB"/>
          </a:p>
        </p:txBody>
      </p:sp>
      <p:sp>
        <p:nvSpPr>
          <p:cNvPr id="4" name="Footer Placeholder 3"/>
          <p:cNvSpPr>
            <a:spLocks noGrp="1"/>
          </p:cNvSpPr>
          <p:nvPr>
            <p:ph type="ftr" sz="quarter" idx="2"/>
          </p:nvPr>
        </p:nvSpPr>
        <p:spPr>
          <a:xfrm>
            <a:off x="0" y="6542560"/>
            <a:ext cx="4342130" cy="345603"/>
          </a:xfrm>
          <a:prstGeom prst="rect">
            <a:avLst/>
          </a:prstGeom>
        </p:spPr>
        <p:txBody>
          <a:bodyPr vert="horz" lIns="96616" tIns="48308" rIns="96616" bIns="48308" rtlCol="0" anchor="b"/>
          <a:lstStyle>
            <a:lvl1pPr algn="l">
              <a:defRPr sz="1300"/>
            </a:lvl1pPr>
          </a:lstStyle>
          <a:p>
            <a:endParaRPr lang="en-GB"/>
          </a:p>
        </p:txBody>
      </p:sp>
      <p:sp>
        <p:nvSpPr>
          <p:cNvPr id="5" name="Slide Number Placeholder 4"/>
          <p:cNvSpPr>
            <a:spLocks noGrp="1"/>
          </p:cNvSpPr>
          <p:nvPr>
            <p:ph type="sldNum" sz="quarter" idx="3"/>
          </p:nvPr>
        </p:nvSpPr>
        <p:spPr>
          <a:xfrm>
            <a:off x="5675851" y="6542560"/>
            <a:ext cx="4342130" cy="345603"/>
          </a:xfrm>
          <a:prstGeom prst="rect">
            <a:avLst/>
          </a:prstGeom>
        </p:spPr>
        <p:txBody>
          <a:bodyPr vert="horz" lIns="96616" tIns="48308" rIns="96616" bIns="48308" rtlCol="0" anchor="b"/>
          <a:lstStyle>
            <a:lvl1pPr algn="r">
              <a:defRPr sz="1300"/>
            </a:lvl1pPr>
          </a:lstStyle>
          <a:p>
            <a:fld id="{2676B846-B279-40AC-BFF5-DBC4013370C2}" type="slidenum">
              <a:rPr lang="en-GB" smtClean="0"/>
              <a:t>‹#›</a:t>
            </a:fld>
            <a:endParaRPr lang="en-GB"/>
          </a:p>
        </p:txBody>
      </p:sp>
    </p:spTree>
    <p:extLst>
      <p:ext uri="{BB962C8B-B14F-4D97-AF65-F5344CB8AC3E}">
        <p14:creationId xmlns:p14="http://schemas.microsoft.com/office/powerpoint/2010/main" val="2645397011"/>
      </p:ext>
    </p:extLst>
  </p:cSld>
  <p:clrMap bg1="lt1" tx1="dk1" bg2="lt2" tx2="dk2" accent1="accent1" accent2="accent2" accent3="accent3" accent4="accent4" accent5="accent5" accent6="accent6" hlink="hlink" folHlink="folHlink"/>
</p:handoutMaster>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1" name="Rounded Rectangle 10"/>
          <p:cNvSpPr/>
          <p:nvPr userDrawn="1"/>
        </p:nvSpPr>
        <p:spPr bwMode="auto">
          <a:xfrm>
            <a:off x="457199" y="438151"/>
            <a:ext cx="8220075"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t> </a:t>
            </a:r>
          </a:p>
        </p:txBody>
      </p:sp>
      <p:sp>
        <p:nvSpPr>
          <p:cNvPr id="2" name="Title 1"/>
          <p:cNvSpPr>
            <a:spLocks noGrp="1"/>
          </p:cNvSpPr>
          <p:nvPr>
            <p:ph type="ctrTitle"/>
          </p:nvPr>
        </p:nvSpPr>
        <p:spPr>
          <a:xfrm>
            <a:off x="466725" y="1122363"/>
            <a:ext cx="8201025" cy="2387600"/>
          </a:xfrm>
        </p:spPr>
        <p:txBody>
          <a:bodyPr anchor="ctr" anchorCtr="1">
            <a:normAutofit/>
          </a:bodyPr>
          <a:lstStyle>
            <a:lvl1pPr algn="ctr">
              <a:defRPr sz="4000">
                <a:latin typeface="Sassoon Infant Md" panose="02000603050000020003" pitchFamily="50" charset="0"/>
              </a:defRPr>
            </a:lvl1pPr>
          </a:lstStyle>
          <a:p>
            <a:r>
              <a:rPr lang="en-US" dirty="0"/>
              <a:t>Click to edit Master title style</a:t>
            </a:r>
          </a:p>
        </p:txBody>
      </p:sp>
      <p:sp>
        <p:nvSpPr>
          <p:cNvPr id="3" name="Subtitle 2"/>
          <p:cNvSpPr>
            <a:spLocks noGrp="1"/>
          </p:cNvSpPr>
          <p:nvPr>
            <p:ph type="subTitle" idx="1"/>
          </p:nvPr>
        </p:nvSpPr>
        <p:spPr>
          <a:xfrm>
            <a:off x="466725" y="3602038"/>
            <a:ext cx="8201025" cy="1655762"/>
          </a:xfrm>
        </p:spPr>
        <p:txBody>
          <a:bodyPr/>
          <a:lstStyle>
            <a:lvl1pPr marL="0" indent="0" algn="ctr">
              <a:buNone/>
              <a:defRPr sz="2400">
                <a:latin typeface="Sassoon Infant Rg" panose="02000503030000020003" pitchFamily="50" charset="0"/>
                <a:ea typeface="Sassoon Infant Rg" panose="02000503030000020003" pitchFamily="50"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Click to edit Master subtitle style</a:t>
            </a:r>
          </a:p>
        </p:txBody>
      </p:sp>
      <p:pic>
        <p:nvPicPr>
          <p:cNvPr id="8" name="Picture 14"/>
          <p:cNvPicPr>
            <a:picLocks noChangeAspect="1"/>
          </p:cNvPicPr>
          <p:nvPr userDrawn="1"/>
        </p:nvPicPr>
        <p:blipFill>
          <a:blip r:embed="rId2" cstate="print">
            <a:extLst>
              <a:ext uri="{28A0092B-C50C-407E-A947-70E740481C1C}">
                <a14:useLocalDpi xmlns:a14="http://schemas.microsoft.com/office/drawing/2010/main" val="0"/>
              </a:ext>
            </a:extLst>
          </a:blip>
          <a:srcRect/>
          <a:stretch>
            <a:fillRect/>
          </a:stretch>
        </p:blipFill>
        <p:spPr bwMode="auto">
          <a:xfrm>
            <a:off x="8487193" y="6701545"/>
            <a:ext cx="584807" cy="844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53704075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5" name="Rounded Rectangle 4"/>
          <p:cNvSpPr/>
          <p:nvPr userDrawn="1"/>
        </p:nvSpPr>
        <p:spPr bwMode="auto">
          <a:xfrm>
            <a:off x="457199" y="438151"/>
            <a:ext cx="8220075"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t> </a:t>
            </a:r>
          </a:p>
        </p:txBody>
      </p:sp>
      <p:sp>
        <p:nvSpPr>
          <p:cNvPr id="2" name="Title 1"/>
          <p:cNvSpPr>
            <a:spLocks noGrp="1"/>
          </p:cNvSpPr>
          <p:nvPr>
            <p:ph type="title"/>
          </p:nvPr>
        </p:nvSpPr>
        <p:spPr>
          <a:xfrm>
            <a:off x="457198" y="485773"/>
            <a:ext cx="8220075" cy="1595581"/>
          </a:xfrm>
        </p:spPr>
        <p:txBody>
          <a:bodyPr>
            <a:normAutofit/>
          </a:bodyPr>
          <a:lstStyle>
            <a:lvl1pPr>
              <a:defRPr sz="4000" b="1">
                <a:latin typeface="Sassoon Infant Md" panose="02000603050000020003" pitchFamily="50" charset="0"/>
              </a:defRPr>
            </a:lvl1pPr>
          </a:lstStyle>
          <a:p>
            <a:r>
              <a:rPr lang="en-US" dirty="0"/>
              <a:t>Click to edit Master title style</a:t>
            </a:r>
          </a:p>
        </p:txBody>
      </p:sp>
      <p:sp>
        <p:nvSpPr>
          <p:cNvPr id="3" name="Content Placeholder 2"/>
          <p:cNvSpPr>
            <a:spLocks noGrp="1"/>
          </p:cNvSpPr>
          <p:nvPr>
            <p:ph idx="1"/>
          </p:nvPr>
        </p:nvSpPr>
        <p:spPr>
          <a:xfrm>
            <a:off x="457197" y="2153354"/>
            <a:ext cx="8220075" cy="4242683"/>
          </a:xfrm>
        </p:spPr>
        <p:txBody>
          <a:bodyPr/>
          <a:lstStyle>
            <a:lvl1pPr>
              <a:defRPr sz="1800">
                <a:latin typeface="Sassoon Infant Rg" panose="02000503030000020003" pitchFamily="50" charset="0"/>
                <a:ea typeface="Sassoon Infant Rg" panose="02000503030000020003" pitchFamily="50" charset="0"/>
              </a:defRPr>
            </a:lvl1pPr>
            <a:lvl2pPr>
              <a:defRPr sz="1600">
                <a:latin typeface="Sassoon Infant Rg" panose="02000503030000020003" pitchFamily="50" charset="0"/>
                <a:ea typeface="Sassoon Infant Rg" panose="02000503030000020003" pitchFamily="50" charset="0"/>
              </a:defRPr>
            </a:lvl2pPr>
            <a:lvl3pPr>
              <a:defRPr sz="1400">
                <a:latin typeface="Sassoon Infant Rg" panose="02000503030000020003" pitchFamily="50" charset="0"/>
                <a:ea typeface="Sassoon Infant Rg" panose="02000503030000020003" pitchFamily="50" charset="0"/>
              </a:defRPr>
            </a:lvl3pPr>
            <a:lvl4pPr>
              <a:defRPr sz="1400">
                <a:latin typeface="Sassoon Infant Rg" panose="02000503030000020003" pitchFamily="50" charset="0"/>
                <a:ea typeface="Sassoon Infant Rg" panose="02000503030000020003" pitchFamily="50" charset="0"/>
              </a:defRPr>
            </a:lvl4pPr>
            <a:lvl5pPr>
              <a:defRPr sz="1400">
                <a:latin typeface="Sassoon Infant Rg" panose="02000503030000020003" pitchFamily="50" charset="0"/>
                <a:ea typeface="Sassoon Infant Rg" panose="02000503030000020003" pitchFamily="50" charset="0"/>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pic>
        <p:nvPicPr>
          <p:cNvPr id="10" name="Picture 14"/>
          <p:cNvPicPr>
            <a:picLocks noChangeAspect="1"/>
          </p:cNvPicPr>
          <p:nvPr userDrawn="1"/>
        </p:nvPicPr>
        <p:blipFill>
          <a:blip r:embed="rId2" cstate="print">
            <a:extLst>
              <a:ext uri="{28A0092B-C50C-407E-A947-70E740481C1C}">
                <a14:useLocalDpi xmlns:a14="http://schemas.microsoft.com/office/drawing/2010/main" val="0"/>
              </a:ext>
            </a:extLst>
          </a:blip>
          <a:srcRect/>
          <a:stretch>
            <a:fillRect/>
          </a:stretch>
        </p:blipFill>
        <p:spPr bwMode="auto">
          <a:xfrm>
            <a:off x="8487193" y="6701545"/>
            <a:ext cx="584807" cy="844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6107948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Aims Slide">
    <p:spTree>
      <p:nvGrpSpPr>
        <p:cNvPr id="1" name=""/>
        <p:cNvGrpSpPr/>
        <p:nvPr/>
      </p:nvGrpSpPr>
      <p:grpSpPr>
        <a:xfrm>
          <a:off x="0" y="0"/>
          <a:ext cx="0" cy="0"/>
          <a:chOff x="0" y="0"/>
          <a:chExt cx="0" cy="0"/>
        </a:xfrm>
      </p:grpSpPr>
      <p:sp>
        <p:nvSpPr>
          <p:cNvPr id="2" name="Title 1"/>
          <p:cNvSpPr>
            <a:spLocks noGrp="1"/>
          </p:cNvSpPr>
          <p:nvPr>
            <p:ph type="title"/>
          </p:nvPr>
        </p:nvSpPr>
        <p:spPr>
          <a:xfrm>
            <a:off x="476249" y="549275"/>
            <a:ext cx="8181975" cy="1325563"/>
          </a:xfrm>
          <a:noFill/>
          <a:ln>
            <a:noFill/>
          </a:ln>
        </p:spPr>
        <p:txBody>
          <a:bodyPr>
            <a:normAutofit/>
          </a:bodyPr>
          <a:lstStyle>
            <a:lvl1pPr>
              <a:defRPr sz="4000" b="1">
                <a:latin typeface="Sassoon Infant Md" panose="02000603050000020003" pitchFamily="50" charset="0"/>
              </a:defRPr>
            </a:lvl1pPr>
          </a:lstStyle>
          <a:p>
            <a:r>
              <a:rPr lang="en-US" dirty="0"/>
              <a:t>Click to edit Master title style</a:t>
            </a:r>
          </a:p>
        </p:txBody>
      </p:sp>
      <p:sp>
        <p:nvSpPr>
          <p:cNvPr id="3" name="Content Placeholder 2"/>
          <p:cNvSpPr>
            <a:spLocks noGrp="1"/>
          </p:cNvSpPr>
          <p:nvPr>
            <p:ph idx="1"/>
          </p:nvPr>
        </p:nvSpPr>
        <p:spPr>
          <a:xfrm>
            <a:off x="481012" y="2014537"/>
            <a:ext cx="8181975" cy="4351338"/>
          </a:xfrm>
          <a:noFill/>
          <a:ln>
            <a:noFill/>
          </a:ln>
        </p:spPr>
        <p:txBody>
          <a:bodyPr/>
          <a:lstStyle>
            <a:lvl1pPr>
              <a:defRPr sz="1800">
                <a:latin typeface="Sassoon Infant Rg" panose="02000503030000020003" pitchFamily="50" charset="0"/>
                <a:ea typeface="Sassoon Infant Rg" panose="02000503030000020003" pitchFamily="50" charset="0"/>
              </a:defRPr>
            </a:lvl1pPr>
            <a:lvl2pPr>
              <a:defRPr sz="1600">
                <a:latin typeface="Sassoon Infant Rg" panose="02000503030000020003" pitchFamily="50" charset="0"/>
                <a:ea typeface="Sassoon Infant Rg" panose="02000503030000020003" pitchFamily="50" charset="0"/>
              </a:defRPr>
            </a:lvl2pPr>
            <a:lvl3pPr>
              <a:defRPr sz="1400">
                <a:latin typeface="Sassoon Infant Rg" panose="02000503030000020003" pitchFamily="50" charset="0"/>
                <a:ea typeface="Sassoon Infant Rg" panose="02000503030000020003" pitchFamily="50" charset="0"/>
              </a:defRPr>
            </a:lvl3pPr>
            <a:lvl4pPr>
              <a:defRPr sz="1400">
                <a:latin typeface="Sassoon Infant Rg" panose="02000503030000020003" pitchFamily="50" charset="0"/>
                <a:ea typeface="Sassoon Infant Rg" panose="02000503030000020003" pitchFamily="50" charset="0"/>
              </a:defRPr>
            </a:lvl4pPr>
            <a:lvl5pPr>
              <a:defRPr sz="1400">
                <a:latin typeface="Sassoon Infant Rg" panose="02000503030000020003" pitchFamily="50" charset="0"/>
                <a:ea typeface="Sassoon Infant Rg" panose="02000503030000020003" pitchFamily="50" charset="0"/>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pic>
        <p:nvPicPr>
          <p:cNvPr id="5" name="Picture 14"/>
          <p:cNvPicPr>
            <a:picLocks noChangeAspect="1"/>
          </p:cNvPicPr>
          <p:nvPr userDrawn="1"/>
        </p:nvPicPr>
        <p:blipFill>
          <a:blip r:embed="rId2" cstate="print">
            <a:extLst>
              <a:ext uri="{28A0092B-C50C-407E-A947-70E740481C1C}">
                <a14:useLocalDpi xmlns:a14="http://schemas.microsoft.com/office/drawing/2010/main" val="0"/>
              </a:ext>
            </a:extLst>
          </a:blip>
          <a:srcRect/>
          <a:stretch>
            <a:fillRect/>
          </a:stretch>
        </p:blipFill>
        <p:spPr bwMode="auto">
          <a:xfrm>
            <a:off x="8453437" y="6700730"/>
            <a:ext cx="584807" cy="844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25752320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Planit Title Slide">
    <p:spTree>
      <p:nvGrpSpPr>
        <p:cNvPr id="1" name=""/>
        <p:cNvGrpSpPr/>
        <p:nvPr/>
      </p:nvGrpSpPr>
      <p:grpSpPr>
        <a:xfrm>
          <a:off x="0" y="0"/>
          <a:ext cx="0" cy="0"/>
          <a:chOff x="0" y="0"/>
          <a:chExt cx="0" cy="0"/>
        </a:xfrm>
      </p:grpSpPr>
      <p:sp>
        <p:nvSpPr>
          <p:cNvPr id="2" name="Title 1"/>
          <p:cNvSpPr>
            <a:spLocks noGrp="1"/>
          </p:cNvSpPr>
          <p:nvPr>
            <p:ph type="title"/>
          </p:nvPr>
        </p:nvSpPr>
        <p:spPr>
          <a:xfrm>
            <a:off x="539750" y="2359034"/>
            <a:ext cx="8064500" cy="655294"/>
          </a:xfrm>
          <a:noFill/>
          <a:ln>
            <a:noFill/>
          </a:ln>
        </p:spPr>
        <p:txBody>
          <a:bodyPr>
            <a:noAutofit/>
          </a:bodyPr>
          <a:lstStyle>
            <a:lvl1pPr algn="ctr">
              <a:defRPr sz="6600" b="1">
                <a:solidFill>
                  <a:schemeClr val="bg1"/>
                </a:solidFill>
                <a:latin typeface="BPreplay" panose="02000503000000020004" pitchFamily="50" charset="0"/>
              </a:defRPr>
            </a:lvl1pPr>
          </a:lstStyle>
          <a:p>
            <a:r>
              <a:rPr lang="en-US" dirty="0"/>
              <a:t>Click to edit Master title style</a:t>
            </a:r>
            <a:endParaRPr lang="en-GB" dirty="0"/>
          </a:p>
        </p:txBody>
      </p:sp>
      <p:sp>
        <p:nvSpPr>
          <p:cNvPr id="11" name="Text Placeholder 10"/>
          <p:cNvSpPr>
            <a:spLocks noGrp="1"/>
          </p:cNvSpPr>
          <p:nvPr>
            <p:ph type="body" sz="quarter" idx="10"/>
          </p:nvPr>
        </p:nvSpPr>
        <p:spPr>
          <a:xfrm>
            <a:off x="1654969" y="3199950"/>
            <a:ext cx="5834062" cy="543989"/>
          </a:xfrm>
          <a:noFill/>
          <a:ln>
            <a:noFill/>
          </a:ln>
        </p:spPr>
        <p:txBody>
          <a:bodyPr anchor="ctr" anchorCtr="1">
            <a:noAutofit/>
          </a:bodyPr>
          <a:lstStyle>
            <a:lvl1pPr marL="0" indent="0" algn="ctr">
              <a:buNone/>
              <a:defRPr sz="2800">
                <a:solidFill>
                  <a:schemeClr val="bg1"/>
                </a:solidFill>
                <a:latin typeface="BPreplay" panose="02000503000000020004" pitchFamily="50" charset="0"/>
              </a:defRPr>
            </a:lvl1pPr>
          </a:lstStyle>
          <a:p>
            <a:pPr lvl="0"/>
            <a:r>
              <a:rPr lang="en-US" dirty="0"/>
              <a:t>Click to edit Master text styles</a:t>
            </a:r>
          </a:p>
        </p:txBody>
      </p:sp>
    </p:spTree>
    <p:extLst>
      <p:ext uri="{BB962C8B-B14F-4D97-AF65-F5344CB8AC3E}">
        <p14:creationId xmlns:p14="http://schemas.microsoft.com/office/powerpoint/2010/main" val="256364809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Blank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168147292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End Slide">
    <p:spTree>
      <p:nvGrpSpPr>
        <p:cNvPr id="1" name=""/>
        <p:cNvGrpSpPr/>
        <p:nvPr/>
      </p:nvGrpSpPr>
      <p:grpSpPr>
        <a:xfrm>
          <a:off x="0" y="0"/>
          <a:ext cx="0" cy="0"/>
          <a:chOff x="0" y="0"/>
          <a:chExt cx="0" cy="0"/>
        </a:xfrm>
      </p:grpSpPr>
      <p:pic>
        <p:nvPicPr>
          <p:cNvPr id="2" name="Picture 14"/>
          <p:cNvPicPr>
            <a:picLocks noChangeAspect="1"/>
          </p:cNvPicPr>
          <p:nvPr userDrawn="1"/>
        </p:nvPicPr>
        <p:blipFill>
          <a:blip r:embed="rId2" cstate="print">
            <a:extLst>
              <a:ext uri="{28A0092B-C50C-407E-A947-70E740481C1C}">
                <a14:useLocalDpi xmlns:a14="http://schemas.microsoft.com/office/drawing/2010/main" val="0"/>
              </a:ext>
            </a:extLst>
          </a:blip>
          <a:srcRect/>
          <a:stretch>
            <a:fillRect/>
          </a:stretch>
        </p:blipFill>
        <p:spPr bwMode="auto">
          <a:xfrm>
            <a:off x="8453437" y="6700730"/>
            <a:ext cx="584807" cy="844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68197377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image" Target="../media/image1.jpg"/><Relationship Id="rId3" Type="http://schemas.openxmlformats.org/officeDocument/2006/relationships/slideLayout" Target="../slideLayouts/slideLayout3.xml"/><Relationship Id="rId7"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8">
            <a:lum/>
          </a:blip>
          <a:srcRect/>
          <a:stretch>
            <a:fillRect l="-4000" r="-4000"/>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89745" y="695325"/>
            <a:ext cx="8164510" cy="1150938"/>
          </a:xfrm>
          <a:prstGeom prst="roundRect">
            <a:avLst>
              <a:gd name="adj" fmla="val 9641"/>
            </a:avLst>
          </a:prstGeom>
          <a:noFill/>
          <a:ln w="25400">
            <a:noFill/>
          </a:ln>
        </p:spPr>
        <p:txBody>
          <a:bodyPr vert="horz" lIns="252000" tIns="252000" rIns="252000" bIns="252000" rtlCol="0" anchor="ctr" anchorCtr="1">
            <a:normAutofit/>
          </a:bodyPr>
          <a:lstStyle/>
          <a:p>
            <a:r>
              <a:rPr lang="en-US" dirty="0"/>
              <a:t>Click to edit Master title style</a:t>
            </a:r>
          </a:p>
        </p:txBody>
      </p:sp>
      <p:sp>
        <p:nvSpPr>
          <p:cNvPr id="3" name="Text Placeholder 2"/>
          <p:cNvSpPr>
            <a:spLocks noGrp="1"/>
          </p:cNvSpPr>
          <p:nvPr>
            <p:ph type="body" idx="1"/>
          </p:nvPr>
        </p:nvSpPr>
        <p:spPr>
          <a:xfrm>
            <a:off x="489745" y="1957386"/>
            <a:ext cx="8164510" cy="4387851"/>
          </a:xfrm>
          <a:prstGeom prst="roundRect">
            <a:avLst>
              <a:gd name="adj" fmla="val 2585"/>
            </a:avLst>
          </a:prstGeom>
          <a:noFill/>
          <a:ln w="25400">
            <a:noFill/>
          </a:ln>
        </p:spPr>
        <p:txBody>
          <a:bodyPr vert="horz" lIns="252000" tIns="252000" rIns="252000" bIns="25200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4389201"/>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Lst>
  <p:txStyles>
    <p:titleStyle>
      <a:lvl1pPr algn="l" defTabSz="914400" rtl="0" eaLnBrk="1" latinLnBrk="0" hangingPunct="1">
        <a:lnSpc>
          <a:spcPct val="90000"/>
        </a:lnSpc>
        <a:spcBef>
          <a:spcPct val="0"/>
        </a:spcBef>
        <a:buNone/>
        <a:defRPr sz="4000" kern="1200">
          <a:solidFill>
            <a:srgbClr val="1C1C1C"/>
          </a:solidFill>
          <a:latin typeface="Sassoon Infant Md" panose="02000603050000020003" pitchFamily="50" charset="0"/>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Sassoon Infant Rg" panose="02000503030000020003" pitchFamily="50" charset="0"/>
          <a:ea typeface="Sassoon Infant Rg" panose="02000503030000020003" pitchFamily="50"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Sassoon Infant Rg" panose="02000503030000020003" pitchFamily="50" charset="0"/>
          <a:ea typeface="Sassoon Infant Rg" panose="02000503030000020003" pitchFamily="50"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mod="1">
    <p:ext uri="{27BBF7A9-308A-43DC-89C8-2F10F3537804}">
      <p15:sldGuideLst xmlns:p15="http://schemas.microsoft.com/office/powerpoint/2012/main">
        <p15:guide id="1" orient="horz" pos="2160" userDrawn="1">
          <p15:clr>
            <a:srgbClr val="F26B43"/>
          </p15:clr>
        </p15:guide>
        <p15:guide id="2" pos="2880" userDrawn="1">
          <p15:clr>
            <a:srgbClr val="F26B43"/>
          </p15:clr>
        </p15:guide>
      </p15:sldGuideLst>
    </p:ext>
  </p:extLst>
</p:sldMaster>
</file>

<file path=ppt/slides/_rels/slide1.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slideLayout" Target="../slideLayouts/slideLayout5.xml"/><Relationship Id="rId1" Type="http://schemas.openxmlformats.org/officeDocument/2006/relationships/tags" Target="../tags/tag1.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2" Type="http://schemas.openxmlformats.org/officeDocument/2006/relationships/slideLayout" Target="../slideLayouts/slideLayout3.xml"/><Relationship Id="rId1" Type="http://schemas.openxmlformats.org/officeDocument/2006/relationships/tags" Target="../tags/tag2.xml"/></Relationships>
</file>

<file path=ppt/slides/_rels/slide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slideLayout" Target="../slideLayouts/slideLayout2.xml"/><Relationship Id="rId1" Type="http://schemas.openxmlformats.org/officeDocument/2006/relationships/tags" Target="../tags/tag3.xml"/><Relationship Id="rId6" Type="http://schemas.openxmlformats.org/officeDocument/2006/relationships/image" Target="../media/image7.png"/><Relationship Id="rId5" Type="http://schemas.openxmlformats.org/officeDocument/2006/relationships/image" Target="../media/image6.png"/><Relationship Id="rId4" Type="http://schemas.openxmlformats.org/officeDocument/2006/relationships/image" Target="../media/image5.png"/></Relationships>
</file>

<file path=ppt/slides/_rels/slide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slideLayout" Target="../slideLayouts/slideLayout2.xml"/><Relationship Id="rId1" Type="http://schemas.openxmlformats.org/officeDocument/2006/relationships/tags" Target="../tags/tag4.xml"/><Relationship Id="rId4" Type="http://schemas.openxmlformats.org/officeDocument/2006/relationships/image" Target="../media/image8.png"/></Relationships>
</file>

<file path=ppt/slides/_rels/slide5.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slideLayout" Target="../slideLayouts/slideLayout2.xml"/><Relationship Id="rId1" Type="http://schemas.openxmlformats.org/officeDocument/2006/relationships/tags" Target="../tags/tag5.xml"/></Relationships>
</file>

<file path=ppt/slides/_rels/slide6.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slideLayout" Target="../slideLayouts/slideLayout2.xml"/><Relationship Id="rId1" Type="http://schemas.openxmlformats.org/officeDocument/2006/relationships/tags" Target="../tags/tag6.xml"/><Relationship Id="rId4" Type="http://schemas.openxmlformats.org/officeDocument/2006/relationships/image" Target="../media/image11.png"/></Relationships>
</file>

<file path=ppt/slides/_rels/slide7.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slideLayout" Target="../slideLayouts/slideLayout2.xml"/><Relationship Id="rId1" Type="http://schemas.openxmlformats.org/officeDocument/2006/relationships/tags" Target="../tags/tag7.xml"/><Relationship Id="rId6" Type="http://schemas.openxmlformats.org/officeDocument/2006/relationships/image" Target="../media/image14.png"/><Relationship Id="rId5" Type="http://schemas.openxmlformats.org/officeDocument/2006/relationships/image" Target="../media/image13.png"/><Relationship Id="rId4" Type="http://schemas.openxmlformats.org/officeDocument/2006/relationships/image" Target="../media/image12.png"/></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l="-4000" r="-4000"/>
          </a:stretch>
        </a:blipFill>
        <a:effectLst/>
      </p:bgPr>
    </p:bg>
    <p:spTree>
      <p:nvGrpSpPr>
        <p:cNvPr id="1" name=""/>
        <p:cNvGrpSpPr/>
        <p:nvPr/>
      </p:nvGrpSpPr>
      <p:grpSpPr>
        <a:xfrm>
          <a:off x="0" y="0"/>
          <a:ext cx="0" cy="0"/>
          <a:chOff x="0" y="0"/>
          <a:chExt cx="0" cy="0"/>
        </a:xfrm>
      </p:grpSpPr>
      <p:pic>
        <p:nvPicPr>
          <p:cNvPr id="3" name="Twinkl Logo"/>
          <p:cNvPicPr>
            <a:picLocks noChangeAspect="1"/>
          </p:cNvPicPr>
          <p:nvPr/>
        </p:nvPicPr>
        <p:blipFill>
          <a:blip r:embed="rId4" cstate="print">
            <a:biLevel thresh="50000"/>
            <a:extLst>
              <a:ext uri="{28A0092B-C50C-407E-A947-70E740481C1C}">
                <a14:useLocalDpi xmlns:a14="http://schemas.microsoft.com/office/drawing/2010/main" val="0"/>
              </a:ext>
            </a:extLst>
          </a:blip>
          <a:srcRect/>
          <a:stretch>
            <a:fillRect/>
          </a:stretch>
        </p:blipFill>
        <p:spPr bwMode="auto">
          <a:xfrm>
            <a:off x="4277519" y="5719763"/>
            <a:ext cx="588962" cy="3730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Rectangle 3">
            <a:extLst>
              <a:ext uri="{FF2B5EF4-FFF2-40B4-BE49-F238E27FC236}">
                <a16:creationId xmlns:a16="http://schemas.microsoft.com/office/drawing/2014/main" id="{9D61E719-2E28-441E-9C8B-BF8B221B3744}"/>
              </a:ext>
            </a:extLst>
          </p:cNvPr>
          <p:cNvSpPr/>
          <p:nvPr/>
        </p:nvSpPr>
        <p:spPr>
          <a:xfrm>
            <a:off x="755653" y="1899110"/>
            <a:ext cx="7632700" cy="2215991"/>
          </a:xfrm>
          <a:prstGeom prst="rect">
            <a:avLst/>
          </a:prstGeom>
        </p:spPr>
        <p:txBody>
          <a:bodyPr wrap="square">
            <a:spAutoFit/>
          </a:bodyPr>
          <a:lstStyle/>
          <a:p>
            <a:pPr algn="ctr"/>
            <a:r>
              <a:rPr lang="en-GB" sz="13800" b="1" dirty="0">
                <a:ln w="19050">
                  <a:solidFill>
                    <a:schemeClr val="tx1"/>
                  </a:solidFill>
                </a:ln>
                <a:solidFill>
                  <a:schemeClr val="bg1"/>
                </a:solidFill>
                <a:latin typeface="Londrina Solid" panose="02000506000000020003" pitchFamily="50" charset="0"/>
              </a:rPr>
              <a:t>Dissolving</a:t>
            </a:r>
          </a:p>
        </p:txBody>
      </p:sp>
      <p:sp>
        <p:nvSpPr>
          <p:cNvPr id="5" name="TextBox 4">
            <a:extLst>
              <a:ext uri="{FF2B5EF4-FFF2-40B4-BE49-F238E27FC236}">
                <a16:creationId xmlns:a16="http://schemas.microsoft.com/office/drawing/2014/main" id="{426CAB0C-7FBC-40A7-B06D-98B5D17845E1}"/>
              </a:ext>
            </a:extLst>
          </p:cNvPr>
          <p:cNvSpPr txBox="1"/>
          <p:nvPr/>
        </p:nvSpPr>
        <p:spPr>
          <a:xfrm>
            <a:off x="3080825" y="4572000"/>
            <a:ext cx="2982350" cy="523220"/>
          </a:xfrm>
          <a:prstGeom prst="rect">
            <a:avLst/>
          </a:prstGeom>
          <a:solidFill>
            <a:schemeClr val="bg1"/>
          </a:solidFill>
        </p:spPr>
        <p:txBody>
          <a:bodyPr wrap="square" rtlCol="0">
            <a:spAutoFit/>
          </a:bodyPr>
          <a:lstStyle/>
          <a:p>
            <a:pPr algn="ctr"/>
            <a:r>
              <a:rPr lang="en-US" sz="2800" b="1" dirty="0"/>
              <a:t>Lesson 3</a:t>
            </a:r>
            <a:endParaRPr lang="en-GB" sz="2800" b="1" dirty="0"/>
          </a:p>
        </p:txBody>
      </p:sp>
    </p:spTree>
    <p:custDataLst>
      <p:tags r:id="rId1"/>
    </p:custDataLst>
    <p:extLst>
      <p:ext uri="{BB962C8B-B14F-4D97-AF65-F5344CB8AC3E}">
        <p14:creationId xmlns:p14="http://schemas.microsoft.com/office/powerpoint/2010/main" val="221188628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ounded Rectangle 24"/>
          <p:cNvSpPr/>
          <p:nvPr/>
        </p:nvSpPr>
        <p:spPr bwMode="auto">
          <a:xfrm>
            <a:off x="503239" y="2930434"/>
            <a:ext cx="8137524" cy="3414803"/>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t> </a:t>
            </a:r>
          </a:p>
        </p:txBody>
      </p:sp>
      <p:sp>
        <p:nvSpPr>
          <p:cNvPr id="24" name="Rounded Rectangle 23"/>
          <p:cNvSpPr/>
          <p:nvPr/>
        </p:nvSpPr>
        <p:spPr bwMode="auto">
          <a:xfrm>
            <a:off x="503239" y="512763"/>
            <a:ext cx="8137524" cy="2193019"/>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t> </a:t>
            </a:r>
          </a:p>
        </p:txBody>
      </p:sp>
      <p:sp>
        <p:nvSpPr>
          <p:cNvPr id="11" name="Title 1"/>
          <p:cNvSpPr txBox="1">
            <a:spLocks/>
          </p:cNvSpPr>
          <p:nvPr/>
        </p:nvSpPr>
        <p:spPr>
          <a:xfrm>
            <a:off x="628650" y="3071286"/>
            <a:ext cx="7886700" cy="540000"/>
          </a:xfrm>
          <a:prstGeom prst="rect">
            <a:avLst/>
          </a:prstGeom>
        </p:spPr>
        <p:txBody>
          <a:bodyPr lIns="0" tIns="0" rIns="0" bIns="0" anchor="ctr" anchorCtr="1">
            <a:noAutofit/>
          </a:bodyPr>
          <a:lstStyle>
            <a:lvl1pPr algn="l" defTabSz="914400" rtl="0" eaLnBrk="1" latinLnBrk="0" hangingPunct="1">
              <a:lnSpc>
                <a:spcPct val="90000"/>
              </a:lnSpc>
              <a:spcBef>
                <a:spcPct val="0"/>
              </a:spcBef>
              <a:buNone/>
              <a:defRPr sz="4000" b="1" kern="1200">
                <a:solidFill>
                  <a:schemeClr val="tx1"/>
                </a:solidFill>
                <a:latin typeface="Sassoon Infant Md" panose="02000603050000020003" pitchFamily="50" charset="0"/>
                <a:ea typeface="+mj-ea"/>
                <a:cs typeface="+mj-cs"/>
              </a:defRPr>
            </a:lvl1pPr>
          </a:lstStyle>
          <a:p>
            <a:r>
              <a:rPr lang="en-US" sz="3600" dirty="0"/>
              <a:t>Success Criteria</a:t>
            </a:r>
          </a:p>
        </p:txBody>
      </p:sp>
      <p:sp>
        <p:nvSpPr>
          <p:cNvPr id="12" name="Title 1"/>
          <p:cNvSpPr txBox="1">
            <a:spLocks/>
          </p:cNvSpPr>
          <p:nvPr/>
        </p:nvSpPr>
        <p:spPr>
          <a:xfrm>
            <a:off x="628648" y="734785"/>
            <a:ext cx="7886700" cy="540000"/>
          </a:xfrm>
          <a:prstGeom prst="rect">
            <a:avLst/>
          </a:prstGeom>
        </p:spPr>
        <p:txBody>
          <a:bodyPr lIns="0" tIns="0" rIns="0" bIns="0" anchor="ctr" anchorCtr="1">
            <a:noAutofit/>
          </a:bodyPr>
          <a:lstStyle>
            <a:lvl1pPr algn="l" defTabSz="914400" rtl="0" eaLnBrk="1" latinLnBrk="0" hangingPunct="1">
              <a:lnSpc>
                <a:spcPct val="90000"/>
              </a:lnSpc>
              <a:spcBef>
                <a:spcPct val="0"/>
              </a:spcBef>
              <a:buNone/>
              <a:defRPr sz="4000" b="1" kern="1200">
                <a:solidFill>
                  <a:schemeClr val="tx1"/>
                </a:solidFill>
                <a:latin typeface="Sassoon Infant Md" panose="02000603050000020003" pitchFamily="50" charset="0"/>
                <a:ea typeface="+mj-ea"/>
                <a:cs typeface="+mj-cs"/>
              </a:defRPr>
            </a:lvl1pPr>
          </a:lstStyle>
          <a:p>
            <a:r>
              <a:rPr lang="en-US" sz="3600" dirty="0"/>
              <a:t>Aim</a:t>
            </a:r>
          </a:p>
        </p:txBody>
      </p:sp>
      <p:sp>
        <p:nvSpPr>
          <p:cNvPr id="16" name="Content Placeholder 15"/>
          <p:cNvSpPr>
            <a:spLocks noGrp="1"/>
          </p:cNvSpPr>
          <p:nvPr>
            <p:ph idx="1"/>
          </p:nvPr>
        </p:nvSpPr>
        <p:spPr>
          <a:xfrm>
            <a:off x="628650" y="1127760"/>
            <a:ext cx="7886700" cy="1409700"/>
          </a:xfrm>
        </p:spPr>
        <p:txBody>
          <a:bodyPr>
            <a:noAutofit/>
          </a:bodyPr>
          <a:lstStyle/>
          <a:p>
            <a:r>
              <a:rPr lang="en-US" altLang="zh-CN" dirty="0">
                <a:latin typeface="+mn-lt"/>
                <a:ea typeface="SimSun" panose="02010600030101010101" pitchFamily="2" charset="-122"/>
              </a:rPr>
              <a:t>I can investigate materials which will dissolve.</a:t>
            </a:r>
          </a:p>
        </p:txBody>
      </p:sp>
      <p:sp>
        <p:nvSpPr>
          <p:cNvPr id="20" name="Content Placeholder 15"/>
          <p:cNvSpPr txBox="1">
            <a:spLocks/>
          </p:cNvSpPr>
          <p:nvPr/>
        </p:nvSpPr>
        <p:spPr>
          <a:xfrm>
            <a:off x="628650" y="3466803"/>
            <a:ext cx="7886700" cy="1409700"/>
          </a:xfrm>
          <a:prstGeom prst="rect">
            <a:avLst/>
          </a:prstGeom>
          <a:noFill/>
          <a:ln w="25400">
            <a:noFill/>
          </a:ln>
        </p:spPr>
        <p:txBody>
          <a:bodyPr vert="horz" lIns="180000" tIns="252000" rIns="252000" bIns="18000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Sassoon Infant Rg" panose="02000503030000020003" pitchFamily="50" charset="0"/>
                <a:ea typeface="Sassoon Infant Rg" panose="02000503030000020003" pitchFamily="50"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Sassoon Infant Rg" panose="02000503030000020003" pitchFamily="50" charset="0"/>
                <a:ea typeface="Sassoon Infant Rg" panose="02000503030000020003" pitchFamily="50"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altLang="zh-CN" dirty="0">
                <a:latin typeface="+mn-lt"/>
                <a:ea typeface="SimSun" panose="02010600030101010101" pitchFamily="2" charset="-122"/>
              </a:rPr>
              <a:t>I can describe dissolving.</a:t>
            </a:r>
          </a:p>
          <a:p>
            <a:r>
              <a:rPr lang="en-US" altLang="zh-CN" dirty="0">
                <a:latin typeface="+mn-lt"/>
                <a:ea typeface="SimSun" panose="02010600030101010101" pitchFamily="2" charset="-122"/>
              </a:rPr>
              <a:t>I can explain the difference between melting and dissolving.</a:t>
            </a:r>
          </a:p>
          <a:p>
            <a:r>
              <a:rPr lang="en-US" altLang="zh-CN" dirty="0">
                <a:latin typeface="+mn-lt"/>
                <a:ea typeface="SimSun" panose="02010600030101010101" pitchFamily="2" charset="-122"/>
              </a:rPr>
              <a:t>I can identify materials which will dissolve in water.</a:t>
            </a:r>
          </a:p>
        </p:txBody>
      </p:sp>
    </p:spTree>
    <p:custDataLst>
      <p:tags r:id="rId1"/>
    </p:custDataLst>
    <p:extLst>
      <p:ext uri="{BB962C8B-B14F-4D97-AF65-F5344CB8AC3E}">
        <p14:creationId xmlns:p14="http://schemas.microsoft.com/office/powerpoint/2010/main" val="4472858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p:cNvSpPr>
            <a:spLocks noGrp="1"/>
          </p:cNvSpPr>
          <p:nvPr>
            <p:ph type="title"/>
          </p:nvPr>
        </p:nvSpPr>
        <p:spPr>
          <a:xfrm>
            <a:off x="461962" y="279827"/>
            <a:ext cx="8220075" cy="1595581"/>
          </a:xfrm>
        </p:spPr>
        <p:txBody>
          <a:bodyPr/>
          <a:lstStyle/>
          <a:p>
            <a:r>
              <a:rPr lang="en-GB" b="0" dirty="0">
                <a:latin typeface="Sassoon Infant Rg" panose="02000503030000020003" pitchFamily="50" charset="0"/>
                <a:ea typeface="Sassoon Infant Rg" panose="02000503030000020003" pitchFamily="50" charset="0"/>
              </a:rPr>
              <a:t>Disappearing Act</a:t>
            </a:r>
          </a:p>
        </p:txBody>
      </p:sp>
      <p:sp>
        <p:nvSpPr>
          <p:cNvPr id="3" name="Rounded Rectangle 2"/>
          <p:cNvSpPr/>
          <p:nvPr/>
        </p:nvSpPr>
        <p:spPr>
          <a:xfrm>
            <a:off x="762467" y="1497271"/>
            <a:ext cx="3305604" cy="1799676"/>
          </a:xfrm>
          <a:prstGeom prst="roundRect">
            <a:avLst>
              <a:gd name="adj" fmla="val 8947"/>
            </a:avLst>
          </a:prstGeom>
          <a:solidFill>
            <a:srgbClr val="C19AB7"/>
          </a:solidFill>
          <a:ln>
            <a:solidFill>
              <a:srgbClr val="C19AB7"/>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altLang="en-US" sz="1600" dirty="0"/>
              <a:t>These children have put some sugar cubes into a cup of tea. They watch as the sugar cubes seem to disappear. What has happened to them?</a:t>
            </a:r>
          </a:p>
          <a:p>
            <a:r>
              <a:rPr lang="en-GB" altLang="en-US" sz="1600" dirty="0"/>
              <a:t>Talk to your partner about who you agree with.</a:t>
            </a:r>
          </a:p>
        </p:txBody>
      </p:sp>
      <p:sp>
        <p:nvSpPr>
          <p:cNvPr id="10" name="Rounded Rectangular Callout 9"/>
          <p:cNvSpPr/>
          <p:nvPr/>
        </p:nvSpPr>
        <p:spPr>
          <a:xfrm>
            <a:off x="5209802" y="1480795"/>
            <a:ext cx="2075937" cy="1816152"/>
          </a:xfrm>
          <a:prstGeom prst="wedgeRoundRectCallout">
            <a:avLst>
              <a:gd name="adj1" fmla="val 67378"/>
              <a:gd name="adj2" fmla="val -18239"/>
              <a:gd name="adj3" fmla="val 16667"/>
            </a:avLst>
          </a:prstGeom>
          <a:solidFill>
            <a:srgbClr val="4267AC"/>
          </a:solidFill>
          <a:ln>
            <a:solidFill>
              <a:srgbClr val="4267A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altLang="en-US" sz="1600" dirty="0"/>
              <a:t>The sugar particles have mixed with the water to make a see-through solution. The sugar cubes have dissolved.</a:t>
            </a:r>
            <a:endParaRPr lang="en-US" altLang="en-US" sz="1600" dirty="0"/>
          </a:p>
        </p:txBody>
      </p:sp>
      <p:sp>
        <p:nvSpPr>
          <p:cNvPr id="11" name="Rounded Rectangular Callout 10"/>
          <p:cNvSpPr/>
          <p:nvPr/>
        </p:nvSpPr>
        <p:spPr>
          <a:xfrm>
            <a:off x="5209802" y="3437238"/>
            <a:ext cx="1736235" cy="2323070"/>
          </a:xfrm>
          <a:prstGeom prst="wedgeRoundRectCallout">
            <a:avLst>
              <a:gd name="adj1" fmla="val -64958"/>
              <a:gd name="adj2" fmla="val -45656"/>
              <a:gd name="adj3" fmla="val 16667"/>
            </a:avLst>
          </a:prstGeom>
          <a:solidFill>
            <a:srgbClr val="9C95DC"/>
          </a:solidFill>
          <a:ln>
            <a:solidFill>
              <a:srgbClr val="9C95D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altLang="en-US" sz="1600" dirty="0"/>
              <a:t>The particles of sugar in the sugar cubes heated up so much that they evaporated. They are in the air now</a:t>
            </a:r>
            <a:r>
              <a:rPr lang="en-GB" altLang="en-US" dirty="0">
                <a:latin typeface="BPreplay" panose="02000503000000020004" pitchFamily="50" charset="0"/>
              </a:rPr>
              <a:t>.</a:t>
            </a:r>
            <a:endParaRPr lang="en-US" altLang="en-US" dirty="0">
              <a:latin typeface="BPreplay" panose="02000503000000020004" pitchFamily="50" charset="0"/>
            </a:endParaRPr>
          </a:p>
        </p:txBody>
      </p:sp>
      <p:sp>
        <p:nvSpPr>
          <p:cNvPr id="12" name="Rounded Rectangular Callout 11"/>
          <p:cNvSpPr/>
          <p:nvPr/>
        </p:nvSpPr>
        <p:spPr>
          <a:xfrm>
            <a:off x="1998834" y="3437238"/>
            <a:ext cx="1857733" cy="2197691"/>
          </a:xfrm>
          <a:prstGeom prst="wedgeRoundRectCallout">
            <a:avLst>
              <a:gd name="adj1" fmla="val -68281"/>
              <a:gd name="adj2" fmla="val -29711"/>
              <a:gd name="adj3" fmla="val 16667"/>
            </a:avLst>
          </a:prstGeom>
          <a:solidFill>
            <a:srgbClr val="B8E1FF"/>
          </a:solidFill>
          <a:ln>
            <a:solidFill>
              <a:srgbClr val="B8E1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altLang="en-US" sz="1600" dirty="0">
                <a:solidFill>
                  <a:schemeClr val="tx1"/>
                </a:solidFill>
              </a:rPr>
              <a:t>The sugar cubes heated up in the cup of tea, which caused them to melt. They have changed state from a solid to a liquid</a:t>
            </a:r>
            <a:endParaRPr lang="en-GB" sz="1600" dirty="0">
              <a:solidFill>
                <a:schemeClr val="tx1"/>
              </a:solidFill>
            </a:endParaRPr>
          </a:p>
        </p:txBody>
      </p:sp>
      <p:pic>
        <p:nvPicPr>
          <p:cNvPr id="13" name="Talking Partners"/>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696800" y="615600"/>
            <a:ext cx="864000" cy="864000"/>
          </a:xfrm>
          <a:prstGeom prst="rect">
            <a:avLst/>
          </a:prstGeom>
        </p:spPr>
      </p:pic>
      <p:pic>
        <p:nvPicPr>
          <p:cNvPr id="2" name="Picture 1">
            <a:extLst>
              <a:ext uri="{FF2B5EF4-FFF2-40B4-BE49-F238E27FC236}">
                <a16:creationId xmlns:a16="http://schemas.microsoft.com/office/drawing/2014/main" id="{90BE46AA-C9B9-401D-A103-814598B4CAC1}"/>
              </a:ext>
            </a:extLst>
          </p:cNvPr>
          <p:cNvPicPr>
            <a:picLocks noChangeAspect="1"/>
          </p:cNvPicPr>
          <p:nvPr/>
        </p:nvPicPr>
        <p:blipFill>
          <a:blip r:embed="rId4"/>
          <a:stretch>
            <a:fillRect/>
          </a:stretch>
        </p:blipFill>
        <p:spPr>
          <a:xfrm>
            <a:off x="614569" y="3248442"/>
            <a:ext cx="1243692" cy="3011685"/>
          </a:xfrm>
          <a:prstGeom prst="rect">
            <a:avLst/>
          </a:prstGeom>
        </p:spPr>
      </p:pic>
      <p:pic>
        <p:nvPicPr>
          <p:cNvPr id="7" name="Picture 6">
            <a:extLst>
              <a:ext uri="{FF2B5EF4-FFF2-40B4-BE49-F238E27FC236}">
                <a16:creationId xmlns:a16="http://schemas.microsoft.com/office/drawing/2014/main" id="{9DA19581-A79D-40B6-86D3-4B35A6CE55BF}"/>
              </a:ext>
            </a:extLst>
          </p:cNvPr>
          <p:cNvPicPr>
            <a:picLocks noChangeAspect="1"/>
          </p:cNvPicPr>
          <p:nvPr/>
        </p:nvPicPr>
        <p:blipFill>
          <a:blip r:embed="rId5"/>
          <a:stretch>
            <a:fillRect/>
          </a:stretch>
        </p:blipFill>
        <p:spPr>
          <a:xfrm>
            <a:off x="3893204" y="1685805"/>
            <a:ext cx="1182727" cy="4462659"/>
          </a:xfrm>
          <a:prstGeom prst="rect">
            <a:avLst/>
          </a:prstGeom>
        </p:spPr>
      </p:pic>
      <p:pic>
        <p:nvPicPr>
          <p:cNvPr id="9" name="Picture 8">
            <a:extLst>
              <a:ext uri="{FF2B5EF4-FFF2-40B4-BE49-F238E27FC236}">
                <a16:creationId xmlns:a16="http://schemas.microsoft.com/office/drawing/2014/main" id="{5F50813E-A809-465C-81CE-2E10BBC57853}"/>
              </a:ext>
            </a:extLst>
          </p:cNvPr>
          <p:cNvPicPr>
            <a:picLocks noChangeAspect="1"/>
          </p:cNvPicPr>
          <p:nvPr/>
        </p:nvPicPr>
        <p:blipFill>
          <a:blip r:embed="rId6"/>
          <a:stretch>
            <a:fillRect/>
          </a:stretch>
        </p:blipFill>
        <p:spPr>
          <a:xfrm>
            <a:off x="6900797" y="1479600"/>
            <a:ext cx="1487553" cy="4858933"/>
          </a:xfrm>
          <a:prstGeom prst="rect">
            <a:avLst/>
          </a:prstGeom>
        </p:spPr>
      </p:pic>
    </p:spTree>
    <p:custDataLst>
      <p:tags r:id="rId1"/>
    </p:custDataLst>
    <p:extLst>
      <p:ext uri="{BB962C8B-B14F-4D97-AF65-F5344CB8AC3E}">
        <p14:creationId xmlns:p14="http://schemas.microsoft.com/office/powerpoint/2010/main" val="128623721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p:cNvSpPr>
            <a:spLocks noGrp="1"/>
          </p:cNvSpPr>
          <p:nvPr>
            <p:ph type="title"/>
          </p:nvPr>
        </p:nvSpPr>
        <p:spPr>
          <a:xfrm>
            <a:off x="461962" y="279827"/>
            <a:ext cx="8220075" cy="1595581"/>
          </a:xfrm>
        </p:spPr>
        <p:txBody>
          <a:bodyPr/>
          <a:lstStyle/>
          <a:p>
            <a:r>
              <a:rPr lang="en-GB" b="0" dirty="0">
                <a:latin typeface="Sassoon Infant Rg" panose="02000503030000020003" pitchFamily="50" charset="0"/>
                <a:ea typeface="Sassoon Infant Rg" panose="02000503030000020003" pitchFamily="50" charset="0"/>
              </a:rPr>
              <a:t>Disappearing Act</a:t>
            </a:r>
          </a:p>
        </p:txBody>
      </p:sp>
      <p:sp>
        <p:nvSpPr>
          <p:cNvPr id="3" name="Rounded Rectangle 2"/>
          <p:cNvSpPr/>
          <p:nvPr/>
        </p:nvSpPr>
        <p:spPr>
          <a:xfrm>
            <a:off x="755650" y="1497271"/>
            <a:ext cx="3616325" cy="4595554"/>
          </a:xfrm>
          <a:prstGeom prst="roundRect">
            <a:avLst>
              <a:gd name="adj" fmla="val 5884"/>
            </a:avLst>
          </a:prstGeom>
          <a:solidFill>
            <a:srgbClr val="228CDB"/>
          </a:solidFill>
          <a:ln>
            <a:solidFill>
              <a:srgbClr val="228CD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altLang="en-US" sz="1400" dirty="0"/>
              <a:t>Did you agree with this girl?</a:t>
            </a:r>
          </a:p>
          <a:p>
            <a:endParaRPr lang="en-GB" altLang="en-US" sz="1400" dirty="0"/>
          </a:p>
          <a:p>
            <a:r>
              <a:rPr lang="en-GB" altLang="en-US" sz="1400" dirty="0"/>
              <a:t>She is correct! The sugar has dissolved in                                        the tea.</a:t>
            </a:r>
          </a:p>
          <a:p>
            <a:endParaRPr lang="en-GB" altLang="en-US" sz="1400" dirty="0"/>
          </a:p>
          <a:p>
            <a:r>
              <a:rPr lang="en-GB" altLang="en-US" sz="1400" dirty="0"/>
              <a:t>Dissolving occurs when the particles of certain solids mix with the particles of certain liquids.</a:t>
            </a:r>
          </a:p>
          <a:p>
            <a:endParaRPr lang="en-GB" altLang="en-US" sz="1400" dirty="0"/>
          </a:p>
          <a:p>
            <a:r>
              <a:rPr lang="en-GB" altLang="en-US" sz="1400" dirty="0"/>
              <a:t>When a material dissolves, it looks like it disappears. But it has actually just dissolved in the liquid to make a transparent solution. A solution is formed when a solid dissolves                              in a liquid.</a:t>
            </a:r>
          </a:p>
          <a:p>
            <a:endParaRPr lang="en-GB" altLang="en-US" sz="1400" dirty="0"/>
          </a:p>
          <a:p>
            <a:r>
              <a:rPr lang="en-GB" altLang="en-US" sz="1400" dirty="0"/>
              <a:t>Not all solids will dissolve, and not all liquids will allow solids to dissolve.</a:t>
            </a:r>
          </a:p>
          <a:p>
            <a:r>
              <a:rPr lang="en-GB" altLang="en-US" sz="1400" dirty="0"/>
              <a:t>When you mix sugar with water, the sugar dissolves to make a transparent solution. </a:t>
            </a:r>
          </a:p>
        </p:txBody>
      </p:sp>
      <p:sp>
        <p:nvSpPr>
          <p:cNvPr id="10" name="Rounded Rectangular Callout 9"/>
          <p:cNvSpPr/>
          <p:nvPr/>
        </p:nvSpPr>
        <p:spPr>
          <a:xfrm>
            <a:off x="4482876" y="1497271"/>
            <a:ext cx="2829069" cy="1221216"/>
          </a:xfrm>
          <a:prstGeom prst="wedgeRoundRectCallout">
            <a:avLst>
              <a:gd name="adj1" fmla="val 58642"/>
              <a:gd name="adj2" fmla="val -10818"/>
              <a:gd name="adj3" fmla="val 16667"/>
            </a:avLst>
          </a:prstGeom>
          <a:solidFill>
            <a:srgbClr val="4267AC"/>
          </a:solidFill>
          <a:ln>
            <a:solidFill>
              <a:srgbClr val="4267A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altLang="en-US" sz="1600" dirty="0"/>
              <a:t>The sugar particles have mixed with the water to make a see-through solution. The sugar cubes have dissolved.</a:t>
            </a:r>
            <a:endParaRPr lang="en-US" altLang="en-US" sz="1600" dirty="0"/>
          </a:p>
        </p:txBody>
      </p:sp>
      <p:sp>
        <p:nvSpPr>
          <p:cNvPr id="2" name="Rounded Rectangle 1"/>
          <p:cNvSpPr/>
          <p:nvPr/>
        </p:nvSpPr>
        <p:spPr>
          <a:xfrm>
            <a:off x="4482876" y="2864886"/>
            <a:ext cx="2411165" cy="3234295"/>
          </a:xfrm>
          <a:prstGeom prst="roundRect">
            <a:avLst>
              <a:gd name="adj" fmla="val 8126"/>
            </a:avLst>
          </a:prstGeom>
          <a:solidFill>
            <a:srgbClr val="9C95DC"/>
          </a:solidFill>
          <a:ln>
            <a:solidFill>
              <a:srgbClr val="9C95D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5" name="Picture 4">
            <a:extLst>
              <a:ext uri="{FF2B5EF4-FFF2-40B4-BE49-F238E27FC236}">
                <a16:creationId xmlns:a16="http://schemas.microsoft.com/office/drawing/2014/main" id="{87393E98-9FA1-419E-B52E-44EF61EF1524}"/>
              </a:ext>
            </a:extLst>
          </p:cNvPr>
          <p:cNvPicPr>
            <a:picLocks noChangeAspect="1"/>
          </p:cNvPicPr>
          <p:nvPr/>
        </p:nvPicPr>
        <p:blipFill>
          <a:blip r:embed="rId3"/>
          <a:stretch>
            <a:fillRect/>
          </a:stretch>
        </p:blipFill>
        <p:spPr>
          <a:xfrm>
            <a:off x="7004942" y="1486305"/>
            <a:ext cx="1487553" cy="4858933"/>
          </a:xfrm>
          <a:prstGeom prst="rect">
            <a:avLst/>
          </a:prstGeom>
        </p:spPr>
      </p:pic>
      <p:pic>
        <p:nvPicPr>
          <p:cNvPr id="8" name="Picture 7">
            <a:extLst>
              <a:ext uri="{FF2B5EF4-FFF2-40B4-BE49-F238E27FC236}">
                <a16:creationId xmlns:a16="http://schemas.microsoft.com/office/drawing/2014/main" id="{677DAB2C-55CE-43CF-A028-07D4DBC27870}"/>
              </a:ext>
            </a:extLst>
          </p:cNvPr>
          <p:cNvPicPr>
            <a:picLocks noChangeAspect="1"/>
          </p:cNvPicPr>
          <p:nvPr/>
        </p:nvPicPr>
        <p:blipFill>
          <a:blip r:embed="rId4"/>
          <a:stretch>
            <a:fillRect/>
          </a:stretch>
        </p:blipFill>
        <p:spPr>
          <a:xfrm>
            <a:off x="3857970" y="2663277"/>
            <a:ext cx="3036071" cy="3737172"/>
          </a:xfrm>
          <a:prstGeom prst="rect">
            <a:avLst/>
          </a:prstGeom>
        </p:spPr>
      </p:pic>
    </p:spTree>
    <p:custDataLst>
      <p:tags r:id="rId1"/>
    </p:custDataLst>
    <p:extLst>
      <p:ext uri="{BB962C8B-B14F-4D97-AF65-F5344CB8AC3E}">
        <p14:creationId xmlns:p14="http://schemas.microsoft.com/office/powerpoint/2010/main" val="51020706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p:cNvSpPr>
            <a:spLocks noGrp="1"/>
          </p:cNvSpPr>
          <p:nvPr>
            <p:ph type="title"/>
          </p:nvPr>
        </p:nvSpPr>
        <p:spPr>
          <a:xfrm>
            <a:off x="457198" y="189209"/>
            <a:ext cx="8220075" cy="1595581"/>
          </a:xfrm>
        </p:spPr>
        <p:txBody>
          <a:bodyPr/>
          <a:lstStyle/>
          <a:p>
            <a:r>
              <a:rPr lang="en-GB" b="0" dirty="0">
                <a:latin typeface="Sassoon Infant Rg" panose="02000503030000020003" pitchFamily="50" charset="0"/>
                <a:ea typeface="Sassoon Infant Rg" panose="02000503030000020003" pitchFamily="50" charset="0"/>
              </a:rPr>
              <a:t>Dissolving or Melting?</a:t>
            </a:r>
          </a:p>
        </p:txBody>
      </p:sp>
      <p:sp>
        <p:nvSpPr>
          <p:cNvPr id="2" name="Rounded Rectangle 1"/>
          <p:cNvSpPr/>
          <p:nvPr/>
        </p:nvSpPr>
        <p:spPr>
          <a:xfrm>
            <a:off x="755650" y="1474567"/>
            <a:ext cx="7632700" cy="650789"/>
          </a:xfrm>
          <a:prstGeom prst="roundRect">
            <a:avLst/>
          </a:prstGeom>
          <a:solidFill>
            <a:srgbClr val="4267AC"/>
          </a:solidFill>
          <a:ln>
            <a:solidFill>
              <a:srgbClr val="4267A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altLang="en-US" dirty="0">
                <a:latin typeface="Sassoon Infant Rg" panose="02000503030000020003" pitchFamily="50" charset="0"/>
                <a:ea typeface="Sassoon Infant Rg" panose="02000503030000020003" pitchFamily="50" charset="0"/>
              </a:rPr>
              <a:t>Many people get confused between dissolving and melting, but there are several important differences:</a:t>
            </a:r>
          </a:p>
        </p:txBody>
      </p:sp>
      <p:sp>
        <p:nvSpPr>
          <p:cNvPr id="3" name="Rounded Rectangle 2"/>
          <p:cNvSpPr/>
          <p:nvPr/>
        </p:nvSpPr>
        <p:spPr>
          <a:xfrm>
            <a:off x="763888" y="2240692"/>
            <a:ext cx="3758685" cy="1771135"/>
          </a:xfrm>
          <a:prstGeom prst="roundRect">
            <a:avLst>
              <a:gd name="adj" fmla="val 7686"/>
            </a:avLst>
          </a:prstGeom>
          <a:solidFill>
            <a:srgbClr val="9C95DC"/>
          </a:solidFill>
          <a:ln>
            <a:solidFill>
              <a:srgbClr val="9C95DC"/>
            </a:solid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2400" dirty="0">
                <a:solidFill>
                  <a:schemeClr val="tx1"/>
                </a:solidFill>
                <a:latin typeface="Londrina Solid" panose="02000506000000020003" pitchFamily="50" charset="0"/>
              </a:rPr>
              <a:t>Dissolving</a:t>
            </a:r>
          </a:p>
          <a:p>
            <a:pPr marL="228600" indent="-228600">
              <a:buFont typeface="Arial" panose="020B0604020202020204" pitchFamily="34" charset="0"/>
              <a:buChar char="•"/>
            </a:pPr>
            <a:r>
              <a:rPr lang="en-GB" altLang="en-US" sz="1400" dirty="0">
                <a:latin typeface="Sassoon Infant Rg" panose="02000503030000020003" pitchFamily="50" charset="0"/>
                <a:ea typeface="Sassoon Infant Rg" panose="02000503030000020003" pitchFamily="50" charset="0"/>
              </a:rPr>
              <a:t>Dissolving involves a liquid and another material, often a solid.</a:t>
            </a:r>
          </a:p>
          <a:p>
            <a:pPr marL="228600" indent="-228600">
              <a:buFont typeface="Arial" panose="020B0604020202020204" pitchFamily="34" charset="0"/>
              <a:buChar char="•"/>
            </a:pPr>
            <a:r>
              <a:rPr lang="en-GB" altLang="en-US" sz="1400" dirty="0">
                <a:latin typeface="Sassoon Infant Rg" panose="02000503030000020003" pitchFamily="50" charset="0"/>
                <a:ea typeface="Sassoon Infant Rg" panose="02000503030000020003" pitchFamily="50" charset="0"/>
              </a:rPr>
              <a:t>In dissolving, the solid mixes into the liquid to make a new liquid, called a solution.</a:t>
            </a:r>
          </a:p>
          <a:p>
            <a:pPr marL="228600" indent="-228600">
              <a:buFont typeface="Arial" panose="020B0604020202020204" pitchFamily="34" charset="0"/>
              <a:buChar char="•"/>
            </a:pPr>
            <a:r>
              <a:rPr lang="en-GB" altLang="en-US" sz="1400" dirty="0">
                <a:latin typeface="Sassoon Infant Rg" panose="02000503030000020003" pitchFamily="50" charset="0"/>
                <a:ea typeface="Sassoon Infant Rg" panose="02000503030000020003" pitchFamily="50" charset="0"/>
              </a:rPr>
              <a:t>Dissolving doesn't need heat to occur.</a:t>
            </a:r>
          </a:p>
          <a:p>
            <a:pPr algn="ctr"/>
            <a:endParaRPr lang="en-GB" dirty="0">
              <a:solidFill>
                <a:schemeClr val="tx1"/>
              </a:solidFill>
              <a:latin typeface="Londrina Solid" panose="02000506000000020003" pitchFamily="50" charset="0"/>
            </a:endParaRPr>
          </a:p>
        </p:txBody>
      </p:sp>
      <p:sp>
        <p:nvSpPr>
          <p:cNvPr id="8" name="Rounded Rectangle 7"/>
          <p:cNvSpPr/>
          <p:nvPr/>
        </p:nvSpPr>
        <p:spPr>
          <a:xfrm>
            <a:off x="4621427" y="2240692"/>
            <a:ext cx="3758685" cy="1771136"/>
          </a:xfrm>
          <a:prstGeom prst="roundRect">
            <a:avLst>
              <a:gd name="adj" fmla="val 6756"/>
            </a:avLst>
          </a:prstGeom>
          <a:solidFill>
            <a:srgbClr val="228CDB"/>
          </a:solidFill>
          <a:ln>
            <a:solidFill>
              <a:srgbClr val="228CDB"/>
            </a:solid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2400" dirty="0">
                <a:solidFill>
                  <a:schemeClr val="tx1"/>
                </a:solidFill>
                <a:latin typeface="Londrina Solid" panose="02000506000000020003" pitchFamily="50" charset="0"/>
              </a:rPr>
              <a:t>Melting</a:t>
            </a:r>
          </a:p>
          <a:p>
            <a:pPr marL="228600" indent="-228600">
              <a:buFont typeface="Arial" panose="020B0604020202020204" pitchFamily="34" charset="0"/>
              <a:buChar char="•"/>
            </a:pPr>
            <a:r>
              <a:rPr lang="en-GB" altLang="en-US" sz="1400" dirty="0">
                <a:latin typeface="Sassoon Infant Rg" panose="02000503030000020003" pitchFamily="50" charset="0"/>
                <a:ea typeface="Sassoon Infant Rg" panose="02000503030000020003" pitchFamily="50" charset="0"/>
              </a:rPr>
              <a:t>Melting involves only a solid.</a:t>
            </a:r>
          </a:p>
          <a:p>
            <a:pPr marL="228600" indent="-228600">
              <a:buFont typeface="Arial" panose="020B0604020202020204" pitchFamily="34" charset="0"/>
              <a:buChar char="•"/>
            </a:pPr>
            <a:r>
              <a:rPr lang="en-GB" altLang="en-US" sz="1400" dirty="0">
                <a:latin typeface="Sassoon Infant Rg" panose="02000503030000020003" pitchFamily="50" charset="0"/>
                <a:ea typeface="Sassoon Infant Rg" panose="02000503030000020003" pitchFamily="50" charset="0"/>
              </a:rPr>
              <a:t>In melting, the solid changes into a liquid that is the same material.</a:t>
            </a:r>
          </a:p>
          <a:p>
            <a:pPr marL="228600" indent="-228600">
              <a:buFont typeface="Arial" panose="020B0604020202020204" pitchFamily="34" charset="0"/>
              <a:buChar char="•"/>
            </a:pPr>
            <a:r>
              <a:rPr lang="en-GB" altLang="en-US" sz="1400" dirty="0">
                <a:latin typeface="Sassoon Infant Rg" panose="02000503030000020003" pitchFamily="50" charset="0"/>
                <a:ea typeface="Sassoon Infant Rg" panose="02000503030000020003" pitchFamily="50" charset="0"/>
              </a:rPr>
              <a:t>Melting needs heat to occur.</a:t>
            </a:r>
          </a:p>
          <a:p>
            <a:pPr algn="ctr"/>
            <a:endParaRPr lang="en-GB" sz="2400" dirty="0">
              <a:solidFill>
                <a:schemeClr val="tx1"/>
              </a:solidFill>
              <a:latin typeface="Londrina Solid" panose="02000506000000020003" pitchFamily="50" charset="0"/>
            </a:endParaRPr>
          </a:p>
        </p:txBody>
      </p:sp>
      <p:sp>
        <p:nvSpPr>
          <p:cNvPr id="4" name="Rounded Rectangle 3"/>
          <p:cNvSpPr/>
          <p:nvPr/>
        </p:nvSpPr>
        <p:spPr>
          <a:xfrm>
            <a:off x="763888" y="4127163"/>
            <a:ext cx="7624462" cy="1837032"/>
          </a:xfrm>
          <a:prstGeom prst="roundRect">
            <a:avLst>
              <a:gd name="adj" fmla="val 6623"/>
            </a:avLst>
          </a:prstGeom>
          <a:solidFill>
            <a:srgbClr val="C19AB7"/>
          </a:solidFill>
          <a:ln>
            <a:solidFill>
              <a:srgbClr val="C19AB7"/>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7" name="Picture 6">
            <a:extLst>
              <a:ext uri="{FF2B5EF4-FFF2-40B4-BE49-F238E27FC236}">
                <a16:creationId xmlns:a16="http://schemas.microsoft.com/office/drawing/2014/main" id="{D5D90BE2-E6E8-4C74-A386-A7754EA5540C}"/>
              </a:ext>
            </a:extLst>
          </p:cNvPr>
          <p:cNvPicPr>
            <a:picLocks noChangeAspect="1"/>
          </p:cNvPicPr>
          <p:nvPr/>
        </p:nvPicPr>
        <p:blipFill>
          <a:blip r:embed="rId3"/>
          <a:stretch>
            <a:fillRect/>
          </a:stretch>
        </p:blipFill>
        <p:spPr>
          <a:xfrm>
            <a:off x="1115268" y="4119006"/>
            <a:ext cx="6913463" cy="1853345"/>
          </a:xfrm>
          <a:prstGeom prst="rect">
            <a:avLst/>
          </a:prstGeom>
        </p:spPr>
      </p:pic>
    </p:spTree>
    <p:custDataLst>
      <p:tags r:id="rId1"/>
    </p:custDataLst>
    <p:extLst>
      <p:ext uri="{BB962C8B-B14F-4D97-AF65-F5344CB8AC3E}">
        <p14:creationId xmlns:p14="http://schemas.microsoft.com/office/powerpoint/2010/main" val="134907081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p:cNvSpPr>
            <a:spLocks noGrp="1"/>
          </p:cNvSpPr>
          <p:nvPr>
            <p:ph type="title"/>
          </p:nvPr>
        </p:nvSpPr>
        <p:spPr>
          <a:xfrm>
            <a:off x="457198" y="321013"/>
            <a:ext cx="8220075" cy="1595581"/>
          </a:xfrm>
        </p:spPr>
        <p:txBody>
          <a:bodyPr/>
          <a:lstStyle/>
          <a:p>
            <a:r>
              <a:rPr lang="en-GB" b="0" dirty="0">
                <a:latin typeface="Sassoon Infant Rg" panose="02000503030000020003" pitchFamily="50" charset="0"/>
                <a:ea typeface="Sassoon Infant Rg" panose="02000503030000020003" pitchFamily="50" charset="0"/>
              </a:rPr>
              <a:t>Soluble or Insoluble?</a:t>
            </a:r>
          </a:p>
        </p:txBody>
      </p:sp>
      <p:pic>
        <p:nvPicPr>
          <p:cNvPr id="4" name="Pairs"/>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696800" y="615600"/>
            <a:ext cx="864000" cy="864000"/>
          </a:xfrm>
          <a:prstGeom prst="rect">
            <a:avLst/>
          </a:prstGeom>
        </p:spPr>
      </p:pic>
      <p:sp>
        <p:nvSpPr>
          <p:cNvPr id="2" name="Rounded Rectangle 1"/>
          <p:cNvSpPr/>
          <p:nvPr/>
        </p:nvSpPr>
        <p:spPr>
          <a:xfrm>
            <a:off x="755650" y="1507520"/>
            <a:ext cx="2440631" cy="4387593"/>
          </a:xfrm>
          <a:prstGeom prst="roundRect">
            <a:avLst>
              <a:gd name="adj" fmla="val 8229"/>
            </a:avLst>
          </a:prstGeom>
          <a:solidFill>
            <a:srgbClr val="B8E1FF"/>
          </a:solidFill>
          <a:ln>
            <a:solidFill>
              <a:srgbClr val="B8E1FF"/>
            </a:solid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r>
              <a:rPr lang="en-GB" altLang="en-US" sz="1400" dirty="0">
                <a:solidFill>
                  <a:schemeClr val="tx1"/>
                </a:solidFill>
                <a:latin typeface="Sassoon Infant Rg" panose="02000503030000020003" pitchFamily="50" charset="0"/>
                <a:ea typeface="Sassoon Infant Rg" panose="02000503030000020003" pitchFamily="50" charset="0"/>
              </a:rPr>
              <a:t>Materials that will dissolve are known as soluble. </a:t>
            </a:r>
          </a:p>
          <a:p>
            <a:r>
              <a:rPr lang="en-GB" altLang="en-US" sz="1400" dirty="0">
                <a:solidFill>
                  <a:schemeClr val="tx1"/>
                </a:solidFill>
                <a:latin typeface="Sassoon Infant Rg" panose="02000503030000020003" pitchFamily="50" charset="0"/>
                <a:ea typeface="Sassoon Infant Rg" panose="02000503030000020003" pitchFamily="50" charset="0"/>
              </a:rPr>
              <a:t>Materials that won't dissolve are insoluble.</a:t>
            </a:r>
          </a:p>
          <a:p>
            <a:r>
              <a:rPr lang="en-GB" altLang="en-US" sz="1400" dirty="0">
                <a:solidFill>
                  <a:schemeClr val="tx1"/>
                </a:solidFill>
                <a:latin typeface="Sassoon Infant Rg" panose="02000503030000020003" pitchFamily="50" charset="0"/>
                <a:ea typeface="Sassoon Infant Rg" panose="02000503030000020003" pitchFamily="50" charset="0"/>
              </a:rPr>
              <a:t>You are going to work in pairs to find out which materials are soluble and which are insoluble.</a:t>
            </a:r>
          </a:p>
        </p:txBody>
      </p:sp>
      <p:sp>
        <p:nvSpPr>
          <p:cNvPr id="8" name="Rounded Rectangle 7"/>
          <p:cNvSpPr/>
          <p:nvPr/>
        </p:nvSpPr>
        <p:spPr>
          <a:xfrm>
            <a:off x="5947719" y="1507520"/>
            <a:ext cx="2440631" cy="4387593"/>
          </a:xfrm>
          <a:prstGeom prst="roundRect">
            <a:avLst>
              <a:gd name="adj" fmla="val 8229"/>
            </a:avLst>
          </a:prstGeom>
          <a:solidFill>
            <a:srgbClr val="4267AC"/>
          </a:solidFill>
          <a:ln>
            <a:solidFill>
              <a:srgbClr val="4267AC"/>
            </a:solid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r>
              <a:rPr lang="en-GB" altLang="en-US" sz="1600" dirty="0">
                <a:latin typeface="Sassoon Infant Rg" panose="02000503030000020003" pitchFamily="50" charset="0"/>
                <a:ea typeface="Sassoon Infant Rg" panose="02000503030000020003" pitchFamily="50" charset="0"/>
              </a:rPr>
              <a:t>If the material does not dissolve, you will still see the particles of the solid in the water.</a:t>
            </a:r>
          </a:p>
        </p:txBody>
      </p:sp>
      <p:sp>
        <p:nvSpPr>
          <p:cNvPr id="9" name="Rounded Rectangle 8"/>
          <p:cNvSpPr/>
          <p:nvPr/>
        </p:nvSpPr>
        <p:spPr>
          <a:xfrm>
            <a:off x="3351684" y="1507519"/>
            <a:ext cx="2440631" cy="4387593"/>
          </a:xfrm>
          <a:prstGeom prst="roundRect">
            <a:avLst>
              <a:gd name="adj" fmla="val 8229"/>
            </a:avLst>
          </a:prstGeom>
          <a:solidFill>
            <a:srgbClr val="228CDB"/>
          </a:solidFill>
          <a:ln>
            <a:solidFill>
              <a:srgbClr val="228CDB"/>
            </a:solid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r>
              <a:rPr lang="en-GB" altLang="en-US" sz="1400" dirty="0"/>
              <a:t>Mix a teaspoonful of each material with 50ml of water (or the same amount).</a:t>
            </a:r>
          </a:p>
          <a:p>
            <a:r>
              <a:rPr lang="en-GB" altLang="en-US" sz="1400" dirty="0"/>
              <a:t>If the material does dissolve, the water will be transparent. It may have changed colour but will be see through. You will not see the particles of solid any more. </a:t>
            </a:r>
          </a:p>
        </p:txBody>
      </p:sp>
      <p:pic>
        <p:nvPicPr>
          <p:cNvPr id="7" name="Picture 6">
            <a:extLst>
              <a:ext uri="{FF2B5EF4-FFF2-40B4-BE49-F238E27FC236}">
                <a16:creationId xmlns:a16="http://schemas.microsoft.com/office/drawing/2014/main" id="{5520CADC-BF04-4A46-807C-ECE8A5A17A6C}"/>
              </a:ext>
            </a:extLst>
          </p:cNvPr>
          <p:cNvPicPr>
            <a:picLocks noChangeAspect="1"/>
          </p:cNvPicPr>
          <p:nvPr/>
        </p:nvPicPr>
        <p:blipFill>
          <a:blip r:embed="rId4"/>
          <a:stretch>
            <a:fillRect/>
          </a:stretch>
        </p:blipFill>
        <p:spPr>
          <a:xfrm>
            <a:off x="756228" y="3194350"/>
            <a:ext cx="7346317" cy="2700762"/>
          </a:xfrm>
          <a:prstGeom prst="rect">
            <a:avLst/>
          </a:prstGeom>
        </p:spPr>
      </p:pic>
    </p:spTree>
    <p:custDataLst>
      <p:tags r:id="rId1"/>
    </p:custDataLst>
    <p:extLst>
      <p:ext uri="{BB962C8B-B14F-4D97-AF65-F5344CB8AC3E}">
        <p14:creationId xmlns:p14="http://schemas.microsoft.com/office/powerpoint/2010/main" val="422507118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p:cNvSpPr>
            <a:spLocks noGrp="1"/>
          </p:cNvSpPr>
          <p:nvPr>
            <p:ph type="title"/>
          </p:nvPr>
        </p:nvSpPr>
        <p:spPr>
          <a:xfrm>
            <a:off x="457198" y="321013"/>
            <a:ext cx="8220075" cy="1595581"/>
          </a:xfrm>
        </p:spPr>
        <p:txBody>
          <a:bodyPr/>
          <a:lstStyle/>
          <a:p>
            <a:r>
              <a:rPr lang="en-GB" b="0" dirty="0">
                <a:latin typeface="Sassoon Infant Rg" panose="02000503030000020003" pitchFamily="50" charset="0"/>
                <a:ea typeface="Sassoon Infant Rg" panose="02000503030000020003" pitchFamily="50" charset="0"/>
              </a:rPr>
              <a:t>Soluble or Insoluble?</a:t>
            </a:r>
          </a:p>
        </p:txBody>
      </p:sp>
      <p:pic>
        <p:nvPicPr>
          <p:cNvPr id="4" name="Pairs"/>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696800" y="615600"/>
            <a:ext cx="864000" cy="864000"/>
          </a:xfrm>
          <a:prstGeom prst="rect">
            <a:avLst/>
          </a:prstGeom>
        </p:spPr>
      </p:pic>
      <p:sp>
        <p:nvSpPr>
          <p:cNvPr id="9" name="Rounded Rectangle 8"/>
          <p:cNvSpPr/>
          <p:nvPr/>
        </p:nvSpPr>
        <p:spPr>
          <a:xfrm>
            <a:off x="755650" y="1594931"/>
            <a:ext cx="3330318" cy="3346476"/>
          </a:xfrm>
          <a:prstGeom prst="roundRect">
            <a:avLst>
              <a:gd name="adj" fmla="val 8229"/>
            </a:avLst>
          </a:prstGeom>
          <a:solidFill>
            <a:srgbClr val="4267AC"/>
          </a:solidFill>
          <a:ln>
            <a:solidFill>
              <a:srgbClr val="4267A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altLang="en-US" dirty="0">
                <a:latin typeface="Sassoon Infant Rg" panose="02000503030000020003" pitchFamily="50" charset="0"/>
                <a:ea typeface="Sassoon Infant Rg" panose="02000503030000020003" pitchFamily="50" charset="0"/>
              </a:rPr>
              <a:t>Complete your </a:t>
            </a:r>
            <a:r>
              <a:rPr lang="en-GB" altLang="en-US" i="1" dirty="0">
                <a:latin typeface="Sassoon Infant Rg" panose="02000503030000020003" pitchFamily="50" charset="0"/>
                <a:ea typeface="Sassoon Infant Rg" panose="02000503030000020003" pitchFamily="50" charset="0"/>
              </a:rPr>
              <a:t>Year 5 29th June 2020 Learning Pack Topic Lesson 3 Soluble insoluble </a:t>
            </a:r>
            <a:r>
              <a:rPr lang="en-GB" altLang="en-US" dirty="0">
                <a:latin typeface="Sassoon Infant Rg" panose="02000503030000020003" pitchFamily="50" charset="0"/>
                <a:ea typeface="Sassoon Infant Rg" panose="02000503030000020003" pitchFamily="50" charset="0"/>
              </a:rPr>
              <a:t>Activity Sheet to record whether the different materials will dissolve in water. These include sand, chalk, flour, rice, coffee granules, sugar, salt, gravy. (If you don’t have all of these at home do not worry!)</a:t>
            </a:r>
          </a:p>
          <a:p>
            <a:pPr algn="ctr"/>
            <a:r>
              <a:rPr lang="en-US" altLang="en-US" dirty="0">
                <a:latin typeface="Sassoon Infant Rg" panose="02000503030000020003" pitchFamily="50" charset="0"/>
                <a:ea typeface="Sassoon Infant Rg" panose="02000503030000020003" pitchFamily="50" charset="0"/>
              </a:rPr>
              <a:t>D</a:t>
            </a:r>
            <a:r>
              <a:rPr lang="en-GB" altLang="en-US" dirty="0" err="1">
                <a:latin typeface="Sassoon Infant Rg" panose="02000503030000020003" pitchFamily="50" charset="0"/>
                <a:ea typeface="Sassoon Infant Rg" panose="02000503030000020003" pitchFamily="50" charset="0"/>
              </a:rPr>
              <a:t>on’t</a:t>
            </a:r>
            <a:r>
              <a:rPr lang="en-GB" altLang="en-US" dirty="0">
                <a:latin typeface="Sassoon Infant Rg" panose="02000503030000020003" pitchFamily="50" charset="0"/>
                <a:ea typeface="Sassoon Infant Rg" panose="02000503030000020003" pitchFamily="50" charset="0"/>
              </a:rPr>
              <a:t> forget to describe what you see.</a:t>
            </a:r>
          </a:p>
        </p:txBody>
      </p:sp>
      <p:sp>
        <p:nvSpPr>
          <p:cNvPr id="7" name="Rounded Rectangle 6"/>
          <p:cNvSpPr/>
          <p:nvPr/>
        </p:nvSpPr>
        <p:spPr>
          <a:xfrm>
            <a:off x="2769704" y="5075583"/>
            <a:ext cx="1316264" cy="1017242"/>
          </a:xfrm>
          <a:prstGeom prst="roundRect">
            <a:avLst>
              <a:gd name="adj" fmla="val 5471"/>
            </a:avLst>
          </a:prstGeom>
          <a:solidFill>
            <a:srgbClr val="C19AB7"/>
          </a:solidFill>
          <a:ln>
            <a:solidFill>
              <a:srgbClr val="C19AB7"/>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2" name="Rounded Rectangle 11"/>
          <p:cNvSpPr/>
          <p:nvPr/>
        </p:nvSpPr>
        <p:spPr>
          <a:xfrm>
            <a:off x="4193059" y="1594931"/>
            <a:ext cx="4195291" cy="4497894"/>
          </a:xfrm>
          <a:prstGeom prst="roundRect">
            <a:avLst>
              <a:gd name="adj" fmla="val 3511"/>
            </a:avLst>
          </a:prstGeom>
          <a:solidFill>
            <a:srgbClr val="9C95DC"/>
          </a:solidFill>
          <a:ln>
            <a:solidFill>
              <a:srgbClr val="9C95D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4" name="Picture 13"/>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780404" y="1672090"/>
            <a:ext cx="539091" cy="539091"/>
          </a:xfrm>
          <a:prstGeom prst="rect">
            <a:avLst/>
          </a:prstGeom>
        </p:spPr>
      </p:pic>
      <p:pic>
        <p:nvPicPr>
          <p:cNvPr id="2" name="Picture 1">
            <a:extLst>
              <a:ext uri="{FF2B5EF4-FFF2-40B4-BE49-F238E27FC236}">
                <a16:creationId xmlns:a16="http://schemas.microsoft.com/office/drawing/2014/main" id="{4C195000-6FD1-4658-95F6-D8C96FA87FFE}"/>
              </a:ext>
            </a:extLst>
          </p:cNvPr>
          <p:cNvPicPr>
            <a:picLocks noChangeAspect="1"/>
          </p:cNvPicPr>
          <p:nvPr/>
        </p:nvPicPr>
        <p:blipFill>
          <a:blip r:embed="rId5"/>
          <a:stretch>
            <a:fillRect/>
          </a:stretch>
        </p:blipFill>
        <p:spPr>
          <a:xfrm>
            <a:off x="4384420" y="1706319"/>
            <a:ext cx="3572566" cy="4596782"/>
          </a:xfrm>
          <a:prstGeom prst="rect">
            <a:avLst/>
          </a:prstGeom>
        </p:spPr>
      </p:pic>
      <p:pic>
        <p:nvPicPr>
          <p:cNvPr id="3" name="Picture 2">
            <a:extLst>
              <a:ext uri="{FF2B5EF4-FFF2-40B4-BE49-F238E27FC236}">
                <a16:creationId xmlns:a16="http://schemas.microsoft.com/office/drawing/2014/main" id="{0FB9765F-8A9A-4A78-BA4D-4F36142B983A}"/>
              </a:ext>
            </a:extLst>
          </p:cNvPr>
          <p:cNvPicPr>
            <a:picLocks noChangeAspect="1"/>
          </p:cNvPicPr>
          <p:nvPr/>
        </p:nvPicPr>
        <p:blipFill>
          <a:blip r:embed="rId6"/>
          <a:stretch>
            <a:fillRect/>
          </a:stretch>
        </p:blipFill>
        <p:spPr>
          <a:xfrm>
            <a:off x="2888974" y="5191272"/>
            <a:ext cx="1143692" cy="878948"/>
          </a:xfrm>
          <a:prstGeom prst="rect">
            <a:avLst/>
          </a:prstGeom>
        </p:spPr>
      </p:pic>
    </p:spTree>
    <p:custDataLst>
      <p:tags r:id="rId1"/>
    </p:custDataLst>
    <p:extLst>
      <p:ext uri="{BB962C8B-B14F-4D97-AF65-F5344CB8AC3E}">
        <p14:creationId xmlns:p14="http://schemas.microsoft.com/office/powerpoint/2010/main" val="798260929"/>
      </p:ext>
    </p:extLst>
  </p:cSld>
  <p:clrMapOvr>
    <a:masterClrMapping/>
  </p:clrMapOvr>
</p:sld>
</file>

<file path=ppt/tags/tag1.xml><?xml version="1.0" encoding="utf-8"?>
<p:tagLst xmlns:a="http://schemas.openxmlformats.org/drawingml/2006/main" xmlns:r="http://schemas.openxmlformats.org/officeDocument/2006/relationships" xmlns:p="http://schemas.openxmlformats.org/presentationml/2006/main">
  <p:tag name="POINTS" val="1"/>
  <p:tag name="TIME" val="15"/>
</p:tagLst>
</file>

<file path=ppt/tags/tag2.xml><?xml version="1.0" encoding="utf-8"?>
<p:tagLst xmlns:a="http://schemas.openxmlformats.org/drawingml/2006/main" xmlns:r="http://schemas.openxmlformats.org/officeDocument/2006/relationships" xmlns:p="http://schemas.openxmlformats.org/presentationml/2006/main">
  <p:tag name="POINTS" val="1"/>
  <p:tag name="TIME" val="15"/>
</p:tagLst>
</file>

<file path=ppt/tags/tag3.xml><?xml version="1.0" encoding="utf-8"?>
<p:tagLst xmlns:a="http://schemas.openxmlformats.org/drawingml/2006/main" xmlns:r="http://schemas.openxmlformats.org/officeDocument/2006/relationships" xmlns:p="http://schemas.openxmlformats.org/presentationml/2006/main">
  <p:tag name="POINTS" val="1"/>
  <p:tag name="TIME" val="15"/>
</p:tagLst>
</file>

<file path=ppt/tags/tag4.xml><?xml version="1.0" encoding="utf-8"?>
<p:tagLst xmlns:a="http://schemas.openxmlformats.org/drawingml/2006/main" xmlns:r="http://schemas.openxmlformats.org/officeDocument/2006/relationships" xmlns:p="http://schemas.openxmlformats.org/presentationml/2006/main">
  <p:tag name="POINTS" val="1"/>
  <p:tag name="TIME" val="15"/>
</p:tagLst>
</file>

<file path=ppt/tags/tag5.xml><?xml version="1.0" encoding="utf-8"?>
<p:tagLst xmlns:a="http://schemas.openxmlformats.org/drawingml/2006/main" xmlns:r="http://schemas.openxmlformats.org/officeDocument/2006/relationships" xmlns:p="http://schemas.openxmlformats.org/presentationml/2006/main">
  <p:tag name="POINTS" val="1"/>
  <p:tag name="TIME" val="15"/>
</p:tagLst>
</file>

<file path=ppt/tags/tag6.xml><?xml version="1.0" encoding="utf-8"?>
<p:tagLst xmlns:a="http://schemas.openxmlformats.org/drawingml/2006/main" xmlns:r="http://schemas.openxmlformats.org/officeDocument/2006/relationships" xmlns:p="http://schemas.openxmlformats.org/presentationml/2006/main">
  <p:tag name="POINTS" val="1"/>
  <p:tag name="TIME" val="15"/>
</p:tagLst>
</file>

<file path=ppt/tags/tag7.xml><?xml version="1.0" encoding="utf-8"?>
<p:tagLst xmlns:a="http://schemas.openxmlformats.org/drawingml/2006/main" xmlns:r="http://schemas.openxmlformats.org/officeDocument/2006/relationships" xmlns:p="http://schemas.openxmlformats.org/presentationml/2006/main">
  <p:tag name="POINTS" val="1"/>
  <p:tag name="TIME" val="15"/>
</p:tagLst>
</file>

<file path=ppt/theme/theme1.xml><?xml version="1.0" encoding="utf-8"?>
<a:theme xmlns:a="http://schemas.openxmlformats.org/drawingml/2006/main" name="Office Theme">
  <a:themeElements>
    <a:clrScheme name="Twinkl Planit">
      <a:dk1>
        <a:srgbClr val="1C1C1C"/>
      </a:dk1>
      <a:lt1>
        <a:srgbClr val="FFFFFF"/>
      </a:lt1>
      <a:dk2>
        <a:srgbClr val="132A8C"/>
      </a:dk2>
      <a:lt2>
        <a:srgbClr val="E2E2E2"/>
      </a:lt2>
      <a:accent1>
        <a:srgbClr val="6B388C"/>
      </a:accent1>
      <a:accent2>
        <a:srgbClr val="E6236A"/>
      </a:accent2>
      <a:accent3>
        <a:srgbClr val="32B3A2"/>
      </a:accent3>
      <a:accent4>
        <a:srgbClr val="A21774"/>
      </a:accent4>
      <a:accent5>
        <a:srgbClr val="14B4E4"/>
      </a:accent5>
      <a:accent6>
        <a:srgbClr val="EE7918"/>
      </a:accent6>
      <a:hlink>
        <a:srgbClr val="14B4E4"/>
      </a:hlink>
      <a:folHlink>
        <a:srgbClr val="86CEFA"/>
      </a:folHlink>
    </a:clrScheme>
    <a:fontScheme name="Twinkl Planit">
      <a:majorFont>
        <a:latin typeface="Sassoon Infant Md"/>
        <a:ea typeface=""/>
        <a:cs typeface=""/>
      </a:majorFont>
      <a:minorFont>
        <a:latin typeface="Sassoon Infant Rg"/>
        <a:ea typeface=""/>
        <a:cs typeface=""/>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1256</TotalTime>
  <Words>548</Words>
  <Application>Microsoft Office PowerPoint</Application>
  <PresentationFormat>On-screen Show (4:3)</PresentationFormat>
  <Paragraphs>48</Paragraphs>
  <Slides>7</Slides>
  <Notes>0</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7</vt:i4>
      </vt:variant>
    </vt:vector>
  </HeadingPairs>
  <TitlesOfParts>
    <vt:vector size="15" baseType="lpstr">
      <vt:lpstr>Londrina Solid</vt:lpstr>
      <vt:lpstr>Sassoon Infant Md</vt:lpstr>
      <vt:lpstr>Sassoon Infant Rg</vt:lpstr>
      <vt:lpstr>BPreplay</vt:lpstr>
      <vt:lpstr>SimSun</vt:lpstr>
      <vt:lpstr>Arial</vt:lpstr>
      <vt:lpstr>Calibri</vt:lpstr>
      <vt:lpstr>Office Theme</vt:lpstr>
      <vt:lpstr>PowerPoint Presentation</vt:lpstr>
      <vt:lpstr>PowerPoint Presentation</vt:lpstr>
      <vt:lpstr>Disappearing Act</vt:lpstr>
      <vt:lpstr>Disappearing Act</vt:lpstr>
      <vt:lpstr>Dissolving or Melting?</vt:lpstr>
      <vt:lpstr>Soluble or Insoluble?</vt:lpstr>
      <vt:lpstr>Soluble or Insoluble?</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Geography</dc:title>
  <dc:creator>Twinkl</dc:creator>
  <cp:lastModifiedBy>Akien, Naomi</cp:lastModifiedBy>
  <cp:revision>94</cp:revision>
  <cp:lastPrinted>2020-06-22T20:03:53Z</cp:lastPrinted>
  <dcterms:created xsi:type="dcterms:W3CDTF">2014-10-01T16:09:27Z</dcterms:created>
  <dcterms:modified xsi:type="dcterms:W3CDTF">2020-06-22T20:05:20Z</dcterms:modified>
</cp:coreProperties>
</file>