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7" r:id="rId2"/>
    <p:sldId id="277" r:id="rId3"/>
    <p:sldId id="256" r:id="rId4"/>
    <p:sldId id="266" r:id="rId5"/>
    <p:sldId id="268" r:id="rId6"/>
    <p:sldId id="278" r:id="rId7"/>
    <p:sldId id="279" r:id="rId8"/>
    <p:sldId id="280" r:id="rId9"/>
    <p:sldId id="281" r:id="rId10"/>
    <p:sldId id="282" r:id="rId11"/>
    <p:sldId id="283" r:id="rId12"/>
    <p:sldId id="285" r:id="rId13"/>
    <p:sldId id="284"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8" d="100"/>
          <a:sy n="68"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dirty="0"/>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Wednesday, January 13, 2021</a:t>
            </a:fld>
            <a:endParaRPr lang="en-US"/>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155196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Wednesday, January 13, 2021</a:t>
            </a:fld>
            <a:endParaRPr lang="en-US"/>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961083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Wednesday, January 13, 2021</a:t>
            </a:fld>
            <a:endParaRPr lang="en-US"/>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4072556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Wednesday, January 13, 2021</a:t>
            </a:fld>
            <a:endParaRPr lang="en-US"/>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490022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Wednesday, January 13, 2021</a:t>
            </a:fld>
            <a:endParaRPr lang="en-US"/>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a:t>
            </a:fld>
            <a:endParaRPr lang="en-US"/>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931546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Wednesday, January 13, 2021</a:t>
            </a:fld>
            <a:endParaRPr lang="en-US"/>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450946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Wednesday, January 13, 2021</a:t>
            </a:fld>
            <a:endParaRPr lang="en-US"/>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622913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Wednesday, January 13, 2021</a:t>
            </a:fld>
            <a:endParaRPr lang="en-US"/>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715518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Wednesday, January 13, 2021</a:t>
            </a:fld>
            <a:endParaRPr lang="en-US"/>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6538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Wednesday, January 13, 2021</a:t>
            </a:fld>
            <a:endParaRPr lang="en-US"/>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421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Wednesday, January 13, 2021</a:t>
            </a:fld>
            <a:endParaRPr lang="en-US"/>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94664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800" cap="all" spc="300" baseline="0">
                <a:solidFill>
                  <a:srgbClr val="FFFFFF"/>
                </a:solidFill>
              </a:defRPr>
            </a:lvl1pPr>
          </a:lstStyle>
          <a:p>
            <a:fld id="{AE0C963C-C1DB-4AFD-9DDC-0691666BF49B}" type="datetime2">
              <a:rPr lang="en-US" smtClean="0"/>
              <a:pPr/>
              <a:t>Wednesday, January 13, 2021</a:t>
            </a:fld>
            <a:endParaRPr lang="en-US" cap="all" dirty="0"/>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800" b="1">
                <a:solidFill>
                  <a:schemeClr val="tx1"/>
                </a:solidFill>
                <a:latin typeface="+mj-lt"/>
              </a:defRPr>
            </a:lvl1pPr>
          </a:lstStyle>
          <a:p>
            <a:pPr algn="l"/>
            <a:endParaRPr lang="en-US"/>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800">
                <a:solidFill>
                  <a:srgbClr val="FFFFFF"/>
                </a:solidFill>
              </a:defRPr>
            </a:lvl1pPr>
          </a:lstStyle>
          <a:p>
            <a:fld id="{C01389E6-C847-4AD0-B56D-D205B2EAB1EE}" type="slidenum">
              <a:rPr lang="en-US" smtClean="0"/>
              <a:pPr/>
              <a:t>‹#›</a:t>
            </a:fld>
            <a:endParaRPr lang="en-US" sz="800" dirty="0"/>
          </a:p>
        </p:txBody>
      </p:sp>
    </p:spTree>
    <p:extLst>
      <p:ext uri="{BB962C8B-B14F-4D97-AF65-F5344CB8AC3E}">
        <p14:creationId xmlns:p14="http://schemas.microsoft.com/office/powerpoint/2010/main" val="1598013641"/>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1.tmp"/><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3.tmp"/></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9.tmp"/></Relationships>
</file>

<file path=ppt/slides/_rels/slide10.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image" Target="../media/image11.tmp"/><Relationship Id="rId2" Type="http://schemas.openxmlformats.org/officeDocument/2006/relationships/slideLayout" Target="../slideLayouts/slideLayout7.xml"/><Relationship Id="rId1" Type="http://schemas.openxmlformats.org/officeDocument/2006/relationships/tags" Target="../tags/tag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761343B-577C-4822-B058-B7BB173C62E5}"/>
              </a:ext>
            </a:extLst>
          </p:cNvPr>
          <p:cNvSpPr>
            <a:spLocks noGrp="1"/>
          </p:cNvSpPr>
          <p:nvPr>
            <p:ph type="title"/>
          </p:nvPr>
        </p:nvSpPr>
        <p:spPr>
          <a:xfrm>
            <a:off x="387927" y="1028701"/>
            <a:ext cx="3650673" cy="3020785"/>
          </a:xfrm>
        </p:spPr>
        <p:txBody>
          <a:bodyPr>
            <a:normAutofit/>
          </a:bodyPr>
          <a:lstStyle/>
          <a:p>
            <a:pPr algn="r"/>
            <a:r>
              <a:rPr lang="en-GB" sz="3200" dirty="0">
                <a:solidFill>
                  <a:schemeClr val="bg1"/>
                </a:solidFill>
              </a:rPr>
              <a:t>English </a:t>
            </a:r>
            <a:r>
              <a:rPr lang="en-GB" sz="3200" dirty="0" err="1">
                <a:solidFill>
                  <a:schemeClr val="bg1"/>
                </a:solidFill>
              </a:rPr>
              <a:t>wednesday</a:t>
            </a:r>
            <a:r>
              <a:rPr lang="en-GB" sz="3200" dirty="0">
                <a:solidFill>
                  <a:schemeClr val="bg1"/>
                </a:solidFill>
              </a:rPr>
              <a:t>  13.1.2021  </a:t>
            </a:r>
          </a:p>
        </p:txBody>
      </p:sp>
      <p:sp>
        <p:nvSpPr>
          <p:cNvPr id="3" name="Content Placeholder 2">
            <a:extLst>
              <a:ext uri="{FF2B5EF4-FFF2-40B4-BE49-F238E27FC236}">
                <a16:creationId xmlns:a16="http://schemas.microsoft.com/office/drawing/2014/main" id="{A4BD82BD-053D-43B6-981D-0CD8F079BEEA}"/>
              </a:ext>
            </a:extLst>
          </p:cNvPr>
          <p:cNvSpPr>
            <a:spLocks noGrp="1"/>
          </p:cNvSpPr>
          <p:nvPr>
            <p:ph idx="1"/>
          </p:nvPr>
        </p:nvSpPr>
        <p:spPr>
          <a:xfrm>
            <a:off x="4777409" y="1028701"/>
            <a:ext cx="6273972" cy="5431475"/>
          </a:xfrm>
        </p:spPr>
        <p:txBody>
          <a:bodyPr>
            <a:normAutofit lnSpcReduction="10000"/>
          </a:bodyPr>
          <a:lstStyle/>
          <a:p>
            <a:pPr marL="0" indent="0">
              <a:buNone/>
            </a:pPr>
            <a:r>
              <a:rPr lang="en-GB" sz="2400" dirty="0"/>
              <a:t>Hello children! Please read ( either independently or with the help of an adult) the next part of the story and answer the questions on lined paper.</a:t>
            </a:r>
          </a:p>
          <a:p>
            <a:pPr marL="0" indent="0">
              <a:buNone/>
            </a:pPr>
            <a:r>
              <a:rPr lang="en-GB" sz="2400" b="1" u="sng" dirty="0"/>
              <a:t>Success Criteria:</a:t>
            </a:r>
          </a:p>
          <a:p>
            <a:r>
              <a:rPr lang="en-GB" sz="2400" dirty="0"/>
              <a:t>Please answer in full sentences. ( Begin your answers using part of the question ) </a:t>
            </a:r>
          </a:p>
          <a:p>
            <a:r>
              <a:rPr lang="en-GB" sz="2400" dirty="0"/>
              <a:t>Use CAPITAL letters, full  stops and other conventions correctly- spelling, punctuation, grammar etc.</a:t>
            </a:r>
          </a:p>
          <a:p>
            <a:r>
              <a:rPr lang="en-GB" sz="2400" dirty="0"/>
              <a:t>Reread ( aloud ) each answer to make it </a:t>
            </a:r>
            <a:r>
              <a:rPr lang="en-GB" sz="2400" b="1" dirty="0"/>
              <a:t>better</a:t>
            </a:r>
            <a:r>
              <a:rPr lang="en-GB" sz="2400" dirty="0"/>
              <a:t> and make it </a:t>
            </a:r>
            <a:r>
              <a:rPr lang="en-GB" sz="2400" b="1" dirty="0"/>
              <a:t>right. </a:t>
            </a:r>
            <a:r>
              <a:rPr lang="en-GB" sz="2400" b="1" dirty="0">
                <a:sym typeface="Wingdings" panose="05000000000000000000" pitchFamily="2" charset="2"/>
              </a:rPr>
              <a:t></a:t>
            </a:r>
            <a:endParaRPr lang="en-GB" sz="2400" dirty="0"/>
          </a:p>
          <a:p>
            <a:endParaRPr lang="en-GB" sz="1800" dirty="0"/>
          </a:p>
        </p:txBody>
      </p:sp>
    </p:spTree>
    <p:custDataLst>
      <p:tags r:id="rId1"/>
    </p:custDataLst>
    <p:extLst>
      <p:ext uri="{BB962C8B-B14F-4D97-AF65-F5344CB8AC3E}">
        <p14:creationId xmlns:p14="http://schemas.microsoft.com/office/powerpoint/2010/main" val="34464664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BB02F283-AD3D-43EB-8EB3-EEABE7B685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87267ACD-C9FA-48F7-BA90-C05046F4EE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74922"/>
            <a:ext cx="12198726" cy="1606049"/>
          </a:xfrm>
          <a:prstGeom prst="rect">
            <a:avLst/>
          </a:prstGeom>
          <a:gradFill>
            <a:gsLst>
              <a:gs pos="0">
                <a:schemeClr val="accent5">
                  <a:alpha val="83000"/>
                </a:schemeClr>
              </a:gs>
              <a:gs pos="100000">
                <a:schemeClr val="accent4">
                  <a:alpha val="74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E17AA8-C417-4F74-9F1B-EAD82A19B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270744" y="1998314"/>
            <a:ext cx="1605188" cy="8160125"/>
          </a:xfrm>
          <a:prstGeom prst="rect">
            <a:avLst/>
          </a:prstGeom>
          <a:gradFill>
            <a:gsLst>
              <a:gs pos="5000">
                <a:schemeClr val="accent2">
                  <a:alpha val="68000"/>
                </a:schemeClr>
              </a:gs>
              <a:gs pos="100000">
                <a:schemeClr val="accent5">
                  <a:alpha val="43000"/>
                </a:schemeClr>
              </a:gs>
            </a:gsLst>
            <a:lin ang="9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79F9CB9-0076-49F5-845A-C97CCFC163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742413" y="2532510"/>
            <a:ext cx="1605189" cy="7090015"/>
          </a:xfrm>
          <a:prstGeom prst="rect">
            <a:avLst/>
          </a:prstGeom>
          <a:gradFill>
            <a:gsLst>
              <a:gs pos="42000">
                <a:schemeClr val="accent4">
                  <a:alpha val="0"/>
                </a:schemeClr>
              </a:gs>
              <a:gs pos="99000">
                <a:schemeClr val="accent6">
                  <a:alpha val="48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0567348B-D4F9-4978-8FB4-D4031CD133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930450" y="5273748"/>
            <a:ext cx="7275001" cy="1150514"/>
          </a:xfrm>
          <a:prstGeom prst="rect">
            <a:avLst/>
          </a:prstGeom>
          <a:gradFill>
            <a:gsLst>
              <a:gs pos="0">
                <a:schemeClr val="accent5">
                  <a:alpha val="37000"/>
                </a:schemeClr>
              </a:gs>
              <a:gs pos="56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AE5AACA6-0B5C-4D98-96F7-201837C8A71F}"/>
              </a:ext>
            </a:extLst>
          </p:cNvPr>
          <p:cNvSpPr>
            <a:spLocks noGrp="1"/>
          </p:cNvSpPr>
          <p:nvPr>
            <p:ph type="title" idx="4294967295"/>
          </p:nvPr>
        </p:nvSpPr>
        <p:spPr>
          <a:xfrm>
            <a:off x="667569" y="5553718"/>
            <a:ext cx="7203004" cy="1054645"/>
          </a:xfrm>
        </p:spPr>
        <p:txBody>
          <a:bodyPr vert="horz" lIns="0" tIns="0" rIns="0" bIns="0" rtlCol="0" anchor="ctr">
            <a:normAutofit/>
          </a:bodyPr>
          <a:lstStyle/>
          <a:p>
            <a:r>
              <a:rPr lang="en-US" sz="3200" spc="750">
                <a:solidFill>
                  <a:schemeClr val="bg1"/>
                </a:solidFill>
              </a:rPr>
              <a:t>Reading Success criteria  </a:t>
            </a:r>
          </a:p>
        </p:txBody>
      </p:sp>
      <p:pic>
        <p:nvPicPr>
          <p:cNvPr id="5" name="Picture 4" descr="Table&#10;&#10;Description automatically generated">
            <a:extLst>
              <a:ext uri="{FF2B5EF4-FFF2-40B4-BE49-F238E27FC236}">
                <a16:creationId xmlns:a16="http://schemas.microsoft.com/office/drawing/2014/main" id="{EA5C0A12-B4AB-4E48-97E9-33D205079A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925" y="674532"/>
            <a:ext cx="11270875" cy="3972982"/>
          </a:xfrm>
          <a:prstGeom prst="rect">
            <a:avLst/>
          </a:prstGeom>
        </p:spPr>
      </p:pic>
    </p:spTree>
    <p:custDataLst>
      <p:tags r:id="rId1"/>
    </p:custDataLst>
    <p:extLst>
      <p:ext uri="{BB962C8B-B14F-4D97-AF65-F5344CB8AC3E}">
        <p14:creationId xmlns:p14="http://schemas.microsoft.com/office/powerpoint/2010/main" val="22354188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6F292AA-C8DB-4CAA-97C9-456CF85406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7B137353-6F4C-48BD-9DE3-1F2EF758AE54}"/>
              </a:ext>
            </a:extLst>
          </p:cNvPr>
          <p:cNvPicPr>
            <a:picLocks noChangeAspect="1"/>
          </p:cNvPicPr>
          <p:nvPr/>
        </p:nvPicPr>
        <p:blipFill rotWithShape="1">
          <a:blip r:embed="rId3"/>
          <a:srcRect l="24793" r="30551" b="-1"/>
          <a:stretch/>
        </p:blipFill>
        <p:spPr>
          <a:xfrm>
            <a:off x="-1" y="-152390"/>
            <a:ext cx="4587901" cy="6857990"/>
          </a:xfrm>
          <a:prstGeom prst="rect">
            <a:avLst/>
          </a:prstGeom>
        </p:spPr>
      </p:pic>
      <p:sp>
        <p:nvSpPr>
          <p:cNvPr id="11" name="Rectangle 10">
            <a:extLst>
              <a:ext uri="{FF2B5EF4-FFF2-40B4-BE49-F238E27FC236}">
                <a16:creationId xmlns:a16="http://schemas.microsoft.com/office/drawing/2014/main" id="{AA065953-3D69-4CD4-80C3-DF10DEB4C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902" y="-429"/>
            <a:ext cx="7604097" cy="6857571"/>
          </a:xfrm>
          <a:prstGeom prst="rect">
            <a:avLst/>
          </a:prstGeom>
          <a:gradFill>
            <a:gsLst>
              <a:gs pos="0">
                <a:schemeClr val="accent6">
                  <a:lumMod val="75000"/>
                  <a:alpha val="73000"/>
                </a:schemeClr>
              </a:gs>
              <a:gs pos="100000">
                <a:schemeClr val="accent2"/>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AB36DB5-F10D-4EDB-87E2-ECB9301FF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901" y="0"/>
            <a:ext cx="7604097" cy="6858000"/>
          </a:xfrm>
          <a:prstGeom prst="rect">
            <a:avLst/>
          </a:prstGeom>
          <a:gradFill>
            <a:gsLst>
              <a:gs pos="0">
                <a:schemeClr val="accent5">
                  <a:alpha val="37000"/>
                </a:schemeClr>
              </a:gs>
              <a:gs pos="98000">
                <a:schemeClr val="accent2">
                  <a:alpha val="66000"/>
                </a:schemeClr>
              </a:gs>
            </a:gsLst>
            <a:lin ang="12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46F195D-95DC-419E-BBC1-E2B601A606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599847" y="4355164"/>
            <a:ext cx="7592151" cy="2502836"/>
          </a:xfrm>
          <a:prstGeom prst="rect">
            <a:avLst/>
          </a:prstGeom>
          <a:gradFill>
            <a:gsLst>
              <a:gs pos="22000">
                <a:schemeClr val="accent6">
                  <a:alpha val="39000"/>
                </a:schemeClr>
              </a:gs>
              <a:gs pos="82000">
                <a:schemeClr val="accent5">
                  <a:alpha val="19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2256CF5B-1DAD-4912-86B9-FCA733692F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704304">
            <a:off x="6080918" y="830588"/>
            <a:ext cx="4998441" cy="4998441"/>
          </a:xfrm>
          <a:prstGeom prst="ellipse">
            <a:avLst/>
          </a:prstGeom>
          <a:gradFill>
            <a:gsLst>
              <a:gs pos="39000">
                <a:schemeClr val="accent4">
                  <a:lumMod val="20000"/>
                  <a:lumOff val="80000"/>
                  <a:alpha val="0"/>
                </a:schemeClr>
              </a:gs>
              <a:gs pos="100000">
                <a:schemeClr val="accent6">
                  <a:alpha val="18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C91762E-75F7-45AB-B3E2-BDC750576239}"/>
              </a:ext>
            </a:extLst>
          </p:cNvPr>
          <p:cNvSpPr>
            <a:spLocks noGrp="1"/>
          </p:cNvSpPr>
          <p:nvPr>
            <p:ph type="ctrTitle"/>
          </p:nvPr>
        </p:nvSpPr>
        <p:spPr>
          <a:xfrm>
            <a:off x="5275425" y="768485"/>
            <a:ext cx="6133656" cy="3169674"/>
          </a:xfrm>
        </p:spPr>
        <p:txBody>
          <a:bodyPr>
            <a:normAutofit/>
          </a:bodyPr>
          <a:lstStyle/>
          <a:p>
            <a:pPr algn="r"/>
            <a:r>
              <a:rPr lang="en-GB" b="1" dirty="0">
                <a:solidFill>
                  <a:schemeClr val="bg1"/>
                </a:solidFill>
              </a:rPr>
              <a:t>Romulus and Remus </a:t>
            </a:r>
          </a:p>
        </p:txBody>
      </p:sp>
      <p:sp>
        <p:nvSpPr>
          <p:cNvPr id="3" name="Subtitle 2">
            <a:extLst>
              <a:ext uri="{FF2B5EF4-FFF2-40B4-BE49-F238E27FC236}">
                <a16:creationId xmlns:a16="http://schemas.microsoft.com/office/drawing/2014/main" id="{4234587C-48C0-48FA-9F68-E6DBC06459FE}"/>
              </a:ext>
            </a:extLst>
          </p:cNvPr>
          <p:cNvSpPr>
            <a:spLocks noGrp="1"/>
          </p:cNvSpPr>
          <p:nvPr>
            <p:ph type="subTitle" idx="1"/>
          </p:nvPr>
        </p:nvSpPr>
        <p:spPr>
          <a:xfrm>
            <a:off x="5862918" y="4793128"/>
            <a:ext cx="5462494" cy="1141157"/>
          </a:xfrm>
        </p:spPr>
        <p:txBody>
          <a:bodyPr>
            <a:noAutofit/>
          </a:bodyPr>
          <a:lstStyle/>
          <a:p>
            <a:r>
              <a:rPr lang="en-GB" sz="2400" b="1" dirty="0" err="1">
                <a:latin typeface="+mj-lt"/>
                <a:ea typeface="+mj-ea"/>
                <a:cs typeface="+mj-cs"/>
              </a:rPr>
              <a:t>wednesday</a:t>
            </a:r>
            <a:r>
              <a:rPr lang="en-GB" sz="2400" b="1" dirty="0">
                <a:latin typeface="+mj-lt"/>
                <a:ea typeface="+mj-ea"/>
                <a:cs typeface="+mj-cs"/>
              </a:rPr>
              <a:t> 13</a:t>
            </a:r>
            <a:r>
              <a:rPr lang="en-GB" sz="2400" b="1" baseline="30000" dirty="0">
                <a:latin typeface="+mj-lt"/>
                <a:ea typeface="+mj-ea"/>
                <a:cs typeface="+mj-cs"/>
              </a:rPr>
              <a:t>th</a:t>
            </a:r>
            <a:r>
              <a:rPr lang="en-GB" sz="2400" b="1" dirty="0">
                <a:latin typeface="+mj-lt"/>
                <a:ea typeface="+mj-ea"/>
                <a:cs typeface="+mj-cs"/>
              </a:rPr>
              <a:t>  January 2021</a:t>
            </a:r>
          </a:p>
        </p:txBody>
      </p:sp>
      <p:pic>
        <p:nvPicPr>
          <p:cNvPr id="6" name="Picture 5" descr="Calendar&#10;&#10;Description automatically generated with low confidence">
            <a:extLst>
              <a:ext uri="{FF2B5EF4-FFF2-40B4-BE49-F238E27FC236}">
                <a16:creationId xmlns:a16="http://schemas.microsoft.com/office/drawing/2014/main" id="{E3AAB939-4754-491A-90A1-9E304348B1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0395" y="507238"/>
            <a:ext cx="5302523" cy="4216617"/>
          </a:xfrm>
          <a:prstGeom prst="rect">
            <a:avLst/>
          </a:prstGeom>
        </p:spPr>
      </p:pic>
    </p:spTree>
    <p:custDataLst>
      <p:tags r:id="rId1"/>
    </p:custDataLst>
    <p:extLst>
      <p:ext uri="{BB962C8B-B14F-4D97-AF65-F5344CB8AC3E}">
        <p14:creationId xmlns:p14="http://schemas.microsoft.com/office/powerpoint/2010/main" val="14079302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4" name="Rectangle 33">
            <a:extLst>
              <a:ext uri="{FF2B5EF4-FFF2-40B4-BE49-F238E27FC236}">
                <a16:creationId xmlns:a16="http://schemas.microsoft.com/office/drawing/2014/main" id="{36F292AA-C8DB-4CAA-97C9-456CF85406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a:extLst>
              <a:ext uri="{FF2B5EF4-FFF2-40B4-BE49-F238E27FC236}">
                <a16:creationId xmlns:a16="http://schemas.microsoft.com/office/drawing/2014/main" id="{B0A96EC7-1491-4A4E-B408-14A6B1D78FE7}"/>
              </a:ext>
            </a:extLst>
          </p:cNvPr>
          <p:cNvPicPr>
            <a:picLocks noChangeAspect="1"/>
          </p:cNvPicPr>
          <p:nvPr/>
        </p:nvPicPr>
        <p:blipFill rotWithShape="1">
          <a:blip r:embed="rId3"/>
          <a:srcRect l="40812" r="14532" b="-1"/>
          <a:stretch/>
        </p:blipFill>
        <p:spPr>
          <a:xfrm>
            <a:off x="-1" y="10"/>
            <a:ext cx="4587901" cy="6857990"/>
          </a:xfrm>
          <a:prstGeom prst="rect">
            <a:avLst/>
          </a:prstGeom>
        </p:spPr>
      </p:pic>
      <p:sp>
        <p:nvSpPr>
          <p:cNvPr id="36" name="Rectangle 35">
            <a:extLst>
              <a:ext uri="{FF2B5EF4-FFF2-40B4-BE49-F238E27FC236}">
                <a16:creationId xmlns:a16="http://schemas.microsoft.com/office/drawing/2014/main" id="{AA065953-3D69-4CD4-80C3-DF10DEB4C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902" y="-429"/>
            <a:ext cx="7604097" cy="6857571"/>
          </a:xfrm>
          <a:prstGeom prst="rect">
            <a:avLst/>
          </a:prstGeom>
          <a:gradFill>
            <a:gsLst>
              <a:gs pos="0">
                <a:schemeClr val="accent6">
                  <a:lumMod val="75000"/>
                  <a:alpha val="73000"/>
                </a:schemeClr>
              </a:gs>
              <a:gs pos="100000">
                <a:schemeClr val="accent2"/>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2AB36DB5-F10D-4EDB-87E2-ECB9301FF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901" y="0"/>
            <a:ext cx="7604097" cy="6858000"/>
          </a:xfrm>
          <a:prstGeom prst="rect">
            <a:avLst/>
          </a:prstGeom>
          <a:gradFill>
            <a:gsLst>
              <a:gs pos="0">
                <a:schemeClr val="accent5">
                  <a:alpha val="37000"/>
                </a:schemeClr>
              </a:gs>
              <a:gs pos="98000">
                <a:schemeClr val="accent2">
                  <a:alpha val="66000"/>
                </a:schemeClr>
              </a:gs>
            </a:gsLst>
            <a:lin ang="12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446F195D-95DC-419E-BBC1-E2B601A606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599847" y="4355164"/>
            <a:ext cx="7592151" cy="2502836"/>
          </a:xfrm>
          <a:prstGeom prst="rect">
            <a:avLst/>
          </a:prstGeom>
          <a:gradFill>
            <a:gsLst>
              <a:gs pos="22000">
                <a:schemeClr val="accent6">
                  <a:alpha val="39000"/>
                </a:schemeClr>
              </a:gs>
              <a:gs pos="82000">
                <a:schemeClr val="accent5">
                  <a:alpha val="19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a:extLst>
              <a:ext uri="{FF2B5EF4-FFF2-40B4-BE49-F238E27FC236}">
                <a16:creationId xmlns:a16="http://schemas.microsoft.com/office/drawing/2014/main" id="{2256CF5B-1DAD-4912-86B9-FCA733692F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704304">
            <a:off x="6080918" y="830588"/>
            <a:ext cx="4998441" cy="4998441"/>
          </a:xfrm>
          <a:prstGeom prst="ellipse">
            <a:avLst/>
          </a:prstGeom>
          <a:gradFill>
            <a:gsLst>
              <a:gs pos="39000">
                <a:schemeClr val="accent4">
                  <a:lumMod val="20000"/>
                  <a:lumOff val="80000"/>
                  <a:alpha val="0"/>
                </a:schemeClr>
              </a:gs>
              <a:gs pos="100000">
                <a:schemeClr val="accent6">
                  <a:alpha val="18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DADAEA6C-5034-4C2A-A353-75FF56244399}"/>
              </a:ext>
            </a:extLst>
          </p:cNvPr>
          <p:cNvSpPr>
            <a:spLocks noGrp="1"/>
          </p:cNvSpPr>
          <p:nvPr>
            <p:ph type="title"/>
          </p:nvPr>
        </p:nvSpPr>
        <p:spPr>
          <a:xfrm>
            <a:off x="5275425" y="768485"/>
            <a:ext cx="6133656" cy="3169674"/>
          </a:xfrm>
        </p:spPr>
        <p:txBody>
          <a:bodyPr vert="horz" lIns="0" tIns="0" rIns="0" bIns="0" rtlCol="0" anchor="b">
            <a:normAutofit/>
          </a:bodyPr>
          <a:lstStyle/>
          <a:p>
            <a:pPr algn="r"/>
            <a:r>
              <a:rPr lang="en-US" sz="4000" spc="750">
                <a:solidFill>
                  <a:schemeClr val="bg1"/>
                </a:solidFill>
              </a:rPr>
              <a:t>Recap the story so far…..</a:t>
            </a:r>
          </a:p>
        </p:txBody>
      </p:sp>
      <p:sp>
        <p:nvSpPr>
          <p:cNvPr id="5" name="Content Placeholder 4">
            <a:extLst>
              <a:ext uri="{FF2B5EF4-FFF2-40B4-BE49-F238E27FC236}">
                <a16:creationId xmlns:a16="http://schemas.microsoft.com/office/drawing/2014/main" id="{B71D8541-813C-4EEE-99BA-435B57CB72A7}"/>
              </a:ext>
            </a:extLst>
          </p:cNvPr>
          <p:cNvSpPr>
            <a:spLocks noGrp="1"/>
          </p:cNvSpPr>
          <p:nvPr>
            <p:ph idx="1"/>
          </p:nvPr>
        </p:nvSpPr>
        <p:spPr>
          <a:xfrm>
            <a:off x="5862918" y="4793128"/>
            <a:ext cx="5462494" cy="1141157"/>
          </a:xfrm>
        </p:spPr>
        <p:txBody>
          <a:bodyPr vert="horz" lIns="0" tIns="0" rIns="0" bIns="0" rtlCol="0">
            <a:normAutofit/>
          </a:bodyPr>
          <a:lstStyle/>
          <a:p>
            <a:pPr marL="0" indent="0" algn="r">
              <a:lnSpc>
                <a:spcPct val="150000"/>
              </a:lnSpc>
              <a:buNone/>
            </a:pPr>
            <a:r>
              <a:rPr lang="en-US" sz="1400" b="1" cap="all" spc="600">
                <a:solidFill>
                  <a:schemeClr val="bg1"/>
                </a:solidFill>
              </a:rPr>
              <a:t>Remind yourself what has happened so far</a:t>
            </a:r>
          </a:p>
        </p:txBody>
      </p:sp>
    </p:spTree>
    <p:custDataLst>
      <p:tags r:id="rId1"/>
    </p:custDataLst>
    <p:extLst>
      <p:ext uri="{BB962C8B-B14F-4D97-AF65-F5344CB8AC3E}">
        <p14:creationId xmlns:p14="http://schemas.microsoft.com/office/powerpoint/2010/main" val="2212303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2AB47-BD57-4AD3-B68C-D8F4AE727595}"/>
              </a:ext>
            </a:extLst>
          </p:cNvPr>
          <p:cNvSpPr>
            <a:spLocks noGrp="1"/>
          </p:cNvSpPr>
          <p:nvPr>
            <p:ph type="title"/>
          </p:nvPr>
        </p:nvSpPr>
        <p:spPr>
          <a:xfrm>
            <a:off x="1371600" y="795528"/>
            <a:ext cx="10241280" cy="641386"/>
          </a:xfrm>
        </p:spPr>
        <p:txBody>
          <a:bodyPr/>
          <a:lstStyle/>
          <a:p>
            <a:r>
              <a:rPr lang="en-GB" dirty="0"/>
              <a:t>The story continues.</a:t>
            </a:r>
          </a:p>
        </p:txBody>
      </p:sp>
      <p:sp>
        <p:nvSpPr>
          <p:cNvPr id="3" name="Content Placeholder 2">
            <a:extLst>
              <a:ext uri="{FF2B5EF4-FFF2-40B4-BE49-F238E27FC236}">
                <a16:creationId xmlns:a16="http://schemas.microsoft.com/office/drawing/2014/main" id="{091DBCF6-4DD2-4490-A6BE-B30C276C64EF}"/>
              </a:ext>
            </a:extLst>
          </p:cNvPr>
          <p:cNvSpPr>
            <a:spLocks noGrp="1"/>
          </p:cNvSpPr>
          <p:nvPr>
            <p:ph idx="1"/>
          </p:nvPr>
        </p:nvSpPr>
        <p:spPr>
          <a:xfrm>
            <a:off x="1371600" y="1591294"/>
            <a:ext cx="10241280" cy="4480322"/>
          </a:xfrm>
        </p:spPr>
        <p:txBody>
          <a:bodyPr>
            <a:normAutofit fontScale="85000" lnSpcReduction="10000"/>
          </a:bodyPr>
          <a:lstStyle/>
          <a:p>
            <a:pPr marL="0" indent="0">
              <a:buNone/>
            </a:pPr>
            <a:r>
              <a:rPr lang="en-GB" sz="3600" dirty="0"/>
              <a:t>The twins were offered the crown , however the twins turned down the crown because they wanted to establish their own city. The twins left their hometown in search of a perfect place to build their city. They eventually came to the place where Rome is located today. They both liked the general area, except they both wanted to build the city on a different hill. Romulus wanted the city to be on top of Palatine Hill, while Remus preferred Aventine Hill.</a:t>
            </a:r>
            <a:endParaRPr lang="en-GB" sz="4000" dirty="0"/>
          </a:p>
        </p:txBody>
      </p:sp>
    </p:spTree>
    <p:custDataLst>
      <p:tags r:id="rId1"/>
    </p:custDataLst>
    <p:extLst>
      <p:ext uri="{BB962C8B-B14F-4D97-AF65-F5344CB8AC3E}">
        <p14:creationId xmlns:p14="http://schemas.microsoft.com/office/powerpoint/2010/main" val="4132450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4">
                  <a:alpha val="61000"/>
                </a:schemeClr>
              </a:gs>
              <a:gs pos="100000">
                <a:schemeClr val="accent5">
                  <a:alpha val="89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5333145" y="0"/>
            <a:ext cx="6858855" cy="6857572"/>
          </a:xfrm>
          <a:prstGeom prst="rect">
            <a:avLst/>
          </a:prstGeom>
          <a:gradFill>
            <a:gsLst>
              <a:gs pos="8000">
                <a:schemeClr val="accent6">
                  <a:alpha val="11000"/>
                </a:schemeClr>
              </a:gs>
              <a:gs pos="100000">
                <a:schemeClr val="accent4">
                  <a:alpha val="70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7945" y="-1686055"/>
            <a:ext cx="4894564" cy="12193546"/>
          </a:xfrm>
          <a:prstGeom prst="rect">
            <a:avLst/>
          </a:prstGeom>
          <a:gradFill>
            <a:gsLst>
              <a:gs pos="0">
                <a:schemeClr val="accent5">
                  <a:lumMod val="60000"/>
                  <a:lumOff val="40000"/>
                  <a:alpha val="0"/>
                </a:schemeClr>
              </a:gs>
              <a:gs pos="99000">
                <a:schemeClr val="accent2"/>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p&#10;&#10;Description automatically generated">
            <a:extLst>
              <a:ext uri="{FF2B5EF4-FFF2-40B4-BE49-F238E27FC236}">
                <a16:creationId xmlns:a16="http://schemas.microsoft.com/office/drawing/2014/main" id="{82420BF3-6B0D-43F2-AC10-8302D2228DC1}"/>
              </a:ext>
            </a:extLst>
          </p:cNvPr>
          <p:cNvPicPr>
            <a:picLocks noChangeAspect="1"/>
          </p:cNvPicPr>
          <p:nvPr/>
        </p:nvPicPr>
        <p:blipFill rotWithShape="1">
          <a:blip r:embed="rId3">
            <a:extLst>
              <a:ext uri="{28A0092B-C50C-407E-A947-70E740481C1C}">
                <a14:useLocalDpi xmlns:a14="http://schemas.microsoft.com/office/drawing/2010/main" val="0"/>
              </a:ext>
            </a:extLst>
          </a:blip>
          <a:srcRect t="6883" b="20173"/>
          <a:stretch/>
        </p:blipFill>
        <p:spPr>
          <a:xfrm>
            <a:off x="457200" y="457200"/>
            <a:ext cx="11277600" cy="5943600"/>
          </a:xfrm>
          <a:prstGeom prst="rect">
            <a:avLst/>
          </a:prstGeom>
        </p:spPr>
      </p:pic>
    </p:spTree>
    <p:custDataLst>
      <p:tags r:id="rId1"/>
    </p:custDataLst>
    <p:extLst>
      <p:ext uri="{BB962C8B-B14F-4D97-AF65-F5344CB8AC3E}">
        <p14:creationId xmlns:p14="http://schemas.microsoft.com/office/powerpoint/2010/main" val="949269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xt&#10;&#10;Description automatically generated">
            <a:extLst>
              <a:ext uri="{FF2B5EF4-FFF2-40B4-BE49-F238E27FC236}">
                <a16:creationId xmlns:a16="http://schemas.microsoft.com/office/drawing/2014/main" id="{CBDEF942-9589-491F-B1E7-B4818CFF12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629" y="107389"/>
            <a:ext cx="12098582" cy="5806523"/>
          </a:xfrm>
          <a:prstGeom prst="rect">
            <a:avLst/>
          </a:prstGeom>
        </p:spPr>
      </p:pic>
    </p:spTree>
    <p:custDataLst>
      <p:tags r:id="rId1"/>
    </p:custDataLst>
    <p:extLst>
      <p:ext uri="{BB962C8B-B14F-4D97-AF65-F5344CB8AC3E}">
        <p14:creationId xmlns:p14="http://schemas.microsoft.com/office/powerpoint/2010/main" val="32131718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10;&#10;Description automatically generated">
            <a:extLst>
              <a:ext uri="{FF2B5EF4-FFF2-40B4-BE49-F238E27FC236}">
                <a16:creationId xmlns:a16="http://schemas.microsoft.com/office/drawing/2014/main" id="{88BE648D-B01E-4BAC-863A-3DC639BE64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9423" y="212834"/>
            <a:ext cx="8882743" cy="6432332"/>
          </a:xfrm>
          <a:prstGeom prst="rect">
            <a:avLst/>
          </a:prstGeom>
        </p:spPr>
      </p:pic>
    </p:spTree>
    <p:custDataLst>
      <p:tags r:id="rId1"/>
    </p:custDataLst>
    <p:extLst>
      <p:ext uri="{BB962C8B-B14F-4D97-AF65-F5344CB8AC3E}">
        <p14:creationId xmlns:p14="http://schemas.microsoft.com/office/powerpoint/2010/main" val="39249452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xt&#10;&#10;Description automatically generated">
            <a:extLst>
              <a:ext uri="{FF2B5EF4-FFF2-40B4-BE49-F238E27FC236}">
                <a16:creationId xmlns:a16="http://schemas.microsoft.com/office/drawing/2014/main" id="{EBAFC061-9746-404D-BF4D-49995FD054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7820" y="546265"/>
            <a:ext cx="10379925" cy="2187925"/>
          </a:xfrm>
          <a:prstGeom prst="rect">
            <a:avLst/>
          </a:prstGeom>
        </p:spPr>
      </p:pic>
      <p:pic>
        <p:nvPicPr>
          <p:cNvPr id="7" name="Picture 6" descr="Text&#10;&#10;Description automatically generated">
            <a:extLst>
              <a:ext uri="{FF2B5EF4-FFF2-40B4-BE49-F238E27FC236}">
                <a16:creationId xmlns:a16="http://schemas.microsoft.com/office/drawing/2014/main" id="{F0C5F9D2-C6AA-4007-9A40-AB7A4DE56F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7337" y="2697245"/>
            <a:ext cx="10460408" cy="3767092"/>
          </a:xfrm>
          <a:prstGeom prst="rect">
            <a:avLst/>
          </a:prstGeom>
        </p:spPr>
      </p:pic>
    </p:spTree>
    <p:custDataLst>
      <p:tags r:id="rId1"/>
    </p:custDataLst>
    <p:extLst>
      <p:ext uri="{BB962C8B-B14F-4D97-AF65-F5344CB8AC3E}">
        <p14:creationId xmlns:p14="http://schemas.microsoft.com/office/powerpoint/2010/main" val="642119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4">
                  <a:alpha val="61000"/>
                </a:schemeClr>
              </a:gs>
              <a:gs pos="100000">
                <a:schemeClr val="accent5">
                  <a:alpha val="89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5333145" y="0"/>
            <a:ext cx="6858855" cy="6857572"/>
          </a:xfrm>
          <a:prstGeom prst="rect">
            <a:avLst/>
          </a:prstGeom>
          <a:gradFill>
            <a:gsLst>
              <a:gs pos="8000">
                <a:schemeClr val="accent6">
                  <a:alpha val="11000"/>
                </a:schemeClr>
              </a:gs>
              <a:gs pos="100000">
                <a:schemeClr val="accent4">
                  <a:alpha val="70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7945" y="-1686055"/>
            <a:ext cx="4894564" cy="12193546"/>
          </a:xfrm>
          <a:prstGeom prst="rect">
            <a:avLst/>
          </a:prstGeom>
          <a:gradFill>
            <a:gsLst>
              <a:gs pos="0">
                <a:schemeClr val="accent5">
                  <a:lumMod val="60000"/>
                  <a:lumOff val="40000"/>
                  <a:alpha val="0"/>
                </a:schemeClr>
              </a:gs>
              <a:gs pos="99000">
                <a:schemeClr val="accent2"/>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iagram&#10;&#10;Description automatically generated">
            <a:extLst>
              <a:ext uri="{FF2B5EF4-FFF2-40B4-BE49-F238E27FC236}">
                <a16:creationId xmlns:a16="http://schemas.microsoft.com/office/drawing/2014/main" id="{C9F1E0A3-8B7D-4480-AB29-3BDAAE8C4CB0}"/>
              </a:ext>
            </a:extLst>
          </p:cNvPr>
          <p:cNvPicPr>
            <a:picLocks noChangeAspect="1"/>
          </p:cNvPicPr>
          <p:nvPr/>
        </p:nvPicPr>
        <p:blipFill rotWithShape="1">
          <a:blip r:embed="rId3">
            <a:extLst>
              <a:ext uri="{28A0092B-C50C-407E-A947-70E740481C1C}">
                <a14:useLocalDpi xmlns:a14="http://schemas.microsoft.com/office/drawing/2010/main" val="0"/>
              </a:ext>
            </a:extLst>
          </a:blip>
          <a:srcRect t="2916" b="24888"/>
          <a:stretch/>
        </p:blipFill>
        <p:spPr>
          <a:xfrm>
            <a:off x="457200" y="457200"/>
            <a:ext cx="11277600" cy="5943600"/>
          </a:xfrm>
          <a:prstGeom prst="rect">
            <a:avLst/>
          </a:prstGeom>
        </p:spPr>
      </p:pic>
    </p:spTree>
    <p:custDataLst>
      <p:tags r:id="rId1"/>
    </p:custDataLst>
    <p:extLst>
      <p:ext uri="{BB962C8B-B14F-4D97-AF65-F5344CB8AC3E}">
        <p14:creationId xmlns:p14="http://schemas.microsoft.com/office/powerpoint/2010/main" val="446334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0F74A-3779-461F-84E9-B42624833FF6}"/>
              </a:ext>
            </a:extLst>
          </p:cNvPr>
          <p:cNvSpPr>
            <a:spLocks noGrp="1"/>
          </p:cNvSpPr>
          <p:nvPr>
            <p:ph type="title"/>
          </p:nvPr>
        </p:nvSpPr>
        <p:spPr>
          <a:xfrm>
            <a:off x="1371600" y="267287"/>
            <a:ext cx="10241280" cy="1264630"/>
          </a:xfrm>
        </p:spPr>
        <p:txBody>
          <a:bodyPr>
            <a:noAutofit/>
          </a:bodyPr>
          <a:lstStyle/>
          <a:p>
            <a:r>
              <a:rPr lang="en-GB" sz="1400" dirty="0">
                <a:latin typeface="Arial Black" panose="020B0A04020102020204" pitchFamily="34" charset="0"/>
                <a:cs typeface="Courier New" panose="02070309020205020404" pitchFamily="49" charset="0"/>
              </a:rPr>
              <a:t>Work for you – put these sentences in order.</a:t>
            </a:r>
            <a:br>
              <a:rPr lang="en-GB" sz="1400" dirty="0">
                <a:latin typeface="Arial Black" panose="020B0A04020102020204" pitchFamily="34" charset="0"/>
                <a:cs typeface="Courier New" panose="02070309020205020404" pitchFamily="49" charset="0"/>
              </a:rPr>
            </a:br>
            <a:r>
              <a:rPr lang="en-GB" sz="1400" dirty="0">
                <a:latin typeface="Arial Black" panose="020B0A04020102020204" pitchFamily="34" charset="0"/>
                <a:cs typeface="Courier New" panose="02070309020205020404" pitchFamily="49" charset="0"/>
              </a:rPr>
              <a:t>Just write down the number order- you don’t need to copy out the sentences!</a:t>
            </a:r>
          </a:p>
        </p:txBody>
      </p:sp>
      <p:sp>
        <p:nvSpPr>
          <p:cNvPr id="3" name="Content Placeholder 2">
            <a:extLst>
              <a:ext uri="{FF2B5EF4-FFF2-40B4-BE49-F238E27FC236}">
                <a16:creationId xmlns:a16="http://schemas.microsoft.com/office/drawing/2014/main" id="{F9A49EDB-4D46-45C1-B26C-E6E3EF4918C1}"/>
              </a:ext>
            </a:extLst>
          </p:cNvPr>
          <p:cNvSpPr>
            <a:spLocks noGrp="1"/>
          </p:cNvSpPr>
          <p:nvPr>
            <p:ph sz="half" idx="1"/>
          </p:nvPr>
        </p:nvSpPr>
        <p:spPr/>
        <p:txBody>
          <a:bodyPr>
            <a:normAutofit fontScale="70000" lnSpcReduction="20000"/>
          </a:bodyPr>
          <a:lstStyle/>
          <a:p>
            <a:pPr marL="457200" indent="-457200">
              <a:buFont typeface="+mj-lt"/>
              <a:buAutoNum type="arabicPeriod"/>
            </a:pPr>
            <a:r>
              <a:rPr lang="en-GB" dirty="0"/>
              <a:t>Evil uncle orders twins to be thrown into the river Tiber</a:t>
            </a:r>
          </a:p>
          <a:p>
            <a:pPr marL="457200" indent="-457200">
              <a:buFont typeface="+mj-lt"/>
              <a:buAutoNum type="arabicPeriod"/>
            </a:pPr>
            <a:r>
              <a:rPr lang="en-GB" dirty="0"/>
              <a:t>Twins are taken to the evil king to settle the argument between the shepherds.</a:t>
            </a:r>
          </a:p>
          <a:p>
            <a:pPr marL="457200" indent="-457200">
              <a:buFont typeface="+mj-lt"/>
              <a:buAutoNum type="arabicPeriod"/>
            </a:pPr>
            <a:r>
              <a:rPr lang="en-GB" dirty="0"/>
              <a:t>Evil uncle tries to kill all male heirs.</a:t>
            </a:r>
          </a:p>
          <a:p>
            <a:pPr marL="457200" indent="-457200">
              <a:buFont typeface="+mj-lt"/>
              <a:buAutoNum type="arabicPeriod"/>
            </a:pPr>
            <a:r>
              <a:rPr lang="en-GB" dirty="0"/>
              <a:t>Some shepherds have an argument  with the twins.</a:t>
            </a:r>
          </a:p>
          <a:p>
            <a:pPr marL="457200" indent="-457200">
              <a:buFont typeface="+mj-lt"/>
              <a:buAutoNum type="arabicPeriod"/>
            </a:pPr>
            <a:r>
              <a:rPr lang="en-GB" dirty="0"/>
              <a:t>Twins found by a she- wolf.</a:t>
            </a:r>
          </a:p>
          <a:p>
            <a:pPr marL="457200" indent="-457200">
              <a:buFont typeface="+mj-lt"/>
              <a:buAutoNum type="arabicPeriod"/>
            </a:pPr>
            <a:r>
              <a:rPr lang="en-GB" dirty="0"/>
              <a:t>Rome was named after Romulus and built on Palatine Hill where it stands today.</a:t>
            </a:r>
          </a:p>
          <a:p>
            <a:pPr marL="457200" indent="-457200">
              <a:buFont typeface="+mj-lt"/>
              <a:buAutoNum type="arabicPeriod"/>
            </a:pPr>
            <a:r>
              <a:rPr lang="en-GB" dirty="0"/>
              <a:t>Kind soldier does not kill the twins, he floats the basket on the River Tiber.</a:t>
            </a:r>
          </a:p>
          <a:p>
            <a:pPr marL="0" indent="0">
              <a:buNone/>
            </a:pPr>
            <a:r>
              <a:rPr lang="en-GB" dirty="0"/>
              <a:t>8.       Romulus and Remus argued about who saw the most   vultures , they fought and  Remus was tragically killed by Romulus.</a:t>
            </a:r>
          </a:p>
          <a:p>
            <a:pPr marL="0" indent="0">
              <a:buNone/>
            </a:pPr>
            <a:endParaRPr lang="en-GB" dirty="0"/>
          </a:p>
          <a:p>
            <a:endParaRPr lang="en-GB" dirty="0"/>
          </a:p>
          <a:p>
            <a:endParaRPr lang="en-GB" dirty="0"/>
          </a:p>
          <a:p>
            <a:endParaRPr lang="en-GB" dirty="0"/>
          </a:p>
          <a:p>
            <a:endParaRPr lang="en-GB" dirty="0"/>
          </a:p>
        </p:txBody>
      </p:sp>
      <p:sp>
        <p:nvSpPr>
          <p:cNvPr id="4" name="Content Placeholder 3">
            <a:extLst>
              <a:ext uri="{FF2B5EF4-FFF2-40B4-BE49-F238E27FC236}">
                <a16:creationId xmlns:a16="http://schemas.microsoft.com/office/drawing/2014/main" id="{F9DE0D07-839A-4650-B87F-50B8FE4BAAD8}"/>
              </a:ext>
            </a:extLst>
          </p:cNvPr>
          <p:cNvSpPr>
            <a:spLocks noGrp="1"/>
          </p:cNvSpPr>
          <p:nvPr>
            <p:ph sz="half" idx="2"/>
          </p:nvPr>
        </p:nvSpPr>
        <p:spPr/>
        <p:txBody>
          <a:bodyPr>
            <a:normAutofit fontScale="70000" lnSpcReduction="20000"/>
          </a:bodyPr>
          <a:lstStyle/>
          <a:p>
            <a:pPr marL="0" indent="0">
              <a:buNone/>
            </a:pPr>
            <a:r>
              <a:rPr lang="en-GB" dirty="0"/>
              <a:t>9.  Kind Shepherd finds twins and takes them home , he names them.</a:t>
            </a:r>
          </a:p>
          <a:p>
            <a:pPr marL="0" indent="0">
              <a:buNone/>
            </a:pPr>
            <a:r>
              <a:rPr lang="en-GB" dirty="0"/>
              <a:t>10.God said whoever saw the most vultures could pick the hill they built their city on.</a:t>
            </a:r>
          </a:p>
          <a:p>
            <a:pPr marL="0" indent="0">
              <a:buNone/>
            </a:pPr>
            <a:r>
              <a:rPr lang="en-GB" dirty="0"/>
              <a:t>11. Silvia and Mars fall in love and they have twins.</a:t>
            </a:r>
          </a:p>
          <a:p>
            <a:pPr marL="0" indent="0">
              <a:buNone/>
            </a:pPr>
            <a:r>
              <a:rPr lang="en-GB" dirty="0"/>
              <a:t>12. Evil king is killed by the twins.</a:t>
            </a:r>
          </a:p>
          <a:p>
            <a:pPr marL="0" indent="0">
              <a:buNone/>
            </a:pPr>
            <a:r>
              <a:rPr lang="en-GB" dirty="0"/>
              <a:t>13.Although there were 2 hills, the  twins wanted to build their own city on the same hill.</a:t>
            </a:r>
          </a:p>
          <a:p>
            <a:pPr marL="0" indent="0">
              <a:buNone/>
            </a:pPr>
            <a:r>
              <a:rPr lang="en-GB" dirty="0"/>
              <a:t>14. King A did not know the twins were alive.</a:t>
            </a:r>
          </a:p>
          <a:p>
            <a:pPr marL="0" indent="0">
              <a:buNone/>
            </a:pPr>
            <a:r>
              <a:rPr lang="en-GB" dirty="0"/>
              <a:t>15.Years later when they boys were grown up they became shepherds just like their father.</a:t>
            </a:r>
          </a:p>
          <a:p>
            <a:pPr marL="0" indent="0">
              <a:buNone/>
            </a:pPr>
            <a:r>
              <a:rPr lang="en-GB" b="1" dirty="0">
                <a:solidFill>
                  <a:srgbClr val="FF0000"/>
                </a:solidFill>
              </a:rPr>
              <a:t>(once finished compare with the answers on the next slide)</a:t>
            </a:r>
          </a:p>
        </p:txBody>
      </p:sp>
    </p:spTree>
    <p:custDataLst>
      <p:tags r:id="rId1"/>
    </p:custDataLst>
    <p:extLst>
      <p:ext uri="{BB962C8B-B14F-4D97-AF65-F5344CB8AC3E}">
        <p14:creationId xmlns:p14="http://schemas.microsoft.com/office/powerpoint/2010/main" val="718412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8FEC83C-7DE2-4DA1-A3FF-A6E9DF45629E}"/>
              </a:ext>
            </a:extLst>
          </p:cNvPr>
          <p:cNvSpPr>
            <a:spLocks noGrp="1"/>
          </p:cNvSpPr>
          <p:nvPr>
            <p:ph type="title"/>
          </p:nvPr>
        </p:nvSpPr>
        <p:spPr/>
        <p:txBody>
          <a:bodyPr/>
          <a:lstStyle/>
          <a:p>
            <a:r>
              <a:rPr lang="en-GB" dirty="0"/>
              <a:t>ANSWERS</a:t>
            </a:r>
          </a:p>
        </p:txBody>
      </p:sp>
      <p:sp>
        <p:nvSpPr>
          <p:cNvPr id="7" name="Content Placeholder 6">
            <a:extLst>
              <a:ext uri="{FF2B5EF4-FFF2-40B4-BE49-F238E27FC236}">
                <a16:creationId xmlns:a16="http://schemas.microsoft.com/office/drawing/2014/main" id="{82B0F6E0-2CBF-497F-A55F-5BD4C07A9986}"/>
              </a:ext>
            </a:extLst>
          </p:cNvPr>
          <p:cNvSpPr>
            <a:spLocks noGrp="1"/>
          </p:cNvSpPr>
          <p:nvPr>
            <p:ph idx="1"/>
          </p:nvPr>
        </p:nvSpPr>
        <p:spPr/>
        <p:txBody>
          <a:bodyPr>
            <a:normAutofit fontScale="85000" lnSpcReduction="20000"/>
          </a:bodyPr>
          <a:lstStyle/>
          <a:p>
            <a:pPr marL="0" indent="0">
              <a:buNone/>
            </a:pPr>
            <a:r>
              <a:rPr lang="en-GB" sz="4400" b="1" dirty="0"/>
              <a:t>3,    11,   1,   7,   5,   9,   15,   4,   2,   </a:t>
            </a:r>
          </a:p>
          <a:p>
            <a:pPr marL="0" indent="0">
              <a:buNone/>
            </a:pPr>
            <a:r>
              <a:rPr lang="en-GB" sz="4400" b="1" dirty="0"/>
              <a:t>14,   12,   13,   10,   8   and    6.</a:t>
            </a:r>
          </a:p>
          <a:p>
            <a:pPr marL="0" indent="0">
              <a:buNone/>
            </a:pPr>
            <a:r>
              <a:rPr lang="en-GB" sz="4400" b="1" dirty="0"/>
              <a:t>Finally I would like you to do the task on the next slide. You can pick 8 parts of the story from the last activity or use other main events.</a:t>
            </a:r>
          </a:p>
          <a:p>
            <a:pPr marL="0" indent="0">
              <a:buNone/>
            </a:pPr>
            <a:endParaRPr lang="en-GB" sz="4400" b="1" dirty="0"/>
          </a:p>
          <a:p>
            <a:endParaRPr lang="en-GB" dirty="0"/>
          </a:p>
        </p:txBody>
      </p:sp>
    </p:spTree>
    <p:custDataLst>
      <p:tags r:id="rId1"/>
    </p:custDataLst>
    <p:extLst>
      <p:ext uri="{BB962C8B-B14F-4D97-AF65-F5344CB8AC3E}">
        <p14:creationId xmlns:p14="http://schemas.microsoft.com/office/powerpoint/2010/main" val="535819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1DBC8414-BE7E-4B6C-A114-B2C3795C8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EC398C5-5C2E-4038-9DB3-DE2B5A9BE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2F10B26-073B-4B10-8AAA-161242DD82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53806" y="1153804"/>
            <a:ext cx="6346209" cy="4038601"/>
          </a:xfrm>
          <a:prstGeom prst="rect">
            <a:avLst/>
          </a:prstGeom>
          <a:gradFill>
            <a:gsLst>
              <a:gs pos="0">
                <a:schemeClr val="accent5">
                  <a:lumMod val="60000"/>
                  <a:lumOff val="40000"/>
                  <a:alpha val="0"/>
                </a:schemeClr>
              </a:gs>
              <a:gs pos="99000">
                <a:schemeClr val="accent2">
                  <a:alpha val="92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610DBBC7-698F-4A54-B1CB-A99F9CC35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59574" y="3578975"/>
            <a:ext cx="2502407" cy="4055644"/>
          </a:xfrm>
          <a:prstGeom prst="rect">
            <a:avLst/>
          </a:prstGeom>
          <a:gradFill>
            <a:gsLst>
              <a:gs pos="2000">
                <a:schemeClr val="accent5">
                  <a:alpha val="28000"/>
                </a:schemeClr>
              </a:gs>
              <a:gs pos="100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DE6E822A-8BCF-432C-83E6-BBE821476C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13000">
                <a:schemeClr val="accent4">
                  <a:lumMod val="20000"/>
                  <a:lumOff val="80000"/>
                  <a:alpha val="200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Title 6">
            <a:extLst>
              <a:ext uri="{FF2B5EF4-FFF2-40B4-BE49-F238E27FC236}">
                <a16:creationId xmlns:a16="http://schemas.microsoft.com/office/drawing/2014/main" id="{95364EA4-6903-4C12-9D2D-FDB8AC4EEA11}"/>
              </a:ext>
            </a:extLst>
          </p:cNvPr>
          <p:cNvSpPr>
            <a:spLocks noGrp="1"/>
          </p:cNvSpPr>
          <p:nvPr>
            <p:ph type="title" idx="4294967295"/>
          </p:nvPr>
        </p:nvSpPr>
        <p:spPr>
          <a:xfrm>
            <a:off x="474243" y="681317"/>
            <a:ext cx="3236613" cy="3406187"/>
          </a:xfrm>
        </p:spPr>
        <p:txBody>
          <a:bodyPr vert="horz" lIns="0" tIns="0" rIns="0" bIns="0" rtlCol="0" anchor="b">
            <a:normAutofit fontScale="90000"/>
          </a:bodyPr>
          <a:lstStyle/>
          <a:p>
            <a:pPr algn="r">
              <a:lnSpc>
                <a:spcPct val="90000"/>
              </a:lnSpc>
            </a:pPr>
            <a:r>
              <a:rPr lang="en-US" sz="1800" spc="750" dirty="0">
                <a:solidFill>
                  <a:schemeClr val="bg1"/>
                </a:solidFill>
              </a:rPr>
              <a:t>Today I would like you to Create a comic strip of the story. In chronological order Draw a picture of the main parts of the story and write a very brief description underneath.</a:t>
            </a:r>
          </a:p>
        </p:txBody>
      </p:sp>
      <p:pic>
        <p:nvPicPr>
          <p:cNvPr id="6" name="Picture 5" descr="A picture containing indoor&#10;&#10;Description automatically generated">
            <a:extLst>
              <a:ext uri="{FF2B5EF4-FFF2-40B4-BE49-F238E27FC236}">
                <a16:creationId xmlns:a16="http://schemas.microsoft.com/office/drawing/2014/main" id="{886B2E62-B017-4A5A-B189-9532C22E96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3619" y="1403782"/>
            <a:ext cx="7214138" cy="4057950"/>
          </a:xfrm>
          <a:prstGeom prst="rect">
            <a:avLst/>
          </a:prstGeom>
        </p:spPr>
      </p:pic>
    </p:spTree>
    <p:custDataLst>
      <p:tags r:id="rId1"/>
    </p:custDataLst>
    <p:extLst>
      <p:ext uri="{BB962C8B-B14F-4D97-AF65-F5344CB8AC3E}">
        <p14:creationId xmlns:p14="http://schemas.microsoft.com/office/powerpoint/2010/main" val="312960895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GradientRiseVTI">
  <a:themeElements>
    <a:clrScheme name="AnalogousFromDarkSeedLeftStep">
      <a:dk1>
        <a:srgbClr val="000000"/>
      </a:dk1>
      <a:lt1>
        <a:srgbClr val="FFFFFF"/>
      </a:lt1>
      <a:dk2>
        <a:srgbClr val="231B30"/>
      </a:dk2>
      <a:lt2>
        <a:srgbClr val="F0F3F2"/>
      </a:lt2>
      <a:accent1>
        <a:srgbClr val="E7296A"/>
      </a:accent1>
      <a:accent2>
        <a:srgbClr val="D517A8"/>
      </a:accent2>
      <a:accent3>
        <a:srgbClr val="C529E7"/>
      </a:accent3>
      <a:accent4>
        <a:srgbClr val="6417D5"/>
      </a:accent4>
      <a:accent5>
        <a:srgbClr val="2B2DE7"/>
      </a:accent5>
      <a:accent6>
        <a:srgbClr val="1768D5"/>
      </a:accent6>
      <a:hlink>
        <a:srgbClr val="533FBF"/>
      </a:hlink>
      <a:folHlink>
        <a:srgbClr val="7F7F7F"/>
      </a:folHlink>
    </a:clrScheme>
    <a:fontScheme name="Avenir">
      <a:majorFont>
        <a:latin typeface="Gill Sans Nova"/>
        <a:ea typeface=""/>
        <a:cs typeface=""/>
      </a:majorFont>
      <a:minorFont>
        <a:latin typeface="Gill Sans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docProps/app.xml><?xml version="1.0" encoding="utf-8"?>
<Properties xmlns="http://schemas.openxmlformats.org/officeDocument/2006/extended-properties" xmlns:vt="http://schemas.openxmlformats.org/officeDocument/2006/docPropsVTypes">
  <TotalTime>33</TotalTime>
  <Words>551</Words>
  <Application>Microsoft Office PowerPoint</Application>
  <PresentationFormat>Widescreen</PresentationFormat>
  <Paragraphs>38</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Arial Black</vt:lpstr>
      <vt:lpstr>Courier New</vt:lpstr>
      <vt:lpstr>Gill Sans Nova</vt:lpstr>
      <vt:lpstr>Wingdings</vt:lpstr>
      <vt:lpstr>GradientRiseVTI</vt:lpstr>
      <vt:lpstr>English wednesday  13.1.2021  </vt:lpstr>
      <vt:lpstr>Reading Success criteria  </vt:lpstr>
      <vt:lpstr>Romulus and Remus </vt:lpstr>
      <vt:lpstr>Recap the story so far…..</vt:lpstr>
      <vt:lpstr>The story continues.</vt:lpstr>
      <vt:lpstr>PowerPoint Presentation</vt:lpstr>
      <vt:lpstr>PowerPoint Presentation</vt:lpstr>
      <vt:lpstr>PowerPoint Presentation</vt:lpstr>
      <vt:lpstr>PowerPoint Presentation</vt:lpstr>
      <vt:lpstr>PowerPoint Presentation</vt:lpstr>
      <vt:lpstr>Work for you – put these sentences in order. Just write down the number order- you don’t need to copy out the sentences!</vt:lpstr>
      <vt:lpstr>ANSWERS</vt:lpstr>
      <vt:lpstr>Today I would like you to Create a comic strip of the story. In chronological order Draw a picture of the main parts of the story and write a very brief description underneath.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wednesday  13.1.2021  </dc:title>
  <dc:creator>Vipan Sharma</dc:creator>
  <cp:lastModifiedBy>Seema Sharma</cp:lastModifiedBy>
  <cp:revision>7</cp:revision>
  <dcterms:created xsi:type="dcterms:W3CDTF">2021-01-11T04:24:06Z</dcterms:created>
  <dcterms:modified xsi:type="dcterms:W3CDTF">2021-01-13T00:17:18Z</dcterms:modified>
</cp:coreProperties>
</file>