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3348381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718719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3062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8F2E24-F997-4C69-87AF-F0F3DE085754}"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3782512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8F2E24-F997-4C69-87AF-F0F3DE085754}"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378481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1172006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1274220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587362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8F2E24-F997-4C69-87AF-F0F3DE085754}"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451849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8F2E24-F997-4C69-87AF-F0F3DE085754}"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254878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923260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71572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22628335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3743865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5369437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31901807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8F2E24-F997-4C69-87AF-F0F3DE085754}"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C94DEC-92FD-4F4B-952B-6E312674DFBF}" type="slidenum">
              <a:rPr lang="en-GB" smtClean="0"/>
              <a:t>‹#›</a:t>
            </a:fld>
            <a:endParaRPr lang="en-GB"/>
          </a:p>
        </p:txBody>
      </p:sp>
    </p:spTree>
    <p:extLst>
      <p:ext uri="{BB962C8B-B14F-4D97-AF65-F5344CB8AC3E}">
        <p14:creationId xmlns:p14="http://schemas.microsoft.com/office/powerpoint/2010/main" val="4143718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48F2E24-F997-4C69-87AF-F0F3DE085754}" type="datetimeFigureOut">
              <a:rPr lang="en-GB" smtClean="0"/>
              <a:t>18/01/2021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4C94DEC-92FD-4F4B-952B-6E312674DFBF}" type="slidenum">
              <a:rPr lang="en-GB" smtClean="0"/>
              <a:t>‹#›</a:t>
            </a:fld>
            <a:endParaRPr lang="en-GB"/>
          </a:p>
        </p:txBody>
      </p:sp>
    </p:spTree>
    <p:extLst>
      <p:ext uri="{BB962C8B-B14F-4D97-AF65-F5344CB8AC3E}">
        <p14:creationId xmlns:p14="http://schemas.microsoft.com/office/powerpoint/2010/main" val="1547056707"/>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tmp"/><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67D64-6CD5-4150-B5E1-16D8085D7711}"/>
              </a:ext>
            </a:extLst>
          </p:cNvPr>
          <p:cNvSpPr>
            <a:spLocks noGrp="1"/>
          </p:cNvSpPr>
          <p:nvPr>
            <p:ph type="ctrTitle"/>
          </p:nvPr>
        </p:nvSpPr>
        <p:spPr>
          <a:xfrm>
            <a:off x="1154955" y="1447800"/>
            <a:ext cx="8825658" cy="3329581"/>
          </a:xfrm>
        </p:spPr>
        <p:txBody>
          <a:bodyPr>
            <a:normAutofit fontScale="90000"/>
          </a:bodyPr>
          <a:lstStyle/>
          <a:p>
            <a:r>
              <a:rPr lang="en-GB" dirty="0"/>
              <a:t>Making an imperial helmet for a Roman Soldier. </a:t>
            </a:r>
          </a:p>
        </p:txBody>
      </p:sp>
      <p:sp>
        <p:nvSpPr>
          <p:cNvPr id="3" name="Subtitle 2">
            <a:extLst>
              <a:ext uri="{FF2B5EF4-FFF2-40B4-BE49-F238E27FC236}">
                <a16:creationId xmlns:a16="http://schemas.microsoft.com/office/drawing/2014/main" id="{838893BC-40C6-4894-8643-C078A2C46FE9}"/>
              </a:ext>
            </a:extLst>
          </p:cNvPr>
          <p:cNvSpPr>
            <a:spLocks noGrp="1"/>
          </p:cNvSpPr>
          <p:nvPr>
            <p:ph type="subTitle" idx="1"/>
          </p:nvPr>
        </p:nvSpPr>
        <p:spPr/>
        <p:txBody>
          <a:bodyPr/>
          <a:lstStyle/>
          <a:p>
            <a:r>
              <a:rPr lang="en-GB" dirty="0"/>
              <a:t>Monday 18.1.2021</a:t>
            </a:r>
          </a:p>
        </p:txBody>
      </p:sp>
    </p:spTree>
    <p:extLst>
      <p:ext uri="{BB962C8B-B14F-4D97-AF65-F5344CB8AC3E}">
        <p14:creationId xmlns:p14="http://schemas.microsoft.com/office/powerpoint/2010/main" val="3355176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Shape&#10;&#10;Description automatically generated">
            <a:extLst>
              <a:ext uri="{FF2B5EF4-FFF2-40B4-BE49-F238E27FC236}">
                <a16:creationId xmlns:a16="http://schemas.microsoft.com/office/drawing/2014/main" id="{D01E1057-6D9F-46C0-8E4F-7C6C207E59C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3800" r="2" b="6668"/>
          <a:stretch/>
        </p:blipFill>
        <p:spPr>
          <a:xfrm>
            <a:off x="711805" y="728906"/>
            <a:ext cx="10770209" cy="5567860"/>
          </a:xfrm>
          <a:prstGeom prst="rect">
            <a:avLst/>
          </a:prstGeom>
        </p:spPr>
      </p:pic>
    </p:spTree>
    <p:extLst>
      <p:ext uri="{BB962C8B-B14F-4D97-AF65-F5344CB8AC3E}">
        <p14:creationId xmlns:p14="http://schemas.microsoft.com/office/powerpoint/2010/main" val="204121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D1720-60A6-4173-85B7-2C9850D2C009}"/>
              </a:ext>
            </a:extLst>
          </p:cNvPr>
          <p:cNvSpPr>
            <a:spLocks noGrp="1"/>
          </p:cNvSpPr>
          <p:nvPr>
            <p:ph type="title"/>
          </p:nvPr>
        </p:nvSpPr>
        <p:spPr/>
        <p:txBody>
          <a:bodyPr/>
          <a:lstStyle/>
          <a:p>
            <a:r>
              <a:rPr lang="en-GB" dirty="0"/>
              <a:t>What you will need:</a:t>
            </a:r>
          </a:p>
        </p:txBody>
      </p:sp>
      <p:pic>
        <p:nvPicPr>
          <p:cNvPr id="5" name="Content Placeholder 4" descr="Graphical user interface, text, application, email&#10;&#10;Description automatically generated">
            <a:extLst>
              <a:ext uri="{FF2B5EF4-FFF2-40B4-BE49-F238E27FC236}">
                <a16:creationId xmlns:a16="http://schemas.microsoft.com/office/drawing/2014/main" id="{768E58C3-5AFD-49AA-9E3C-D6870450EB1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5872" y="1869440"/>
            <a:ext cx="10582858" cy="4094480"/>
          </a:xfrm>
        </p:spPr>
      </p:pic>
    </p:spTree>
    <p:extLst>
      <p:ext uri="{BB962C8B-B14F-4D97-AF65-F5344CB8AC3E}">
        <p14:creationId xmlns:p14="http://schemas.microsoft.com/office/powerpoint/2010/main" val="2050206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57FC6-7117-4E82-819A-C61CCD81D2BA}"/>
              </a:ext>
            </a:extLst>
          </p:cNvPr>
          <p:cNvSpPr>
            <a:spLocks noGrp="1"/>
          </p:cNvSpPr>
          <p:nvPr>
            <p:ph type="title"/>
          </p:nvPr>
        </p:nvSpPr>
        <p:spPr>
          <a:xfrm>
            <a:off x="1191966" y="905011"/>
            <a:ext cx="3629555" cy="1218429"/>
          </a:xfrm>
        </p:spPr>
        <p:txBody>
          <a:bodyPr anchor="b">
            <a:normAutofit/>
          </a:bodyPr>
          <a:lstStyle/>
          <a:p>
            <a:r>
              <a:rPr lang="en-GB" sz="4800" dirty="0"/>
              <a:t>Instructions</a:t>
            </a:r>
          </a:p>
        </p:txBody>
      </p:sp>
      <p:sp>
        <p:nvSpPr>
          <p:cNvPr id="3" name="Content Placeholder 2">
            <a:extLst>
              <a:ext uri="{FF2B5EF4-FFF2-40B4-BE49-F238E27FC236}">
                <a16:creationId xmlns:a16="http://schemas.microsoft.com/office/drawing/2014/main" id="{BFB103A7-7C57-4F38-827A-9553E9957460}"/>
              </a:ext>
            </a:extLst>
          </p:cNvPr>
          <p:cNvSpPr>
            <a:spLocks noGrp="1"/>
          </p:cNvSpPr>
          <p:nvPr>
            <p:ph idx="1"/>
          </p:nvPr>
        </p:nvSpPr>
        <p:spPr>
          <a:xfrm>
            <a:off x="1191966" y="2438400"/>
            <a:ext cx="3629555" cy="3514589"/>
          </a:xfrm>
        </p:spPr>
        <p:txBody>
          <a:bodyPr>
            <a:normAutofit/>
          </a:bodyPr>
          <a:lstStyle/>
          <a:p>
            <a:pPr marL="514350" indent="-514350">
              <a:buFont typeface="+mj-lt"/>
              <a:buAutoNum type="arabicPeriod"/>
            </a:pPr>
            <a:r>
              <a:rPr lang="en-GB" sz="1800" dirty="0"/>
              <a:t>Print out the template ( in curriculum sheets folder)</a:t>
            </a:r>
          </a:p>
          <a:p>
            <a:pPr marL="514350" indent="-514350">
              <a:buFont typeface="+mj-lt"/>
              <a:buAutoNum type="arabicPeriod"/>
            </a:pPr>
            <a:endParaRPr lang="en-GB" sz="1800" dirty="0"/>
          </a:p>
          <a:p>
            <a:pPr marL="514350" indent="-514350">
              <a:buFont typeface="+mj-lt"/>
              <a:buAutoNum type="arabicPeriod"/>
            </a:pPr>
            <a:r>
              <a:rPr lang="en-GB" sz="1800" dirty="0"/>
              <a:t>Colour in /paint/decorate the template. Remember to use yellow/gold or grey and black as shown in slide 1.</a:t>
            </a:r>
          </a:p>
          <a:p>
            <a:pPr marL="514350" indent="-514350">
              <a:buFont typeface="+mj-lt"/>
              <a:buAutoNum type="arabicPeriod"/>
            </a:pPr>
            <a:endParaRPr lang="en-GB" sz="1800" dirty="0"/>
          </a:p>
          <a:p>
            <a:pPr marL="514350" indent="-514350">
              <a:buFont typeface="+mj-lt"/>
              <a:buAutoNum type="arabicPeriod"/>
            </a:pPr>
            <a:r>
              <a:rPr lang="en-GB" sz="1800" dirty="0"/>
              <a:t>Cut all of the pieces out .</a:t>
            </a:r>
          </a:p>
          <a:p>
            <a:pPr marL="514350" indent="-514350">
              <a:buFont typeface="+mj-lt"/>
              <a:buAutoNum type="arabicPeriod"/>
            </a:pPr>
            <a:endParaRPr lang="en-GB" sz="1800" dirty="0"/>
          </a:p>
          <a:p>
            <a:pPr marL="514350" indent="-514350">
              <a:buFont typeface="+mj-lt"/>
              <a:buAutoNum type="arabicPeriod"/>
            </a:pPr>
            <a:endParaRPr lang="en-GB" sz="1800" dirty="0"/>
          </a:p>
        </p:txBody>
      </p:sp>
      <p:pic>
        <p:nvPicPr>
          <p:cNvPr id="5" name="Picture 4" descr="A picture containing text&#10;&#10;Description automatically generated">
            <a:extLst>
              <a:ext uri="{FF2B5EF4-FFF2-40B4-BE49-F238E27FC236}">
                <a16:creationId xmlns:a16="http://schemas.microsoft.com/office/drawing/2014/main" id="{F9967B60-5362-432E-B7D2-526E36683A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9151" y="1432158"/>
            <a:ext cx="6107166" cy="3984924"/>
          </a:xfrm>
          <a:prstGeom prst="rect">
            <a:avLst/>
          </a:prstGeom>
        </p:spPr>
      </p:pic>
    </p:spTree>
    <p:extLst>
      <p:ext uri="{BB962C8B-B14F-4D97-AF65-F5344CB8AC3E}">
        <p14:creationId xmlns:p14="http://schemas.microsoft.com/office/powerpoint/2010/main" val="307919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D4783-3122-4C45-A64D-E5EFDC71126A}"/>
              </a:ext>
            </a:extLst>
          </p:cNvPr>
          <p:cNvSpPr>
            <a:spLocks noGrp="1"/>
          </p:cNvSpPr>
          <p:nvPr>
            <p:ph type="title"/>
          </p:nvPr>
        </p:nvSpPr>
        <p:spPr>
          <a:xfrm>
            <a:off x="714756" y="321211"/>
            <a:ext cx="10762488" cy="1207008"/>
          </a:xfrm>
        </p:spPr>
        <p:txBody>
          <a:bodyPr vert="horz" lIns="91440" tIns="45720" rIns="91440" bIns="45720" rtlCol="0" anchor="b">
            <a:normAutofit fontScale="90000"/>
          </a:bodyPr>
          <a:lstStyle/>
          <a:p>
            <a:pPr algn="ctr"/>
            <a:r>
              <a:rPr lang="en-US" sz="2800" kern="1200" dirty="0">
                <a:solidFill>
                  <a:schemeClr val="tx1"/>
                </a:solidFill>
                <a:latin typeface="+mj-lt"/>
                <a:ea typeface="+mj-ea"/>
                <a:cs typeface="+mj-cs"/>
              </a:rPr>
              <a:t>Cut the fringes on the crest like shown in the first picture, then glue the crest </a:t>
            </a:r>
            <a:r>
              <a:rPr lang="en-GB" sz="2800" kern="1200" dirty="0">
                <a:solidFill>
                  <a:schemeClr val="tx1"/>
                </a:solidFill>
                <a:latin typeface="+mj-lt"/>
                <a:ea typeface="+mj-ea"/>
                <a:cs typeface="+mj-cs"/>
              </a:rPr>
              <a:t>Apply glue on the crest's bottom tab. Glue the tab behind the top portion of the main helmet piece.( as in the 2</a:t>
            </a:r>
            <a:r>
              <a:rPr lang="en-GB" sz="2800" kern="1200" baseline="30000" dirty="0">
                <a:solidFill>
                  <a:schemeClr val="tx1"/>
                </a:solidFill>
                <a:latin typeface="+mj-lt"/>
                <a:ea typeface="+mj-ea"/>
                <a:cs typeface="+mj-cs"/>
              </a:rPr>
              <a:t>nd</a:t>
            </a:r>
            <a:r>
              <a:rPr lang="en-GB" sz="2800" kern="1200" dirty="0">
                <a:solidFill>
                  <a:schemeClr val="tx1"/>
                </a:solidFill>
                <a:latin typeface="+mj-lt"/>
                <a:ea typeface="+mj-ea"/>
                <a:cs typeface="+mj-cs"/>
              </a:rPr>
              <a:t> picture)</a:t>
            </a:r>
            <a:br>
              <a:rPr lang="en-US" sz="2800" kern="1200" dirty="0">
                <a:solidFill>
                  <a:schemeClr val="tx1"/>
                </a:solidFill>
                <a:latin typeface="+mj-lt"/>
                <a:ea typeface="+mj-ea"/>
                <a:cs typeface="+mj-cs"/>
              </a:rPr>
            </a:br>
            <a:endParaRPr lang="en-US" sz="2800" kern="1200" dirty="0">
              <a:solidFill>
                <a:schemeClr val="tx1"/>
              </a:solidFill>
              <a:latin typeface="+mj-lt"/>
              <a:ea typeface="+mj-ea"/>
              <a:cs typeface="+mj-cs"/>
            </a:endParaRPr>
          </a:p>
        </p:txBody>
      </p:sp>
      <p:pic>
        <p:nvPicPr>
          <p:cNvPr id="5" name="Content Placeholder 4" descr="A picture containing text&#10;&#10;Description automatically generated">
            <a:extLst>
              <a:ext uri="{FF2B5EF4-FFF2-40B4-BE49-F238E27FC236}">
                <a16:creationId xmlns:a16="http://schemas.microsoft.com/office/drawing/2014/main" id="{0FF07AB9-89DF-4144-AABA-CE0DE4767D4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268" r="9910" b="1"/>
          <a:stretch/>
        </p:blipFill>
        <p:spPr>
          <a:xfrm>
            <a:off x="467360" y="2287226"/>
            <a:ext cx="5212080" cy="3857568"/>
          </a:xfrm>
          <a:prstGeom prst="rect">
            <a:avLst/>
          </a:prstGeom>
        </p:spPr>
      </p:pic>
      <p:pic>
        <p:nvPicPr>
          <p:cNvPr id="7" name="Picture 6" descr="A picture containing red&#10;&#10;Description automatically generated">
            <a:extLst>
              <a:ext uri="{FF2B5EF4-FFF2-40B4-BE49-F238E27FC236}">
                <a16:creationId xmlns:a16="http://schemas.microsoft.com/office/drawing/2014/main" id="{888FFDE1-1B24-4792-B7E2-ABEBF2B71E56}"/>
              </a:ext>
            </a:extLst>
          </p:cNvPr>
          <p:cNvPicPr>
            <a:picLocks noChangeAspect="1"/>
          </p:cNvPicPr>
          <p:nvPr/>
        </p:nvPicPr>
        <p:blipFill rotWithShape="1">
          <a:blip r:embed="rId3">
            <a:extLst>
              <a:ext uri="{28A0092B-C50C-407E-A947-70E740481C1C}">
                <a14:useLocalDpi xmlns:a14="http://schemas.microsoft.com/office/drawing/2010/main" val="0"/>
              </a:ext>
            </a:extLst>
          </a:blip>
          <a:srcRect l="4337" r="4784" b="-1"/>
          <a:stretch/>
        </p:blipFill>
        <p:spPr>
          <a:xfrm>
            <a:off x="6360160" y="2271280"/>
            <a:ext cx="5212080" cy="3856948"/>
          </a:xfrm>
          <a:prstGeom prst="rect">
            <a:avLst/>
          </a:prstGeom>
        </p:spPr>
      </p:pic>
    </p:spTree>
    <p:extLst>
      <p:ext uri="{BB962C8B-B14F-4D97-AF65-F5344CB8AC3E}">
        <p14:creationId xmlns:p14="http://schemas.microsoft.com/office/powerpoint/2010/main" val="174295180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25AE1-BC36-44D5-8810-1C6F1CA5B0A5}"/>
              </a:ext>
            </a:extLst>
          </p:cNvPr>
          <p:cNvSpPr>
            <a:spLocks noGrp="1"/>
          </p:cNvSpPr>
          <p:nvPr>
            <p:ph type="title"/>
          </p:nvPr>
        </p:nvSpPr>
        <p:spPr>
          <a:xfrm>
            <a:off x="707011" y="4502330"/>
            <a:ext cx="10765410" cy="1207269"/>
          </a:xfrm>
        </p:spPr>
        <p:txBody>
          <a:bodyPr vert="horz" lIns="91440" tIns="45720" rIns="91440" bIns="45720" rtlCol="0" anchor="b">
            <a:normAutofit fontScale="90000"/>
          </a:bodyPr>
          <a:lstStyle/>
          <a:p>
            <a:pPr algn="ctr"/>
            <a:r>
              <a:rPr lang="en-US" sz="2000"/>
              <a:t>Picture 1, glue the cheek guards. Glue the pair of cheek guards onto the bottom corners of the helmet. </a:t>
            </a:r>
            <a:br>
              <a:rPr lang="en-US" sz="2000"/>
            </a:br>
            <a:br>
              <a:rPr lang="en-US" sz="2000"/>
            </a:br>
            <a:r>
              <a:rPr lang="en-US" sz="2000"/>
              <a:t>Pictures 2 and 3 Glue one band on the left and one on the right.</a:t>
            </a:r>
            <a:br>
              <a:rPr lang="en-US" sz="2000"/>
            </a:br>
            <a:endParaRPr lang="en-US" sz="2000"/>
          </a:p>
        </p:txBody>
      </p:sp>
      <p:pic>
        <p:nvPicPr>
          <p:cNvPr id="5" name="Content Placeholder 4" descr="A picture containing text&#10;&#10;Description automatically generated">
            <a:extLst>
              <a:ext uri="{FF2B5EF4-FFF2-40B4-BE49-F238E27FC236}">
                <a16:creationId xmlns:a16="http://schemas.microsoft.com/office/drawing/2014/main" id="{7546766A-4C82-43F6-BD3F-21B069B8501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889" r="817" b="-1"/>
          <a:stretch/>
        </p:blipFill>
        <p:spPr>
          <a:xfrm>
            <a:off x="320308" y="362914"/>
            <a:ext cx="3631036" cy="3761389"/>
          </a:xfrm>
          <a:prstGeom prst="rect">
            <a:avLst/>
          </a:prstGeom>
        </p:spPr>
      </p:pic>
      <p:pic>
        <p:nvPicPr>
          <p:cNvPr id="1026" name="Picture 2" descr="STEP 8 Roman Imperial Helmet">
            <a:extLst>
              <a:ext uri="{FF2B5EF4-FFF2-40B4-BE49-F238E27FC236}">
                <a16:creationId xmlns:a16="http://schemas.microsoft.com/office/drawing/2014/main" id="{E4A9AB12-3709-43B6-B249-D2FF9D8E16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765" r="16799" b="2"/>
          <a:stretch/>
        </p:blipFill>
        <p:spPr bwMode="auto">
          <a:xfrm>
            <a:off x="4271647" y="354519"/>
            <a:ext cx="3647276" cy="37781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B8861CB-6959-440D-ADE1-940DAF690A1C}"/>
              </a:ext>
            </a:extLst>
          </p:cNvPr>
          <p:cNvPicPr>
            <a:picLocks noChangeAspect="1"/>
          </p:cNvPicPr>
          <p:nvPr/>
        </p:nvPicPr>
        <p:blipFill rotWithShape="1">
          <a:blip r:embed="rId4"/>
          <a:srcRect l="27457" r="8107" b="2"/>
          <a:stretch/>
        </p:blipFill>
        <p:spPr>
          <a:xfrm>
            <a:off x="8222987" y="354519"/>
            <a:ext cx="3647275" cy="3778178"/>
          </a:xfrm>
          <a:prstGeom prst="rect">
            <a:avLst/>
          </a:prstGeom>
        </p:spPr>
      </p:pic>
    </p:spTree>
    <p:extLst>
      <p:ext uri="{BB962C8B-B14F-4D97-AF65-F5344CB8AC3E}">
        <p14:creationId xmlns:p14="http://schemas.microsoft.com/office/powerpoint/2010/main" val="49335442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2A503-763D-4218-84AC-2911CEA48885}"/>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600">
                <a:solidFill>
                  <a:srgbClr val="FFFFFF"/>
                </a:solidFill>
              </a:rPr>
              <a:t>Decorate the visor first and glue it as shown.</a:t>
            </a:r>
          </a:p>
        </p:txBody>
      </p:sp>
      <p:pic>
        <p:nvPicPr>
          <p:cNvPr id="5" name="Content Placeholder 4" descr="A picture containing text&#10;&#10;Description automatically generated">
            <a:extLst>
              <a:ext uri="{FF2B5EF4-FFF2-40B4-BE49-F238E27FC236}">
                <a16:creationId xmlns:a16="http://schemas.microsoft.com/office/drawing/2014/main" id="{4D67B762-B8F3-4F86-A2B7-C63DFFD1225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648"/>
          <a:stretch/>
        </p:blipFill>
        <p:spPr>
          <a:xfrm>
            <a:off x="976251" y="942538"/>
            <a:ext cx="7163222" cy="4808332"/>
          </a:xfrm>
          <a:prstGeom prst="rect">
            <a:avLst/>
          </a:prstGeom>
          <a:effectLst/>
        </p:spPr>
      </p:pic>
    </p:spTree>
    <p:extLst>
      <p:ext uri="{BB962C8B-B14F-4D97-AF65-F5344CB8AC3E}">
        <p14:creationId xmlns:p14="http://schemas.microsoft.com/office/powerpoint/2010/main" val="1374587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BD547-D1E2-41BF-8372-1F6779F939BB}"/>
              </a:ext>
            </a:extLst>
          </p:cNvPr>
          <p:cNvSpPr>
            <a:spLocks noGrp="1"/>
          </p:cNvSpPr>
          <p:nvPr>
            <p:ph type="title"/>
          </p:nvPr>
        </p:nvSpPr>
        <p:spPr>
          <a:xfrm>
            <a:off x="707011" y="4502330"/>
            <a:ext cx="10765410" cy="1207269"/>
          </a:xfrm>
        </p:spPr>
        <p:txBody>
          <a:bodyPr vert="horz" lIns="91440" tIns="45720" rIns="91440" bIns="45720" rtlCol="0" anchor="b">
            <a:normAutofit fontScale="90000"/>
          </a:bodyPr>
          <a:lstStyle/>
          <a:p>
            <a:pPr algn="ctr"/>
            <a:r>
              <a:rPr lang="en-US" sz="3800" dirty="0"/>
              <a:t>Decorate the helmet . You can stick on gems or sequins or </a:t>
            </a:r>
            <a:r>
              <a:rPr lang="en-US" sz="3800" dirty="0" err="1"/>
              <a:t>colour</a:t>
            </a:r>
            <a:r>
              <a:rPr lang="en-US" sz="3800" dirty="0"/>
              <a:t> gems onto the helmet.</a:t>
            </a:r>
          </a:p>
        </p:txBody>
      </p:sp>
      <p:pic>
        <p:nvPicPr>
          <p:cNvPr id="5" name="Content Placeholder 4" descr="A picture containing indoor, wooden, sliced&#10;&#10;Description automatically generated">
            <a:extLst>
              <a:ext uri="{FF2B5EF4-FFF2-40B4-BE49-F238E27FC236}">
                <a16:creationId xmlns:a16="http://schemas.microsoft.com/office/drawing/2014/main" id="{AE463E06-1520-4D63-AD5D-0DCF5C91AE2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1734" y="874101"/>
            <a:ext cx="5458816" cy="2879525"/>
          </a:xfrm>
          <a:prstGeom prst="rect">
            <a:avLst/>
          </a:prstGeom>
        </p:spPr>
      </p:pic>
      <p:pic>
        <p:nvPicPr>
          <p:cNvPr id="7" name="Picture 6" descr="A picture containing indoor&#10;&#10;Description automatically generated">
            <a:extLst>
              <a:ext uri="{FF2B5EF4-FFF2-40B4-BE49-F238E27FC236}">
                <a16:creationId xmlns:a16="http://schemas.microsoft.com/office/drawing/2014/main" id="{00A1F8ED-C53E-498A-A847-0D05EE66A8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1450" y="519280"/>
            <a:ext cx="5458813" cy="3589169"/>
          </a:xfrm>
          <a:prstGeom prst="rect">
            <a:avLst/>
          </a:prstGeom>
        </p:spPr>
      </p:pic>
    </p:spTree>
    <p:extLst>
      <p:ext uri="{BB962C8B-B14F-4D97-AF65-F5344CB8AC3E}">
        <p14:creationId xmlns:p14="http://schemas.microsoft.com/office/powerpoint/2010/main" val="365727448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38B026B-C615-4530-A5C5-1B0B99E78E95}"/>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4029075" y="2517775"/>
            <a:ext cx="3771900" cy="3940424"/>
          </a:xfrm>
        </p:spPr>
      </p:pic>
      <p:pic>
        <p:nvPicPr>
          <p:cNvPr id="7" name="Picture 6" descr="A picture containing text&#10;&#10;Description automatically generated">
            <a:extLst>
              <a:ext uri="{FF2B5EF4-FFF2-40B4-BE49-F238E27FC236}">
                <a16:creationId xmlns:a16="http://schemas.microsoft.com/office/drawing/2014/main" id="{16F14FDF-EF75-4437-8A71-292EA2E528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47060"/>
            <a:ext cx="9982200" cy="1903149"/>
          </a:xfrm>
          <a:prstGeom prst="rect">
            <a:avLst/>
          </a:prstGeom>
        </p:spPr>
      </p:pic>
    </p:spTree>
    <p:extLst>
      <p:ext uri="{BB962C8B-B14F-4D97-AF65-F5344CB8AC3E}">
        <p14:creationId xmlns:p14="http://schemas.microsoft.com/office/powerpoint/2010/main" val="2977564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362DA-CB7A-40B6-985E-0CB040AA1B18}"/>
              </a:ext>
            </a:extLst>
          </p:cNvPr>
          <p:cNvSpPr>
            <a:spLocks noGrp="1"/>
          </p:cNvSpPr>
          <p:nvPr>
            <p:ph type="title"/>
          </p:nvPr>
        </p:nvSpPr>
        <p:spPr/>
        <p:txBody>
          <a:bodyPr/>
          <a:lstStyle/>
          <a:p>
            <a:r>
              <a:rPr lang="en-GB" sz="4800" dirty="0"/>
              <a:t>Strike a fierce pose!</a:t>
            </a:r>
          </a:p>
        </p:txBody>
      </p:sp>
      <p:sp>
        <p:nvSpPr>
          <p:cNvPr id="3" name="Content Placeholder 2">
            <a:extLst>
              <a:ext uri="{FF2B5EF4-FFF2-40B4-BE49-F238E27FC236}">
                <a16:creationId xmlns:a16="http://schemas.microsoft.com/office/drawing/2014/main" id="{03CF0FC7-9695-4468-BDA5-AF8ACD6B081E}"/>
              </a:ext>
            </a:extLst>
          </p:cNvPr>
          <p:cNvSpPr>
            <a:spLocks noGrp="1"/>
          </p:cNvSpPr>
          <p:nvPr>
            <p:ph idx="1"/>
          </p:nvPr>
        </p:nvSpPr>
        <p:spPr/>
        <p:txBody>
          <a:bodyPr>
            <a:normAutofit/>
          </a:bodyPr>
          <a:lstStyle/>
          <a:p>
            <a:r>
              <a:rPr lang="en-GB" sz="4400" dirty="0"/>
              <a:t>Take a picture with your shield and soldier’s helmet on and send it to me!</a:t>
            </a:r>
          </a:p>
          <a:p>
            <a:r>
              <a:rPr lang="en-GB" sz="4400" dirty="0"/>
              <a:t>Thank you !</a:t>
            </a:r>
          </a:p>
        </p:txBody>
      </p:sp>
    </p:spTree>
    <p:extLst>
      <p:ext uri="{BB962C8B-B14F-4D97-AF65-F5344CB8AC3E}">
        <p14:creationId xmlns:p14="http://schemas.microsoft.com/office/powerpoint/2010/main" val="28950271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7</TotalTime>
  <Words>197</Words>
  <Application>Microsoft Office PowerPoint</Application>
  <PresentationFormat>Widescreen</PresentationFormat>
  <Paragraphs>16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Ion</vt:lpstr>
      <vt:lpstr>Making an imperial helmet for a Roman Soldier. </vt:lpstr>
      <vt:lpstr>PowerPoint Presentation</vt:lpstr>
      <vt:lpstr>What you will need:</vt:lpstr>
      <vt:lpstr>Instructions</vt:lpstr>
      <vt:lpstr>Cut the fringes on the crest like shown in the first picture, then glue the crest Apply glue on the crest's bottom tab. Glue the tab behind the top portion of the main helmet piece.( as in the 2nd picture) </vt:lpstr>
      <vt:lpstr>Picture 1, glue the cheek guards. Glue the pair of cheek guards onto the bottom corners of the helmet.   Pictures 2 and 3 Glue one band on the left and one on the right. </vt:lpstr>
      <vt:lpstr>Decorate the visor first and glue it as shown.</vt:lpstr>
      <vt:lpstr>Decorate the helmet . You can stick on gems or sequins or colour gems onto the helmet.</vt:lpstr>
      <vt:lpstr>PowerPoint Presentation</vt:lpstr>
      <vt:lpstr>Strike a fierce pose!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an imperial helmet for a Roman Soldier.</dc:title>
  <dc:creator>Vipan Sharma</dc:creator>
  <cp:lastModifiedBy>Vipan Sharma</cp:lastModifiedBy>
  <cp:revision>2</cp:revision>
  <dcterms:created xsi:type="dcterms:W3CDTF">2021-01-18T06:16:14Z</dcterms:created>
  <dcterms:modified xsi:type="dcterms:W3CDTF">2021-01-18T06:25:50Z</dcterms:modified>
</cp:coreProperties>
</file>