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5"/>
  </p:notesMasterIdLst>
  <p:sldIdLst>
    <p:sldId id="277" r:id="rId13"/>
    <p:sldId id="278" r:id="rId14"/>
    <p:sldId id="285" r:id="rId15"/>
    <p:sldId id="280" r:id="rId16"/>
    <p:sldId id="258" r:id="rId17"/>
    <p:sldId id="282" r:id="rId18"/>
    <p:sldId id="273" r:id="rId19"/>
    <p:sldId id="271" r:id="rId20"/>
    <p:sldId id="274" r:id="rId21"/>
    <p:sldId id="268" r:id="rId22"/>
    <p:sldId id="283" r:id="rId23"/>
    <p:sldId id="26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3D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6" autoAdjust="0"/>
    <p:restoredTop sz="94694"/>
  </p:normalViewPr>
  <p:slideViewPr>
    <p:cSldViewPr snapToGrid="0" snapToObjects="1">
      <p:cViewPr varScale="1">
        <p:scale>
          <a:sx n="82" d="100"/>
          <a:sy n="82" d="100"/>
        </p:scale>
        <p:origin x="1469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779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81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2985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2600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116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1115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9399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4709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07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568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6908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65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3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17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980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7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93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2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12.png"/><Relationship Id="rId2" Type="http://schemas.microsoft.com/office/2007/relationships/media" Target="../media/media2.m4a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00.png"/><Relationship Id="rId4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4.m4a"/><Relationship Id="rId7" Type="http://schemas.openxmlformats.org/officeDocument/2006/relationships/image" Target="../media/image16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11" Type="http://schemas.openxmlformats.org/officeDocument/2006/relationships/image" Target="../media/image10.png"/><Relationship Id="rId5" Type="http://schemas.openxmlformats.org/officeDocument/2006/relationships/image" Target="../media/image13.png"/><Relationship Id="rId10" Type="http://schemas.openxmlformats.org/officeDocument/2006/relationships/image" Target="../media/image1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audio" Target="../media/media7.m4a"/><Relationship Id="rId7" Type="http://schemas.openxmlformats.org/officeDocument/2006/relationships/image" Target="../media/image240.png"/><Relationship Id="rId12" Type="http://schemas.openxmlformats.org/officeDocument/2006/relationships/image" Target="../media/image10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11" Type="http://schemas.openxmlformats.org/officeDocument/2006/relationships/image" Target="../media/image28.png"/><Relationship Id="rId5" Type="http://schemas.openxmlformats.org/officeDocument/2006/relationships/image" Target="../media/image210.png"/><Relationship Id="rId10" Type="http://schemas.openxmlformats.org/officeDocument/2006/relationships/image" Target="../media/image27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10.png"/><Relationship Id="rId3" Type="http://schemas.openxmlformats.org/officeDocument/2006/relationships/audio" Target="../media/media9.m4a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1.png"/><Relationship Id="rId10" Type="http://schemas.openxmlformats.org/officeDocument/2006/relationships/image" Target="../media/image33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0.png"/><Relationship Id="rId5" Type="http://schemas.openxmlformats.org/officeDocument/2006/relationships/image" Target="../media/image300.png"/><Relationship Id="rId4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B82545-B2B8-402E-B848-18D4EF2A6B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532810"/>
            <a:ext cx="6145301" cy="17923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6FA01AF-5EFF-4741-93AA-1377BEE2F5A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426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69"/>
    </mc:Choice>
    <mc:Fallback>
      <p:transition spd="slow" advTm="13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1562922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324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pPr>
                  <a:spcBef>
                    <a:spcPts val="1200"/>
                  </a:spcBef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	 1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pPr>
                  <a:spcBef>
                    <a:spcPts val="1200"/>
                  </a:spcBef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pPr>
                  <a:spcBef>
                    <a:spcPts val="1200"/>
                  </a:spcBef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______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50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 Find the difference between 2 and 6</a:t>
                </a: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What is the length of the fish?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               ______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24535"/>
              </a:xfrm>
              <a:prstGeom prst="rect">
                <a:avLst/>
              </a:prstGeom>
              <a:blipFill>
                <a:blip r:embed="rId5"/>
                <a:stretch>
                  <a:fillRect l="-1707" t="-12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468" y="4809672"/>
            <a:ext cx="6005493" cy="11801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4070214" y="4275597"/>
            <a:ext cx="0" cy="76429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83781" y="4291488"/>
            <a:ext cx="0" cy="640079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057" y="3946831"/>
            <a:ext cx="2090398" cy="13019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83781" y="858984"/>
            <a:ext cx="585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97636" y="1465329"/>
            <a:ext cx="585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30836" y="2002403"/>
            <a:ext cx="585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95564" y="2912442"/>
            <a:ext cx="585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90381" y="4139352"/>
            <a:ext cx="585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40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B490B9BD-6FDE-4CB1-9350-0755B934C3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5833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57"/>
    </mc:Choice>
    <mc:Fallback>
      <p:transition spd="slow" advTm="12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6830E15-ABA3-412C-A078-6252EB6572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34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09"/>
    </mc:Choice>
    <mc:Fallback>
      <p:transition spd="slow" advTm="6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rain,cartoon,transportation,travel,transport - free image from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" t="31101" r="4537" b="13283"/>
          <a:stretch/>
        </p:blipFill>
        <p:spPr bwMode="auto">
          <a:xfrm>
            <a:off x="766233" y="675289"/>
            <a:ext cx="3004920" cy="106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74" y="1513179"/>
            <a:ext cx="7567897" cy="12472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7" y="3857583"/>
            <a:ext cx="7567897" cy="124723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18092" y="3334363"/>
            <a:ext cx="5232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van is ____ mm long.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3962746" y="738018"/>
            <a:ext cx="41588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train is ____ cm long.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549551" y="3292214"/>
            <a:ext cx="978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70027" y="704493"/>
            <a:ext cx="978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834221" y="3117341"/>
            <a:ext cx="0" cy="1505609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248541" y="3117341"/>
            <a:ext cx="0" cy="1526617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07122" y="466721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691886" y="466721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4777186" y="5197683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3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30 mm 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7186" y="5197683"/>
                <a:ext cx="2529970" cy="523220"/>
              </a:xfrm>
              <a:prstGeom prst="rect">
                <a:avLst/>
              </a:prstGeom>
              <a:blipFill>
                <a:blip r:embed="rId7"/>
                <a:stretch>
                  <a:fillRect l="-723" t="-11765" r="-385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161916" y="5459293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?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1916" y="5459293"/>
                <a:ext cx="2529970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/>
          <p:cNvSpPr/>
          <p:nvPr/>
        </p:nvSpPr>
        <p:spPr>
          <a:xfrm>
            <a:off x="732091" y="5246865"/>
            <a:ext cx="7032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How much longer is the train than the van?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807941" y="5296830"/>
            <a:ext cx="7032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The train is 3 cm/30 mm longer than the van.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938" y="3200707"/>
            <a:ext cx="1634091" cy="8440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161916" y="5059740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>
                    <a:latin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?</a:t>
                </a:r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5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1916" y="5059740"/>
                <a:ext cx="2529970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694A93F-EB48-422F-BB48-34807EE365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971"/>
    </mc:Choice>
    <mc:Fallback>
      <p:transition spd="slow" advTm="101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3" grpId="0"/>
      <p:bldP spid="14" grpId="0"/>
      <p:bldP spid="22" grpId="0"/>
      <p:bldP spid="22" grpId="1"/>
      <p:bldP spid="23" grpId="0"/>
      <p:bldP spid="23" grpId="1"/>
      <p:bldP spid="25" grpId="0"/>
      <p:bldP spid="25" grpId="1"/>
      <p:bldP spid="26" grpId="0"/>
      <p:bldP spid="24" grpId="0"/>
      <p:bldP spid="2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13F2D4-68F3-40CB-8388-5DE53467D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519" y="1983361"/>
            <a:ext cx="5681372" cy="3005873"/>
          </a:xfrm>
        </p:spPr>
        <p:txBody>
          <a:bodyPr/>
          <a:lstStyle/>
          <a:p>
            <a:r>
              <a:rPr lang="en-GB" dirty="0"/>
              <a:t>Have a go at question </a:t>
            </a:r>
            <a:br>
              <a:rPr lang="en-GB" dirty="0"/>
            </a:br>
            <a:r>
              <a:rPr lang="en-GB" dirty="0"/>
              <a:t>1  on the worksheet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4FCEE2B-F208-479B-A839-B222BC4CBE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52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29"/>
    </mc:Choice>
    <mc:Fallback>
      <p:transition spd="slow" advTm="7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v Vehicle Suburban - Free vector graphic on Pixab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866" y="161043"/>
            <a:ext cx="2670402" cy="14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Auto Car Fun - Free vector graphic on Pixab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800"/>
          </a:p>
        </p:txBody>
      </p:sp>
      <p:pic>
        <p:nvPicPr>
          <p:cNvPr id="2054" name="Picture 6" descr="Cartoon sporty car vector image | Free SV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0" t="32057" b="18165"/>
          <a:stretch/>
        </p:blipFill>
        <p:spPr bwMode="auto">
          <a:xfrm flipH="1">
            <a:off x="4430268" y="422456"/>
            <a:ext cx="2018587" cy="117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43775" y="1500237"/>
            <a:ext cx="72380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large car is 145 cm longer than the small car.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The large car is 4 m 50 cm 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How long is the small car?</a:t>
            </a:r>
          </a:p>
          <a:p>
            <a:r>
              <a:rPr lang="en-GB" sz="2800" dirty="0">
                <a:latin typeface="Calibri" panose="020F0502020204030204" pitchFamily="34" charset="0"/>
              </a:rPr>
              <a:t> 									____ m ___ cm</a:t>
            </a:r>
          </a:p>
        </p:txBody>
      </p:sp>
      <p:sp>
        <p:nvSpPr>
          <p:cNvPr id="8" name="Rectangle 8"/>
          <p:cNvSpPr/>
          <p:nvPr/>
        </p:nvSpPr>
        <p:spPr>
          <a:xfrm>
            <a:off x="1375501" y="3691941"/>
            <a:ext cx="4267295" cy="7844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1375501" y="4667398"/>
            <a:ext cx="3158311" cy="784464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Rectangle 4"/>
          <p:cNvSpPr/>
          <p:nvPr/>
        </p:nvSpPr>
        <p:spPr>
          <a:xfrm>
            <a:off x="529719" y="3840199"/>
            <a:ext cx="860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Large</a:t>
            </a:r>
            <a:endParaRPr lang="en-GB" sz="2400" dirty="0"/>
          </a:p>
        </p:txBody>
      </p:sp>
      <p:sp>
        <p:nvSpPr>
          <p:cNvPr id="11" name="Rectangle 10"/>
          <p:cNvSpPr/>
          <p:nvPr/>
        </p:nvSpPr>
        <p:spPr>
          <a:xfrm>
            <a:off x="530327" y="4840303"/>
            <a:ext cx="859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Small</a:t>
            </a:r>
            <a:endParaRPr lang="en-GB" sz="2400" dirty="0"/>
          </a:p>
        </p:txBody>
      </p:sp>
      <p:sp>
        <p:nvSpPr>
          <p:cNvPr id="6" name="Rectangle 5"/>
          <p:cNvSpPr/>
          <p:nvPr/>
        </p:nvSpPr>
        <p:spPr>
          <a:xfrm>
            <a:off x="2736017" y="3787072"/>
            <a:ext cx="1867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m 50 cm  </a:t>
            </a:r>
            <a:endParaRPr lang="en-GB" sz="28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558772" y="5126020"/>
            <a:ext cx="1171914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539350" y="4614488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145 cm 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424810" y="4782034"/>
                <a:ext cx="342634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305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m 5 cm </a:t>
                </a:r>
                <a:endParaRPr lang="en-GB" sz="28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4810" y="4782034"/>
                <a:ext cx="3426345" cy="523220"/>
              </a:xfrm>
              <a:prstGeom prst="rect">
                <a:avLst/>
              </a:prstGeom>
              <a:blipFill>
                <a:blip r:embed="rId9"/>
                <a:stretch>
                  <a:fillRect l="-373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5148240" y="278173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99917" y="277712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63619" y="4775669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?</a:t>
            </a:r>
            <a:endParaRPr lang="en-GB" sz="2800" dirty="0"/>
          </a:p>
        </p:txBody>
      </p:sp>
      <p:sp>
        <p:nvSpPr>
          <p:cNvPr id="29" name="Rectangle 28"/>
          <p:cNvSpPr/>
          <p:nvPr/>
        </p:nvSpPr>
        <p:spPr>
          <a:xfrm>
            <a:off x="2839308" y="3789327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450 cm </a:t>
            </a:r>
            <a:endParaRPr lang="en-GB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695B4C-D3F9-4AC6-B323-215BD66EDB7D}"/>
              </a:ext>
            </a:extLst>
          </p:cNvPr>
          <p:cNvSpPr txBox="1"/>
          <p:nvPr/>
        </p:nvSpPr>
        <p:spPr>
          <a:xfrm>
            <a:off x="130372" y="5681294"/>
            <a:ext cx="51924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450cm= 400cm+50cm		145cm=100cm+45cm</a:t>
            </a:r>
          </a:p>
          <a:p>
            <a:r>
              <a:rPr lang="en-GB" sz="2000" dirty="0"/>
              <a:t>400cm-100cm=300cm	50cm-45cm=5cm</a:t>
            </a:r>
          </a:p>
          <a:p>
            <a:r>
              <a:rPr lang="en-GB" sz="2000" dirty="0"/>
              <a:t>300cm +5cm=305cm or 3m 5cm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C95FEE-9BC6-4B9A-9BE9-0CA3FCBB5430}"/>
              </a:ext>
            </a:extLst>
          </p:cNvPr>
          <p:cNvSpPr txBox="1"/>
          <p:nvPr/>
        </p:nvSpPr>
        <p:spPr>
          <a:xfrm>
            <a:off x="5559870" y="5646906"/>
            <a:ext cx="33682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4m+50cm – 1m+45cm</a:t>
            </a:r>
          </a:p>
          <a:p>
            <a:r>
              <a:rPr lang="en-GB" sz="2000" dirty="0"/>
              <a:t>4m-1m=3m	50cm-45cm=5cm</a:t>
            </a:r>
          </a:p>
          <a:p>
            <a:r>
              <a:rPr lang="en-GB" sz="2000" dirty="0"/>
              <a:t>3m 5cm</a:t>
            </a:r>
          </a:p>
        </p:txBody>
      </p:sp>
      <p:pic>
        <p:nvPicPr>
          <p:cNvPr id="40" name="Audio 39">
            <a:hlinkClick r:id="" action="ppaction://media"/>
            <a:extLst>
              <a:ext uri="{FF2B5EF4-FFF2-40B4-BE49-F238E27FC236}">
                <a16:creationId xmlns:a16="http://schemas.microsoft.com/office/drawing/2014/main" id="{1DC1E2C2-35ED-4F37-A0C8-778E18B275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8028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571"/>
    </mc:Choice>
    <mc:Fallback>
      <p:transition spd="slow" advTm="129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5" grpId="0"/>
      <p:bldP spid="11" grpId="0"/>
      <p:bldP spid="6" grpId="0"/>
      <p:bldP spid="6" grpId="1"/>
      <p:bldP spid="14" grpId="0"/>
      <p:bldP spid="24" grpId="0"/>
      <p:bldP spid="26" grpId="0"/>
      <p:bldP spid="27" grpId="0"/>
      <p:bldP spid="28" grpId="0"/>
      <p:bldP spid="28" grpId="1"/>
      <p:bldP spid="29" grpId="0"/>
      <p:bldP spid="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14091" y="788747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		3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cm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1" y="788747"/>
                <a:ext cx="6116677" cy="523220"/>
              </a:xfrm>
              <a:prstGeom prst="rect">
                <a:avLst/>
              </a:prstGeom>
              <a:blipFill>
                <a:blip r:embed="rId5"/>
                <a:stretch>
                  <a:fillRect l="-199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4529" y="412414"/>
            <a:ext cx="681892" cy="6818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655" y="539807"/>
            <a:ext cx="1870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714091" y="2161273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2)		9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mm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1" y="2161273"/>
                <a:ext cx="6116677" cy="523220"/>
              </a:xfrm>
              <a:prstGeom prst="rect">
                <a:avLst/>
              </a:prstGeom>
              <a:blipFill>
                <a:blip r:embed="rId7"/>
                <a:stretch>
                  <a:fillRect l="-199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635569" y="124955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3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2 cm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1249552"/>
                <a:ext cx="5888077" cy="523220"/>
              </a:xfrm>
              <a:prstGeom prst="rect">
                <a:avLst/>
              </a:prstGeom>
              <a:blipFill>
                <a:blip r:embed="rId8"/>
                <a:stretch>
                  <a:fillRect l="-207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4447846" y="75193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635569" y="265454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90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80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10 mm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2654542"/>
                <a:ext cx="5888077" cy="523220"/>
              </a:xfrm>
              <a:prstGeom prst="rect">
                <a:avLst/>
              </a:prstGeom>
              <a:blipFill>
                <a:blip r:embed="rId9"/>
                <a:stretch>
                  <a:fillRect l="-20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4339113" y="213748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750343" y="3572370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		1 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cm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343" y="3572370"/>
                <a:ext cx="6116677" cy="523220"/>
              </a:xfrm>
              <a:prstGeom prst="rect">
                <a:avLst/>
              </a:prstGeom>
              <a:blipFill>
                <a:blip r:embed="rId10"/>
                <a:stretch>
                  <a:fillRect l="-199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635569" y="407531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100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10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90 cm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4075312"/>
                <a:ext cx="5888077" cy="523220"/>
              </a:xfrm>
              <a:prstGeom prst="rect">
                <a:avLst/>
              </a:prstGeom>
              <a:blipFill>
                <a:blip r:embed="rId11"/>
                <a:stretch>
                  <a:fillRect l="-207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4441177" y="354028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90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22FFAAC8-23F9-411E-9B6F-570101C90D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3825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842"/>
    </mc:Choice>
    <mc:Fallback>
      <p:transition spd="slow" advTm="418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" grpId="0"/>
      <p:bldP spid="4" grpId="1"/>
      <p:bldP spid="8" grpId="0"/>
      <p:bldP spid="9" grpId="0"/>
      <p:bldP spid="10" grpId="0"/>
      <p:bldP spid="1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13F2D4-68F3-40CB-8388-5DE53467D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</a:t>
            </a:r>
            <a:br>
              <a:rPr lang="en-GB" dirty="0"/>
            </a:br>
            <a:r>
              <a:rPr lang="en-GB" dirty="0"/>
              <a:t>2 – 5 on the worksheet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1A49CD-428D-4532-9655-E0F5FF2F1A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609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52"/>
    </mc:Choice>
    <mc:Fallback>
      <p:transition spd="slow" advTm="10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229615"/>
              </p:ext>
            </p:extLst>
          </p:nvPr>
        </p:nvGraphicFramePr>
        <p:xfrm>
          <a:off x="1156399" y="1431474"/>
          <a:ext cx="4043587" cy="2504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1886">
                  <a:extLst>
                    <a:ext uri="{9D8B030D-6E8A-4147-A177-3AD203B41FA5}">
                      <a16:colId xmlns:a16="http://schemas.microsoft.com/office/drawing/2014/main" val="3931809901"/>
                    </a:ext>
                  </a:extLst>
                </a:gridCol>
                <a:gridCol w="1383709">
                  <a:extLst>
                    <a:ext uri="{9D8B030D-6E8A-4147-A177-3AD203B41FA5}">
                      <a16:colId xmlns:a16="http://schemas.microsoft.com/office/drawing/2014/main" val="3474567564"/>
                    </a:ext>
                  </a:extLst>
                </a:gridCol>
                <a:gridCol w="1297992">
                  <a:extLst>
                    <a:ext uri="{9D8B030D-6E8A-4147-A177-3AD203B41FA5}">
                      <a16:colId xmlns:a16="http://schemas.microsoft.com/office/drawing/2014/main" val="762023015"/>
                    </a:ext>
                  </a:extLst>
                </a:gridCol>
              </a:tblGrid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100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26246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200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036049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15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55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73849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4894" y="330814"/>
            <a:ext cx="738130" cy="7381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21928" y="470652"/>
            <a:ext cx="1789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19"/>
              <p:cNvSpPr/>
              <p:nvPr/>
            </p:nvSpPr>
            <p:spPr>
              <a:xfrm>
                <a:off x="4320493" y="1594562"/>
                <a:ext cx="2800253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493" y="1594562"/>
                <a:ext cx="2800253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2035" y="397565"/>
            <a:ext cx="6391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Complete the table so that each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row and column adds up to 1 m.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9"/>
              <p:cNvSpPr/>
              <p:nvPr/>
            </p:nvSpPr>
            <p:spPr>
              <a:xfrm>
                <a:off x="4320492" y="2384720"/>
                <a:ext cx="2800253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3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492" y="2384720"/>
                <a:ext cx="2800253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9"/>
              <p:cNvSpPr/>
              <p:nvPr/>
            </p:nvSpPr>
            <p:spPr>
              <a:xfrm>
                <a:off x="4891592" y="3221553"/>
                <a:ext cx="165805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m </a:t>
                </a:r>
                <a:endParaRPr lang="en-GB" sz="2800" dirty="0">
                  <a:solidFill>
                    <a:schemeClr val="accent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1592" y="3221553"/>
                <a:ext cx="1658052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19"/>
              <p:cNvSpPr/>
              <p:nvPr/>
            </p:nvSpPr>
            <p:spPr>
              <a:xfrm>
                <a:off x="821661" y="4994140"/>
                <a:ext cx="2800253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10 mm</a:t>
                </a:r>
              </a:p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 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100 cm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8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661" y="4994140"/>
                <a:ext cx="2800253" cy="954107"/>
              </a:xfrm>
              <a:prstGeom prst="rect">
                <a:avLst/>
              </a:prstGeom>
              <a:blipFill>
                <a:blip r:embed="rId9"/>
                <a:stretch>
                  <a:fillRect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19"/>
              <p:cNvSpPr/>
              <p:nvPr/>
            </p:nvSpPr>
            <p:spPr>
              <a:xfrm>
                <a:off x="1156399" y="3936228"/>
                <a:ext cx="140012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6399" y="3936228"/>
                <a:ext cx="1400127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19"/>
              <p:cNvSpPr/>
              <p:nvPr/>
            </p:nvSpPr>
            <p:spPr>
              <a:xfrm>
                <a:off x="2377094" y="3934535"/>
                <a:ext cx="17085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1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7094" y="3934535"/>
                <a:ext cx="1708522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19"/>
              <p:cNvSpPr/>
              <p:nvPr/>
            </p:nvSpPr>
            <p:spPr>
              <a:xfrm>
                <a:off x="3735179" y="3923594"/>
                <a:ext cx="165805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m </a:t>
                </a:r>
                <a:endParaRPr lang="en-GB" sz="2800" dirty="0">
                  <a:solidFill>
                    <a:schemeClr val="accent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2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5179" y="3923594"/>
                <a:ext cx="1658052" cy="523220"/>
              </a:xfrm>
              <a:prstGeom prst="rect">
                <a:avLst/>
              </a:prstGeom>
              <a:blipFill>
                <a:blip r:embed="rId12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821661" y="4909888"/>
            <a:ext cx="2770909" cy="112261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7FF6B148-CE8C-4AB4-9F18-9D06FD16D5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134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54"/>
    </mc:Choice>
    <mc:Fallback>
      <p:transition spd="slow" advTm="37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/>
      <p:bldP spid="6" grpId="0"/>
      <p:bldP spid="13" grpId="0"/>
      <p:bldP spid="14" grpId="0"/>
      <p:bldP spid="28" grpId="0"/>
      <p:bldP spid="30" grpId="0"/>
      <p:bldP spid="31" grpId="0"/>
      <p:bldP spid="3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/>
          <p:nvPr/>
        </p:nvSpPr>
        <p:spPr>
          <a:xfrm>
            <a:off x="1784668" y="414810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50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____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8" name="Rectangle 19"/>
          <p:cNvSpPr/>
          <p:nvPr/>
        </p:nvSpPr>
        <p:spPr>
          <a:xfrm>
            <a:off x="3178192" y="4855290"/>
            <a:ext cx="617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2035" y="397565"/>
            <a:ext cx="6391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Complete the table so that each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row and column adds up to 1 m.</a:t>
            </a:r>
          </a:p>
        </p:txBody>
      </p:sp>
      <p:sp>
        <p:nvSpPr>
          <p:cNvPr id="10" name="Rectangle 19"/>
          <p:cNvSpPr/>
          <p:nvPr/>
        </p:nvSpPr>
        <p:spPr>
          <a:xfrm>
            <a:off x="1827811" y="4888019"/>
            <a:ext cx="56464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____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2" name="Rectangle 19"/>
          <p:cNvSpPr/>
          <p:nvPr/>
        </p:nvSpPr>
        <p:spPr>
          <a:xfrm>
            <a:off x="3981625" y="1553142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40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2" name="Rectangle 19"/>
          <p:cNvSpPr/>
          <p:nvPr/>
        </p:nvSpPr>
        <p:spPr>
          <a:xfrm>
            <a:off x="1312055" y="2408386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75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ectangle 19"/>
          <p:cNvSpPr/>
          <p:nvPr/>
        </p:nvSpPr>
        <p:spPr>
          <a:xfrm>
            <a:off x="2486951" y="3219928"/>
            <a:ext cx="8240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300</a:t>
            </a:r>
            <a:endParaRPr lang="en-GB" sz="2800" dirty="0">
              <a:solidFill>
                <a:schemeClr val="accent1"/>
              </a:solidFill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398770"/>
              </p:ext>
            </p:extLst>
          </p:nvPr>
        </p:nvGraphicFramePr>
        <p:xfrm>
          <a:off x="1156399" y="1431474"/>
          <a:ext cx="4043587" cy="2504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1886">
                  <a:extLst>
                    <a:ext uri="{9D8B030D-6E8A-4147-A177-3AD203B41FA5}">
                      <a16:colId xmlns:a16="http://schemas.microsoft.com/office/drawing/2014/main" val="3931809901"/>
                    </a:ext>
                  </a:extLst>
                </a:gridCol>
                <a:gridCol w="1383709">
                  <a:extLst>
                    <a:ext uri="{9D8B030D-6E8A-4147-A177-3AD203B41FA5}">
                      <a16:colId xmlns:a16="http://schemas.microsoft.com/office/drawing/2014/main" val="3474567564"/>
                    </a:ext>
                  </a:extLst>
                </a:gridCol>
                <a:gridCol w="1297992">
                  <a:extLst>
                    <a:ext uri="{9D8B030D-6E8A-4147-A177-3AD203B41FA5}">
                      <a16:colId xmlns:a16="http://schemas.microsoft.com/office/drawing/2014/main" val="762023015"/>
                    </a:ext>
                  </a:extLst>
                </a:gridCol>
              </a:tblGrid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100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26246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200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036049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15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55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738493"/>
                  </a:ext>
                </a:extLst>
              </a:tr>
            </a:tbl>
          </a:graphicData>
        </a:graphic>
      </p:graphicFrame>
      <p:sp>
        <p:nvSpPr>
          <p:cNvPr id="29" name="Rectangle 19"/>
          <p:cNvSpPr/>
          <p:nvPr/>
        </p:nvSpPr>
        <p:spPr>
          <a:xfrm>
            <a:off x="1649950" y="418779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____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20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5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19"/>
              <p:cNvSpPr/>
              <p:nvPr/>
            </p:nvSpPr>
            <p:spPr>
              <a:xfrm>
                <a:off x="5480000" y="1901878"/>
                <a:ext cx="2574557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10 mm</a:t>
                </a:r>
              </a:p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 m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100 cm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1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0000" y="1901878"/>
                <a:ext cx="2574557" cy="954107"/>
              </a:xfrm>
              <a:prstGeom prst="rect">
                <a:avLst/>
              </a:prstGeom>
              <a:blipFill>
                <a:blip r:embed="rId5"/>
                <a:stretch>
                  <a:fillRect t="-6369" r="-1185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ounded Rectangle 31"/>
          <p:cNvSpPr/>
          <p:nvPr/>
        </p:nvSpPr>
        <p:spPr>
          <a:xfrm>
            <a:off x="5509345" y="1828035"/>
            <a:ext cx="2430946" cy="112261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19"/>
          <p:cNvSpPr/>
          <p:nvPr/>
        </p:nvSpPr>
        <p:spPr>
          <a:xfrm>
            <a:off x="1717309" y="4145547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15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 _____cm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55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40" name="Rectangle 19"/>
          <p:cNvSpPr/>
          <p:nvPr/>
        </p:nvSpPr>
        <p:spPr>
          <a:xfrm>
            <a:off x="1784667" y="4888019"/>
            <a:ext cx="56464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____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42" name="Rectangle 19"/>
          <p:cNvSpPr/>
          <p:nvPr/>
        </p:nvSpPr>
        <p:spPr>
          <a:xfrm>
            <a:off x="3212347" y="4844829"/>
            <a:ext cx="617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43" name="Rectangle 19"/>
          <p:cNvSpPr/>
          <p:nvPr/>
        </p:nvSpPr>
        <p:spPr>
          <a:xfrm>
            <a:off x="1784668" y="4167949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75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156399" y="1431474"/>
            <a:ext cx="4043587" cy="812962"/>
          </a:xfrm>
          <a:prstGeom prst="roundRect">
            <a:avLst/>
          </a:prstGeom>
          <a:noFill/>
          <a:ln w="38100">
            <a:solidFill>
              <a:srgbClr val="EB3D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4FBFB28-FFFD-4A33-83B0-0B52A81320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859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663"/>
    </mc:Choice>
    <mc:Fallback>
      <p:transition spd="slow" advTm="142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5.55556E-7 0.1171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11713 L 5.55556E-7 0.24722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/>
      <p:bldP spid="7" grpId="1"/>
      <p:bldP spid="8" grpId="0"/>
      <p:bldP spid="8" grpId="1"/>
      <p:bldP spid="10" grpId="0"/>
      <p:bldP spid="10" grpId="1"/>
      <p:bldP spid="12" grpId="0"/>
      <p:bldP spid="22" grpId="0"/>
      <p:bldP spid="27" grpId="0"/>
      <p:bldP spid="29" grpId="0"/>
      <p:bldP spid="29" grpId="1"/>
      <p:bldP spid="35" grpId="0"/>
      <p:bldP spid="40" grpId="0"/>
      <p:bldP spid="42" grpId="0"/>
      <p:bldP spid="43" grpId="0"/>
      <p:bldP spid="43" grpId="1"/>
      <p:bldP spid="2" grpId="0" animBg="1"/>
      <p:bldP spid="2" grpId="1" animBg="1"/>
      <p:bldP spid="2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CECE3A-6DDC-48E3-9221-93AC54B25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5DA5F2D-9F5C-4860-A810-0B70FBE760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52"/>
    </mc:Choice>
    <mc:Fallback>
      <p:transition spd="slow" advTm="8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5|7.1|8.2|22.2"/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6.1|4.4|5.9|4.6|4.7|7.8|7.9|5|16.7|3.4|27.2|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8.6|4.3|3.5|21.2|36.5|10|26.3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9.2|11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0.3|5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2.7|15.2|13.4|1.5|1.8|1.6|10.8|19.3|7.2|1.8|1.4|12.7|19.2|6|7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513B267-7140-43AD-AB90-2B2E0F70EB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94a41c2b-c9a4-4155-9cd3-2586bd5a7cc7"/>
    <ds:schemaRef ds:uri="8fba47cf-d4c2-4342-84d4-550bc2b4b2f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6137</TotalTime>
  <Words>509</Words>
  <Application>Microsoft Office PowerPoint</Application>
  <PresentationFormat>On-screen Show (4:3)</PresentationFormat>
  <Paragraphs>112</Paragraphs>
  <Slides>12</Slides>
  <Notes>3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 on the worksheet</vt:lpstr>
      <vt:lpstr>PowerPoint Presentation</vt:lpstr>
      <vt:lpstr>PowerPoint Presentation</vt:lpstr>
      <vt:lpstr>Have a go at questions  2 – 5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Christine D</cp:lastModifiedBy>
  <cp:revision>158</cp:revision>
  <dcterms:created xsi:type="dcterms:W3CDTF">2019-07-05T11:02:13Z</dcterms:created>
  <dcterms:modified xsi:type="dcterms:W3CDTF">2021-02-11T17:16:30Z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