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CC959-96BB-41E5-A475-EBD9C770296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9686ECF-0D6B-4ACD-AD41-A8B61CA84C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62E7F8B-1781-4252-9D7C-E4090B15D7AF}"/>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5" name="Footer Placeholder 4">
            <a:extLst>
              <a:ext uri="{FF2B5EF4-FFF2-40B4-BE49-F238E27FC236}">
                <a16:creationId xmlns:a16="http://schemas.microsoft.com/office/drawing/2014/main" id="{CA0521D9-409C-40C9-8E6C-9715578A36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4C5DB-64EA-439A-9ED3-9BEF35F32E56}"/>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66768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B0B27-ADE3-4C59-8960-C088845A6E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CCA8C-CCE7-4A74-B956-25962E7F55F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716222-E564-47A9-8BC6-6BCDE003A904}"/>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5" name="Footer Placeholder 4">
            <a:extLst>
              <a:ext uri="{FF2B5EF4-FFF2-40B4-BE49-F238E27FC236}">
                <a16:creationId xmlns:a16="http://schemas.microsoft.com/office/drawing/2014/main" id="{9F15A6AD-F05C-482C-A4E5-995633B30E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BEDEC2-A2C0-4D13-B2AF-8E93D3EBDB04}"/>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2639664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84696-0F32-472F-85AF-FC3C374FB3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21EDA36-74E4-4B36-B257-DA0FDF0016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5926E2-4D9C-43BB-8335-F997D1D1293F}"/>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5" name="Footer Placeholder 4">
            <a:extLst>
              <a:ext uri="{FF2B5EF4-FFF2-40B4-BE49-F238E27FC236}">
                <a16:creationId xmlns:a16="http://schemas.microsoft.com/office/drawing/2014/main" id="{80496468-ECAD-4E63-844D-57D9D3FE65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828E72-8840-4E9E-BD64-3ACE2B0AC025}"/>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269195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E92ED-2CD3-4896-9D5D-9B25E78C14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8F8DF-4971-4A4C-B438-4415E674251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C68F73-66C5-42BD-A3D9-99C099E8F0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DE282CA-BF62-4DEC-98D9-B991B490721C}"/>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6" name="Footer Placeholder 5">
            <a:extLst>
              <a:ext uri="{FF2B5EF4-FFF2-40B4-BE49-F238E27FC236}">
                <a16:creationId xmlns:a16="http://schemas.microsoft.com/office/drawing/2014/main" id="{68B13AAD-D0D9-4BA7-A639-11EEE78AAA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A26445-9757-4DC7-8344-7ED38DE7D4AE}"/>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1411717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EF66F-72E1-4323-82F6-12DE12810D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AD1DD2-1C87-4D07-AFB1-BF20015F2D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74BF391-559C-4AA9-81A8-C187F084BC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9F51FB6-670E-4570-AF7D-8F779E739A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29AB52-A936-424E-8A20-190C0A9288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4076078-31FC-4F46-AD35-ACA46DB5B3E5}"/>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8" name="Footer Placeholder 7">
            <a:extLst>
              <a:ext uri="{FF2B5EF4-FFF2-40B4-BE49-F238E27FC236}">
                <a16:creationId xmlns:a16="http://schemas.microsoft.com/office/drawing/2014/main" id="{BD5D8330-78FC-40A4-A34B-B5C3DC04AA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7416716-1C7E-4F8D-B3A3-B547C7C3C21F}"/>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759313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DA94B-DFD1-4E66-AB09-502455309D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CAD3F5-B6C0-41F6-BF29-9F2B1D6AE4E9}"/>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4" name="Footer Placeholder 3">
            <a:extLst>
              <a:ext uri="{FF2B5EF4-FFF2-40B4-BE49-F238E27FC236}">
                <a16:creationId xmlns:a16="http://schemas.microsoft.com/office/drawing/2014/main" id="{2156ABF4-F231-4BCE-9674-2370C59F742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32F8CD3-D7DD-46EB-AE56-A4BD26C0B725}"/>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3779049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E6BEB9-357C-454A-97CC-9A074FC321F2}"/>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3" name="Footer Placeholder 2">
            <a:extLst>
              <a:ext uri="{FF2B5EF4-FFF2-40B4-BE49-F238E27FC236}">
                <a16:creationId xmlns:a16="http://schemas.microsoft.com/office/drawing/2014/main" id="{186058CF-8274-4EFF-8E6D-60FA74258A6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CA03D5A-FBC1-4854-8E3D-1287BEDAC746}"/>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3501120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08220-25D9-4732-B520-52EE65C7AB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902696-8432-4BBD-9C3B-5C3F39313F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EA58B2F-D0BC-4FF1-8A23-8FE9F45F78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7D52E7-894D-43F7-B14A-8D6826AF5722}"/>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6" name="Footer Placeholder 5">
            <a:extLst>
              <a:ext uri="{FF2B5EF4-FFF2-40B4-BE49-F238E27FC236}">
                <a16:creationId xmlns:a16="http://schemas.microsoft.com/office/drawing/2014/main" id="{78F3896A-7D72-4C43-97A8-91D5BE35D4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FAA517-9201-4B09-8B43-62EA5D18DEA6}"/>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3746040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05C5B-55A4-45BE-A80C-C0D56D50F3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30E292B-93D8-4D51-8DB9-E40EEE40D5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465D6B-D8F3-4E90-BF50-120B54FF48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A78D65-1082-4EA7-B207-DA51AB85095C}"/>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6" name="Footer Placeholder 5">
            <a:extLst>
              <a:ext uri="{FF2B5EF4-FFF2-40B4-BE49-F238E27FC236}">
                <a16:creationId xmlns:a16="http://schemas.microsoft.com/office/drawing/2014/main" id="{6E3AC6A3-7EE2-4439-9CD9-4CD8A2202E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C3B168-D3D3-4E5E-B016-6CD12BC90541}"/>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3984773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C5183-248F-4E0B-9A1A-FFEDC6AD8CE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41DC46-EF1B-40D5-B0CF-5ACD4ED670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4ED6C6-5DB1-4203-A044-50290723EC41}"/>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5" name="Footer Placeholder 4">
            <a:extLst>
              <a:ext uri="{FF2B5EF4-FFF2-40B4-BE49-F238E27FC236}">
                <a16:creationId xmlns:a16="http://schemas.microsoft.com/office/drawing/2014/main" id="{6B8F6B5C-987C-463C-B6C3-4EDFAA39D4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743C6A-7FB9-4A37-84AC-5FA8FB679B4B}"/>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4209731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68150F-7DB0-4C35-AD52-3E6FFDE0CE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F694C2-BECB-437E-83A6-D7B14DAA02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ABE084-AC4C-4292-B080-44FF312D7582}"/>
              </a:ext>
            </a:extLst>
          </p:cNvPr>
          <p:cNvSpPr>
            <a:spLocks noGrp="1"/>
          </p:cNvSpPr>
          <p:nvPr>
            <p:ph type="dt" sz="half" idx="10"/>
          </p:nvPr>
        </p:nvSpPr>
        <p:spPr/>
        <p:txBody>
          <a:bodyPr/>
          <a:lstStyle/>
          <a:p>
            <a:fld id="{5460B551-B095-4D88-AFB7-383A1C7F40AA}" type="datetimeFigureOut">
              <a:rPr lang="en-GB" smtClean="0"/>
              <a:t>25/02/2021</a:t>
            </a:fld>
            <a:endParaRPr lang="en-GB"/>
          </a:p>
        </p:txBody>
      </p:sp>
      <p:sp>
        <p:nvSpPr>
          <p:cNvPr id="5" name="Footer Placeholder 4">
            <a:extLst>
              <a:ext uri="{FF2B5EF4-FFF2-40B4-BE49-F238E27FC236}">
                <a16:creationId xmlns:a16="http://schemas.microsoft.com/office/drawing/2014/main" id="{D56BAEBC-F386-4879-97EC-3CBA1606F0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4C1965-682B-4DC8-956A-E80A8D233045}"/>
              </a:ext>
            </a:extLst>
          </p:cNvPr>
          <p:cNvSpPr>
            <a:spLocks noGrp="1"/>
          </p:cNvSpPr>
          <p:nvPr>
            <p:ph type="sldNum" sz="quarter" idx="12"/>
          </p:nvPr>
        </p:nvSpPr>
        <p:spPr/>
        <p:txBody>
          <a:bodyPr/>
          <a:lstStyle/>
          <a:p>
            <a:fld id="{A5C7C78B-FB4C-4646-8CCE-7A3135F88201}" type="slidenum">
              <a:rPr lang="en-GB" smtClean="0"/>
              <a:t>‹#›</a:t>
            </a:fld>
            <a:endParaRPr lang="en-GB"/>
          </a:p>
        </p:txBody>
      </p:sp>
    </p:spTree>
    <p:extLst>
      <p:ext uri="{BB962C8B-B14F-4D97-AF65-F5344CB8AC3E}">
        <p14:creationId xmlns:p14="http://schemas.microsoft.com/office/powerpoint/2010/main" val="863134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7C3877-7B82-4F80-AEB6-BF5D8D1B3B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7735B4-C535-4177-869A-5BD0C75E45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172A76-84BB-4AFD-9AFB-39E7F39E4A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60B551-B095-4D88-AFB7-383A1C7F40AA}" type="datetimeFigureOut">
              <a:rPr lang="en-GB" smtClean="0"/>
              <a:t>25/02/2021</a:t>
            </a:fld>
            <a:endParaRPr lang="en-GB"/>
          </a:p>
        </p:txBody>
      </p:sp>
      <p:sp>
        <p:nvSpPr>
          <p:cNvPr id="5" name="Footer Placeholder 4">
            <a:extLst>
              <a:ext uri="{FF2B5EF4-FFF2-40B4-BE49-F238E27FC236}">
                <a16:creationId xmlns:a16="http://schemas.microsoft.com/office/drawing/2014/main" id="{EB4E3D26-A191-46D5-A61B-A70FCF8055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21948B8-A9E0-4D1D-8545-D29FFE19A5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7C78B-FB4C-4646-8CCE-7A3135F88201}" type="slidenum">
              <a:rPr lang="en-GB" smtClean="0"/>
              <a:t>‹#›</a:t>
            </a:fld>
            <a:endParaRPr lang="en-GB"/>
          </a:p>
        </p:txBody>
      </p:sp>
    </p:spTree>
    <p:extLst>
      <p:ext uri="{BB962C8B-B14F-4D97-AF65-F5344CB8AC3E}">
        <p14:creationId xmlns:p14="http://schemas.microsoft.com/office/powerpoint/2010/main" val="3417681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5" Type="http://schemas.openxmlformats.org/officeDocument/2006/relationships/image" Target="../media/image1.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DB101-D4E8-48DE-AE0F-5E3BE05251BF}"/>
              </a:ext>
            </a:extLst>
          </p:cNvPr>
          <p:cNvSpPr>
            <a:spLocks noGrp="1"/>
          </p:cNvSpPr>
          <p:nvPr>
            <p:ph type="ctrTitle"/>
          </p:nvPr>
        </p:nvSpPr>
        <p:spPr/>
        <p:txBody>
          <a:bodyPr>
            <a:normAutofit fontScale="90000"/>
          </a:bodyPr>
          <a:lstStyle/>
          <a:p>
            <a:r>
              <a:rPr lang="en-GB" dirty="0"/>
              <a:t>Learning Objective: To answer questions about a text.</a:t>
            </a:r>
          </a:p>
        </p:txBody>
      </p:sp>
      <p:sp>
        <p:nvSpPr>
          <p:cNvPr id="3" name="Subtitle 2">
            <a:extLst>
              <a:ext uri="{FF2B5EF4-FFF2-40B4-BE49-F238E27FC236}">
                <a16:creationId xmlns:a16="http://schemas.microsoft.com/office/drawing/2014/main" id="{11654B01-2BDD-4F5A-9CA5-3B14B2122818}"/>
              </a:ext>
            </a:extLst>
          </p:cNvPr>
          <p:cNvSpPr>
            <a:spLocks noGrp="1"/>
          </p:cNvSpPr>
          <p:nvPr>
            <p:ph type="subTitle" idx="1"/>
          </p:nvPr>
        </p:nvSpPr>
        <p:spPr/>
        <p:txBody>
          <a:bodyPr>
            <a:normAutofit/>
          </a:bodyPr>
          <a:lstStyle/>
          <a:p>
            <a:pPr algn="l"/>
            <a:r>
              <a:rPr lang="en-GB" dirty="0"/>
              <a:t>Success Criteria:</a:t>
            </a:r>
          </a:p>
          <a:p>
            <a:pPr marL="342900" indent="-342900" algn="l">
              <a:buFont typeface="Arial" panose="020B0604020202020204" pitchFamily="34" charset="0"/>
              <a:buChar char="•"/>
            </a:pPr>
            <a:r>
              <a:rPr lang="en-GB" dirty="0"/>
              <a:t>I can find the answer in the text using key words to help me. </a:t>
            </a:r>
          </a:p>
          <a:p>
            <a:pPr marL="342900" indent="-342900" algn="l">
              <a:buFont typeface="Arial" panose="020B0604020202020204" pitchFamily="34" charset="0"/>
              <a:buChar char="•"/>
            </a:pPr>
            <a:r>
              <a:rPr lang="en-GB" dirty="0"/>
              <a:t>I can use the question to help me write the answer in a full sentence.</a:t>
            </a:r>
          </a:p>
        </p:txBody>
      </p:sp>
      <p:pic>
        <p:nvPicPr>
          <p:cNvPr id="4" name="Audio 3">
            <a:hlinkClick r:id="" action="ppaction://media"/>
            <a:extLst>
              <a:ext uri="{FF2B5EF4-FFF2-40B4-BE49-F238E27FC236}">
                <a16:creationId xmlns:a16="http://schemas.microsoft.com/office/drawing/2014/main" id="{D58968AE-6C5E-4D9B-A632-DFFD613CF05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1062817905"/>
      </p:ext>
    </p:extLst>
  </p:cSld>
  <p:clrMapOvr>
    <a:masterClrMapping/>
  </p:clrMapOvr>
  <mc:AlternateContent xmlns:mc="http://schemas.openxmlformats.org/markup-compatibility/2006">
    <mc:Choice xmlns:p14="http://schemas.microsoft.com/office/powerpoint/2010/main" Requires="p14">
      <p:transition spd="slow" p14:dur="2000" advTm="26290"/>
    </mc:Choice>
    <mc:Fallback>
      <p:transition spd="slow" advTm="262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DB101-D4E8-48DE-AE0F-5E3BE05251BF}"/>
              </a:ext>
            </a:extLst>
          </p:cNvPr>
          <p:cNvSpPr>
            <a:spLocks noGrp="1"/>
          </p:cNvSpPr>
          <p:nvPr>
            <p:ph type="ctrTitle"/>
          </p:nvPr>
        </p:nvSpPr>
        <p:spPr/>
        <p:txBody>
          <a:bodyPr>
            <a:normAutofit/>
          </a:bodyPr>
          <a:lstStyle/>
          <a:p>
            <a:r>
              <a:rPr lang="en-GB" dirty="0"/>
              <a:t>Woodland Habitats </a:t>
            </a:r>
            <a:endParaRPr lang="en-GB" b="1" dirty="0"/>
          </a:p>
        </p:txBody>
      </p:sp>
      <p:pic>
        <p:nvPicPr>
          <p:cNvPr id="3" name="Audio 2">
            <a:hlinkClick r:id="" action="ppaction://media"/>
            <a:extLst>
              <a:ext uri="{FF2B5EF4-FFF2-40B4-BE49-F238E27FC236}">
                <a16:creationId xmlns:a16="http://schemas.microsoft.com/office/drawing/2014/main" id="{3981D7F5-8CC6-4CA4-BE5B-54B8C659217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1075025173"/>
      </p:ext>
    </p:extLst>
  </p:cSld>
  <p:clrMapOvr>
    <a:masterClrMapping/>
  </p:clrMapOvr>
  <mc:AlternateContent xmlns:mc="http://schemas.openxmlformats.org/markup-compatibility/2006">
    <mc:Choice xmlns:p14="http://schemas.microsoft.com/office/powerpoint/2010/main" Requires="p14">
      <p:transition spd="slow" p14:dur="2000" advTm="16661"/>
    </mc:Choice>
    <mc:Fallback>
      <p:transition spd="slow" advTm="166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1654B01-2BDD-4F5A-9CA5-3B14B2122818}"/>
              </a:ext>
            </a:extLst>
          </p:cNvPr>
          <p:cNvSpPr>
            <a:spLocks noGrp="1"/>
          </p:cNvSpPr>
          <p:nvPr>
            <p:ph type="subTitle" idx="1"/>
          </p:nvPr>
        </p:nvSpPr>
        <p:spPr>
          <a:xfrm>
            <a:off x="1524000" y="436880"/>
            <a:ext cx="9591040" cy="6156960"/>
          </a:xfrm>
        </p:spPr>
        <p:txBody>
          <a:bodyPr>
            <a:normAutofit/>
          </a:bodyPr>
          <a:lstStyle/>
          <a:p>
            <a:pPr algn="l"/>
            <a:endParaRPr lang="en-GB" dirty="0"/>
          </a:p>
          <a:p>
            <a:pPr algn="l"/>
            <a:endParaRPr lang="en-GB" dirty="0"/>
          </a:p>
          <a:p>
            <a:pPr algn="l"/>
            <a:r>
              <a:rPr lang="en-GB" dirty="0"/>
              <a:t>Woodlands are places where there are mostly trees. Woodlands are different to forests. There is more open space in woodland. This makes it lighter. The sun can shine through the space in the trees.</a:t>
            </a:r>
          </a:p>
          <a:p>
            <a:pPr algn="l"/>
            <a:endParaRPr lang="en-GB" b="1" dirty="0"/>
          </a:p>
          <a:p>
            <a:pPr marL="457200" indent="-457200" algn="l">
              <a:buFont typeface="+mj-lt"/>
              <a:buAutoNum type="arabicPeriod"/>
            </a:pPr>
            <a:r>
              <a:rPr lang="en-GB" dirty="0"/>
              <a:t>What is a woodland?</a:t>
            </a:r>
          </a:p>
          <a:p>
            <a:pPr marL="457200" indent="-457200" algn="l">
              <a:buFont typeface="+mj-lt"/>
              <a:buAutoNum type="arabicPeriod"/>
            </a:pPr>
            <a:endParaRPr lang="en-GB" b="1" dirty="0"/>
          </a:p>
          <a:p>
            <a:pPr marL="457200" indent="-457200" algn="l">
              <a:buFont typeface="+mj-lt"/>
              <a:buAutoNum type="arabicPeriod"/>
            </a:pPr>
            <a:endParaRPr lang="en-GB" b="1" dirty="0"/>
          </a:p>
          <a:p>
            <a:pPr marL="457200" indent="-457200" algn="l">
              <a:buFont typeface="+mj-lt"/>
              <a:buAutoNum type="arabicPeriod"/>
            </a:pPr>
            <a:r>
              <a:rPr lang="en-GB" dirty="0"/>
              <a:t>What is the difference between a woodland and a forest?</a:t>
            </a:r>
            <a:endParaRPr lang="en-GB" b="1" dirty="0"/>
          </a:p>
        </p:txBody>
      </p:sp>
      <p:pic>
        <p:nvPicPr>
          <p:cNvPr id="2" name="Audio 1">
            <a:hlinkClick r:id="" action="ppaction://media"/>
            <a:extLst>
              <a:ext uri="{FF2B5EF4-FFF2-40B4-BE49-F238E27FC236}">
                <a16:creationId xmlns:a16="http://schemas.microsoft.com/office/drawing/2014/main" id="{47F6A6FA-075F-4528-BBA8-9E8CABF35EA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683839667"/>
      </p:ext>
    </p:extLst>
  </p:cSld>
  <p:clrMapOvr>
    <a:masterClrMapping/>
  </p:clrMapOvr>
  <mc:AlternateContent xmlns:mc="http://schemas.openxmlformats.org/markup-compatibility/2006">
    <mc:Choice xmlns:p14="http://schemas.microsoft.com/office/powerpoint/2010/main" Requires="p14">
      <p:transition spd="slow" p14:dur="2000" advTm="68611"/>
    </mc:Choice>
    <mc:Fallback>
      <p:transition spd="slow" advTm="686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1000"/>
                                        <p:tgtEl>
                                          <p:spTgt spid="3">
                                            <p:txEl>
                                              <p:pRg st="4" end="4"/>
                                            </p:txEl>
                                          </p:spTgt>
                                        </p:tgtEl>
                                      </p:cBhvr>
                                    </p:animEffect>
                                    <p:anim calcmode="lin" valueType="num">
                                      <p:cBhvr>
                                        <p:cTn id="1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fade">
                                      <p:cBhvr>
                                        <p:cTn id="2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4"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590F9BB-CA16-4A18-8EC4-426F4935F4AB}"/>
              </a:ext>
            </a:extLst>
          </p:cNvPr>
          <p:cNvSpPr>
            <a:spLocks noGrp="1"/>
          </p:cNvSpPr>
          <p:nvPr>
            <p:ph type="subTitle" idx="1"/>
          </p:nvPr>
        </p:nvSpPr>
        <p:spPr>
          <a:xfrm>
            <a:off x="1352550" y="600075"/>
            <a:ext cx="9315450" cy="4657725"/>
          </a:xfrm>
        </p:spPr>
        <p:txBody>
          <a:bodyPr>
            <a:noAutofit/>
          </a:bodyPr>
          <a:lstStyle/>
          <a:p>
            <a:pPr algn="l"/>
            <a:r>
              <a:rPr lang="en-GB" dirty="0"/>
              <a:t>Woodlands are full of life. Woodlands have everything animals need. They have food, water and shelter. Lots of animals live in the woods. Big animals like deer roam in woodlands. Medium-sized animals, like foxes, also live in the woodland. Small animals like rabbits and squirrels make their homes in the woods. There are lots of birds and insects too. There are frogs and snakes.</a:t>
            </a:r>
          </a:p>
          <a:p>
            <a:pPr algn="l"/>
            <a:endParaRPr lang="en-GB" dirty="0"/>
          </a:p>
          <a:p>
            <a:pPr algn="l"/>
            <a:r>
              <a:rPr lang="en-GB" dirty="0"/>
              <a:t>3. Circle all the animals that live in the woodland.</a:t>
            </a:r>
          </a:p>
          <a:p>
            <a:pPr algn="l"/>
            <a:r>
              <a:rPr lang="en-GB" dirty="0"/>
              <a:t>         fox       tiger     squirrel     cat     deer     frog</a:t>
            </a:r>
          </a:p>
        </p:txBody>
      </p:sp>
      <p:pic>
        <p:nvPicPr>
          <p:cNvPr id="2" name="Audio 1">
            <a:hlinkClick r:id="" action="ppaction://media"/>
            <a:extLst>
              <a:ext uri="{FF2B5EF4-FFF2-40B4-BE49-F238E27FC236}">
                <a16:creationId xmlns:a16="http://schemas.microsoft.com/office/drawing/2014/main" id="{09C3DF94-F265-4D84-AD05-D87E77A26EE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814685824"/>
      </p:ext>
    </p:extLst>
  </p:cSld>
  <p:clrMapOvr>
    <a:masterClrMapping/>
  </p:clrMapOvr>
  <mc:AlternateContent xmlns:mc="http://schemas.openxmlformats.org/markup-compatibility/2006">
    <mc:Choice xmlns:p14="http://schemas.microsoft.com/office/powerpoint/2010/main" Requires="p14">
      <p:transition spd="slow" p14:dur="2000" advTm="49886"/>
    </mc:Choice>
    <mc:Fallback>
      <p:transition spd="slow" advTm="49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anim calcmode="lin" valueType="num">
                                      <p:cBhvr>
                                        <p:cTn id="1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0"/>
                                        <p:tgtEl>
                                          <p:spTgt spid="3">
                                            <p:txEl>
                                              <p:pRg st="3" end="3"/>
                                            </p:txEl>
                                          </p:spTgt>
                                        </p:tgtEl>
                                      </p:cBhvr>
                                    </p:animEffect>
                                    <p:anim calcmode="lin" valueType="num">
                                      <p:cBhvr>
                                        <p:cTn id="1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590F9BB-CA16-4A18-8EC4-426F4935F4AB}"/>
              </a:ext>
            </a:extLst>
          </p:cNvPr>
          <p:cNvSpPr>
            <a:spLocks noGrp="1"/>
          </p:cNvSpPr>
          <p:nvPr>
            <p:ph type="subTitle" idx="1"/>
          </p:nvPr>
        </p:nvSpPr>
        <p:spPr>
          <a:xfrm>
            <a:off x="1352550" y="600075"/>
            <a:ext cx="9315450" cy="4657725"/>
          </a:xfrm>
        </p:spPr>
        <p:txBody>
          <a:bodyPr>
            <a:noAutofit/>
          </a:bodyPr>
          <a:lstStyle/>
          <a:p>
            <a:pPr algn="l"/>
            <a:r>
              <a:rPr lang="en-GB" dirty="0"/>
              <a:t>Woodlands have many plants. There is moss and grass on the floor. There are mushrooms growing. There are ferns and bushes. Animals like to eat the plants. The more plants that a wood has, the more animals there will be. </a:t>
            </a:r>
          </a:p>
          <a:p>
            <a:pPr algn="l"/>
            <a:endParaRPr lang="en-GB" dirty="0"/>
          </a:p>
          <a:p>
            <a:pPr algn="l"/>
            <a:endParaRPr lang="en-GB" dirty="0"/>
          </a:p>
          <a:p>
            <a:pPr algn="l"/>
            <a:r>
              <a:rPr lang="en-GB" dirty="0"/>
              <a:t>4. Name two plants you will find in the woods.</a:t>
            </a:r>
          </a:p>
        </p:txBody>
      </p:sp>
      <p:pic>
        <p:nvPicPr>
          <p:cNvPr id="2" name="Audio 1">
            <a:hlinkClick r:id="" action="ppaction://media"/>
            <a:extLst>
              <a:ext uri="{FF2B5EF4-FFF2-40B4-BE49-F238E27FC236}">
                <a16:creationId xmlns:a16="http://schemas.microsoft.com/office/drawing/2014/main" id="{69D80EA4-2817-47B5-9B74-A13F5CB9092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295465054"/>
      </p:ext>
    </p:extLst>
  </p:cSld>
  <p:clrMapOvr>
    <a:masterClrMapping/>
  </p:clrMapOvr>
  <mc:AlternateContent xmlns:mc="http://schemas.openxmlformats.org/markup-compatibility/2006">
    <mc:Choice xmlns:p14="http://schemas.microsoft.com/office/powerpoint/2010/main" Requires="p14">
      <p:transition spd="slow" p14:dur="2000" advTm="41271"/>
    </mc:Choice>
    <mc:Fallback>
      <p:transition spd="slow" advTm="412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1000"/>
                                        <p:tgtEl>
                                          <p:spTgt spid="3">
                                            <p:txEl>
                                              <p:pRg st="3" end="3"/>
                                            </p:txEl>
                                          </p:spTgt>
                                        </p:tgtEl>
                                      </p:cBhvr>
                                    </p:animEffect>
                                    <p:anim calcmode="lin" valueType="num">
                                      <p:cBhvr>
                                        <p:cTn id="1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590F9BB-CA16-4A18-8EC4-426F4935F4AB}"/>
              </a:ext>
            </a:extLst>
          </p:cNvPr>
          <p:cNvSpPr>
            <a:spLocks noGrp="1"/>
          </p:cNvSpPr>
          <p:nvPr>
            <p:ph type="subTitle" idx="1"/>
          </p:nvPr>
        </p:nvSpPr>
        <p:spPr>
          <a:xfrm>
            <a:off x="1352550" y="600075"/>
            <a:ext cx="9315450" cy="4657725"/>
          </a:xfrm>
        </p:spPr>
        <p:txBody>
          <a:bodyPr>
            <a:noAutofit/>
          </a:bodyPr>
          <a:lstStyle/>
          <a:p>
            <a:pPr algn="l"/>
            <a:r>
              <a:rPr lang="en-GB" dirty="0"/>
              <a:t>There is dead wood and leaves on the woodland floor. The dead plants will rot. Insects and worms like to eat the rotting plants. There are lots of insects in the woods. Animals get more than food from the woodland. The woodland gives animals protection. Animals in the woods have lots of places to hide. They can hide inside dead trees, round tree roots and trunks, or up in the trees. Hiding keeps the animal safe.</a:t>
            </a:r>
          </a:p>
          <a:p>
            <a:pPr algn="l"/>
            <a:r>
              <a:rPr lang="en-GB" dirty="0"/>
              <a:t>5. Where do you think would be a good place for these animals to hide?</a:t>
            </a:r>
          </a:p>
          <a:p>
            <a:pPr algn="l"/>
            <a:r>
              <a:rPr lang="en-GB" dirty="0"/>
              <a:t>An owl </a:t>
            </a:r>
          </a:p>
          <a:p>
            <a:pPr algn="l"/>
            <a:r>
              <a:rPr lang="en-GB" dirty="0"/>
              <a:t>A rabbit </a:t>
            </a:r>
          </a:p>
          <a:p>
            <a:pPr algn="l"/>
            <a:r>
              <a:rPr lang="en-GB" dirty="0"/>
              <a:t>A snake</a:t>
            </a:r>
          </a:p>
          <a:p>
            <a:pPr algn="l"/>
            <a:endParaRPr lang="en-GB" dirty="0"/>
          </a:p>
          <a:p>
            <a:pPr algn="l"/>
            <a:r>
              <a:rPr lang="en-GB" dirty="0"/>
              <a:t>Extension:</a:t>
            </a:r>
          </a:p>
          <a:p>
            <a:pPr algn="l"/>
            <a:r>
              <a:rPr lang="en-GB" dirty="0"/>
              <a:t>Can you write some more questions for someone else to answer about this text? Think about what key words you can use from the text to include.</a:t>
            </a:r>
          </a:p>
        </p:txBody>
      </p:sp>
      <p:pic>
        <p:nvPicPr>
          <p:cNvPr id="2" name="Audio 1">
            <a:hlinkClick r:id="" action="ppaction://media"/>
            <a:extLst>
              <a:ext uri="{FF2B5EF4-FFF2-40B4-BE49-F238E27FC236}">
                <a16:creationId xmlns:a16="http://schemas.microsoft.com/office/drawing/2014/main" id="{8758CC79-26EE-473D-BC57-1D4A637FC7C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676032968"/>
      </p:ext>
    </p:extLst>
  </p:cSld>
  <p:clrMapOvr>
    <a:masterClrMapping/>
  </p:clrMapOvr>
  <mc:AlternateContent xmlns:mc="http://schemas.openxmlformats.org/markup-compatibility/2006">
    <mc:Choice xmlns:p14="http://schemas.microsoft.com/office/powerpoint/2010/main" Requires="p14">
      <p:transition spd="slow" p14:dur="2000" advTm="127137"/>
    </mc:Choice>
    <mc:Fallback>
      <p:transition spd="slow" advTm="1271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000"/>
                                        <p:tgtEl>
                                          <p:spTgt spid="3">
                                            <p:txEl>
                                              <p:pRg st="1" end="1"/>
                                            </p:txEl>
                                          </p:spTgt>
                                        </p:tgtEl>
                                      </p:cBhvr>
                                    </p:animEffect>
                                    <p:anim calcmode="lin" valueType="num">
                                      <p:cBhvr>
                                        <p:cTn id="1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0"/>
                                        <p:tgtEl>
                                          <p:spTgt spid="3">
                                            <p:txEl>
                                              <p:pRg st="2" end="2"/>
                                            </p:txEl>
                                          </p:spTgt>
                                        </p:tgtEl>
                                      </p:cBhvr>
                                    </p:animEffect>
                                    <p:anim calcmode="lin" valueType="num">
                                      <p:cBhvr>
                                        <p:cTn id="1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barn(inVertical)">
                                      <p:cBhvr>
                                        <p:cTn id="33" dur="500"/>
                                        <p:tgtEl>
                                          <p:spTgt spid="3">
                                            <p:txEl>
                                              <p:pRg st="6" end="6"/>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barn(inVertical)">
                                      <p:cBhvr>
                                        <p:cTn id="3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9"/>
</p:tagLst>
</file>

<file path=ppt/tags/tag2.xml><?xml version="1.0" encoding="utf-8"?>
<p:tagLst xmlns:a="http://schemas.openxmlformats.org/drawingml/2006/main" xmlns:r="http://schemas.openxmlformats.org/officeDocument/2006/relationships" xmlns:p="http://schemas.openxmlformats.org/presentationml/2006/main">
  <p:tag name="TIMING" val="|2.9"/>
</p:tagLst>
</file>

<file path=ppt/tags/tag3.xml><?xml version="1.0" encoding="utf-8"?>
<p:tagLst xmlns:a="http://schemas.openxmlformats.org/drawingml/2006/main" xmlns:r="http://schemas.openxmlformats.org/officeDocument/2006/relationships" xmlns:p="http://schemas.openxmlformats.org/presentationml/2006/main">
  <p:tag name="TIMING" val="|8.6|17.3|22.5"/>
</p:tagLst>
</file>

<file path=ppt/tags/tag4.xml><?xml version="1.0" encoding="utf-8"?>
<p:tagLst xmlns:a="http://schemas.openxmlformats.org/drawingml/2006/main" xmlns:r="http://schemas.openxmlformats.org/officeDocument/2006/relationships" xmlns:p="http://schemas.openxmlformats.org/presentationml/2006/main">
  <p:tag name="TIMING" val="|31.1"/>
</p:tagLst>
</file>

<file path=ppt/tags/tag5.xml><?xml version="1.0" encoding="utf-8"?>
<p:tagLst xmlns:a="http://schemas.openxmlformats.org/drawingml/2006/main" xmlns:r="http://schemas.openxmlformats.org/officeDocument/2006/relationships" xmlns:p="http://schemas.openxmlformats.org/presentationml/2006/main">
  <p:tag name="TIMING" val="|21.7"/>
</p:tagLst>
</file>

<file path=ppt/tags/tag6.xml><?xml version="1.0" encoding="utf-8"?>
<p:tagLst xmlns:a="http://schemas.openxmlformats.org/drawingml/2006/main" xmlns:r="http://schemas.openxmlformats.org/officeDocument/2006/relationships" xmlns:p="http://schemas.openxmlformats.org/presentationml/2006/main">
  <p:tag name="TIMING" val="|35.5|3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396</Words>
  <Application>Microsoft Office PowerPoint</Application>
  <PresentationFormat>Widescreen</PresentationFormat>
  <Paragraphs>29</Paragraphs>
  <Slides>6</Slides>
  <Notes>0</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Learning Objective: To answer questions about a text.</vt:lpstr>
      <vt:lpstr>Woodland Habitats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Koza</dc:creator>
  <cp:lastModifiedBy>Laura Koza</cp:lastModifiedBy>
  <cp:revision>5</cp:revision>
  <dcterms:created xsi:type="dcterms:W3CDTF">2021-02-24T14:08:42Z</dcterms:created>
  <dcterms:modified xsi:type="dcterms:W3CDTF">2021-02-25T13:23:30Z</dcterms:modified>
</cp:coreProperties>
</file>