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sldIdLst>
    <p:sldId id="263" r:id="rId2"/>
    <p:sldId id="274" r:id="rId3"/>
    <p:sldId id="267" r:id="rId4"/>
    <p:sldId id="268" r:id="rId5"/>
    <p:sldId id="269" r:id="rId6"/>
    <p:sldId id="271" r:id="rId7"/>
    <p:sldId id="272" r:id="rId8"/>
    <p:sldId id="270" r:id="rId9"/>
    <p:sldId id="273" r:id="rId10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1"/>
      <p:bold r:id="rId12"/>
      <p:italic r:id="rId13"/>
      <p:boldItalic r:id="rId14"/>
    </p:embeddedFont>
    <p:embeddedFont>
      <p:font typeface="Calibri Light" panose="020F0302020204030204" pitchFamily="34" charset="0"/>
      <p:regular r:id="rId15"/>
      <p:italic r:id="rId16"/>
    </p:embeddedFont>
    <p:embeddedFont>
      <p:font typeface="Sassoon Infant Md" panose="02000603050000020003" pitchFamily="50" charset="0"/>
      <p:regular r:id="rId17"/>
    </p:embeddedFont>
    <p:embeddedFont>
      <p:font typeface="Sassoon Infant Rg" panose="02000503030000020003" pitchFamily="50" charset="0"/>
      <p:regular r:id="rId18"/>
      <p:bold r:id="rId19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73">
          <p15:clr>
            <a:srgbClr val="A4A3A4"/>
          </p15:clr>
        </p15:guide>
        <p15:guide id="2" pos="68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E7540"/>
    <a:srgbClr val="D3EF86"/>
    <a:srgbClr val="627B37"/>
    <a:srgbClr val="4A362B"/>
    <a:srgbClr val="A3B85D"/>
    <a:srgbClr val="B7EDFD"/>
    <a:srgbClr val="85969E"/>
    <a:srgbClr val="C2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84" d="100"/>
          <a:sy n="84" d="100"/>
        </p:scale>
        <p:origin x="1566" y="84"/>
      </p:cViewPr>
      <p:guideLst>
        <p:guide orient="horz" pos="73"/>
        <p:guide pos="6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3.fntdata"/><Relationship Id="rId18" Type="http://schemas.openxmlformats.org/officeDocument/2006/relationships/font" Target="fonts/font8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font" Target="fonts/font2.fntdata"/><Relationship Id="rId17" Type="http://schemas.openxmlformats.org/officeDocument/2006/relationships/font" Target="fonts/font7.fntdata"/><Relationship Id="rId2" Type="http://schemas.openxmlformats.org/officeDocument/2006/relationships/slide" Target="slides/slide1.xml"/><Relationship Id="rId16" Type="http://schemas.openxmlformats.org/officeDocument/2006/relationships/font" Target="fonts/font6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1.fntdata"/><Relationship Id="rId5" Type="http://schemas.openxmlformats.org/officeDocument/2006/relationships/slide" Target="slides/slide4.xml"/><Relationship Id="rId15" Type="http://schemas.openxmlformats.org/officeDocument/2006/relationships/font" Target="fonts/font5.fntdata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9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4.fntdata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D89D959-1E1B-4FF6-ACCB-01DB68471E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82CE20-4D6E-47F0-AFB2-D708366BC4BD}" type="datetimeFigureOut">
              <a:rPr lang="en-GB"/>
              <a:pPr>
                <a:defRPr/>
              </a:pPr>
              <a:t>24/02/2021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2CA652F-70C7-4E8F-9B62-B0A91D2443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9B4DECC-95DF-44BF-9ED9-68C659120C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9A1727-5DBC-4763-B627-22DBD23DB1BB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21738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82F07-72EB-4610-A8AD-C544A9FB6B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79F766-759C-42A7-95EF-DC424A477C4D}" type="datetimeFigureOut">
              <a:rPr lang="en-GB"/>
              <a:pPr>
                <a:defRPr/>
              </a:pPr>
              <a:t>24/02/2021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A46F786-EBAF-47E7-AA3F-449AF55467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D824F7C-0D8D-4597-B045-944F660380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23A610-ED15-4B8B-B018-86995FCEE509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34064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CC695C-D6A8-46BE-8100-E64BB445C4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6CD7FC-AB34-4CFC-923E-77E28A30ECF1}" type="datetimeFigureOut">
              <a:rPr lang="en-GB"/>
              <a:pPr>
                <a:defRPr/>
              </a:pPr>
              <a:t>24/02/2021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2718828-CCB5-4172-BDA7-A6CFA6AE1B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826A28-CD7B-45F8-8F0D-163F004B5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F998A1-3FD1-4656-A2DB-BBF46683AFD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0330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B5CF8DAB-DCFB-4E3A-808F-24727B6616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EFEE67-DC54-42DD-8EFE-2EDC26FF870B}" type="datetimeFigureOut">
              <a:rPr lang="en-GB"/>
              <a:pPr>
                <a:defRPr/>
              </a:pPr>
              <a:t>24/02/2021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D3F18343-F6C4-4C7D-9D41-F93E58C709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9CCACA59-A477-48BD-9BA5-3B69A98F17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271DA9-F91E-4577-B10C-D4840717FF3B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39245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5CCDD189-8C28-4580-9E2D-2A709637FE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DFD435-3B7E-4CB2-A450-E162CF495EC7}" type="datetimeFigureOut">
              <a:rPr lang="en-GB"/>
              <a:pPr>
                <a:defRPr/>
              </a:pPr>
              <a:t>24/02/2021</a:t>
            </a:fld>
            <a:endParaRPr lang="en-GB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0B33E9BC-16E4-4467-9BAB-B948E1D8C5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003995E4-29A8-4D18-85D4-A8B0D0CD80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C361A7-1541-4BAD-A333-B74FA2D30776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03100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85DBB261-E931-4E7D-9141-45236B7F67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68833B-A239-49B4-9687-9EC233A906EE}" type="datetimeFigureOut">
              <a:rPr lang="en-GB"/>
              <a:pPr>
                <a:defRPr/>
              </a:pPr>
              <a:t>24/02/2021</a:t>
            </a:fld>
            <a:endParaRPr lang="en-GB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4C805E07-9E87-4B04-9679-C49D61295B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F51A900B-CD21-4DBA-A847-62A1CF985F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3D31F4-0173-4173-B6CD-14829994A93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33600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517453A0-EEC7-4DB8-A396-FDB2B5E4E5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761E88-0720-4EEB-B431-B7B1E23EB89C}" type="datetimeFigureOut">
              <a:rPr lang="en-GB"/>
              <a:pPr>
                <a:defRPr/>
              </a:pPr>
              <a:t>24/02/2021</a:t>
            </a:fld>
            <a:endParaRPr lang="en-GB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0D612060-B530-48CF-A93D-42B7913011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A2011D86-34CD-4F8B-B605-79B4B21919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215B29-98A4-4265-8408-FD7B2EC1477F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9661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2BCBCEA6-2121-4868-A3D7-F93F513B77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F73049-E15B-4B67-B043-20BA87D55D11}" type="datetimeFigureOut">
              <a:rPr lang="en-GB"/>
              <a:pPr>
                <a:defRPr/>
              </a:pPr>
              <a:t>24/02/2021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DBF7E4DB-0644-4284-907F-3B30DDB341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3924A403-BF1E-4F88-A2C2-03003B3C8A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875D14-1217-48C3-832C-2EB81CA99371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73322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A1076EE-9358-4B2A-B59A-F5D36D9062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2F4A7A-5791-493F-87D9-42925D6B8BFE}" type="datetimeFigureOut">
              <a:rPr lang="en-GB"/>
              <a:pPr>
                <a:defRPr/>
              </a:pPr>
              <a:t>24/02/2021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BC8F82C6-D6C7-4251-88B1-5D86D7BC47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7ED51745-BB81-47AD-A2E3-9A6D1469FB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847B5F-A2F7-4BAB-93C4-EC713900BB5E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14902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B2F2877-22EB-4FEC-A04D-89BB203E56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FF5590-E7E2-4EAE-B34F-21632EB7F646}" type="datetimeFigureOut">
              <a:rPr lang="en-GB"/>
              <a:pPr>
                <a:defRPr/>
              </a:pPr>
              <a:t>24/02/2021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644AD35-D3A3-4D5E-B3F9-28D83234B0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EC576B2-2533-4553-B5F2-C8C8E1B7F1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4542E4-59F2-43C2-9DC7-2E6A1879780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68054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69BBBB-6CA4-4FF4-9CE3-2EDA843D4E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51A969-8E7B-4708-B78A-076C48E37DAA}" type="datetimeFigureOut">
              <a:rPr lang="en-GB"/>
              <a:pPr>
                <a:defRPr/>
              </a:pPr>
              <a:t>24/02/2021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45E3369-505E-4F20-819F-36C27A3A69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E26D01B-EDC0-44CD-AEB5-53AEC25016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6BDA79-0F58-4EAF-A149-C8602030603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54148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970544FB-8ED9-4C56-B5F9-756054F3A767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B1420251-6FEB-4CAE-994F-33CA52978DE7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4F41ECD-93EF-4934-A28F-031C6B11401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1126A6A8-05DB-440D-8053-680552BE97B0}" type="datetimeFigureOut">
              <a:rPr lang="en-GB"/>
              <a:pPr>
                <a:defRPr/>
              </a:pPr>
              <a:t>24/02/2021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E600B08-AD04-4409-9EA6-1BB7FAE7A82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498D8EC-A9CF-4042-B9D2-4795B7DA268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730DA41F-A70E-49E6-A559-62774C453A79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7" Type="http://schemas.openxmlformats.org/officeDocument/2006/relationships/image" Target="../media/image4.png"/><Relationship Id="rId2" Type="http://schemas.microsoft.com/office/2007/relationships/media" Target="../media/media1.m4a"/><Relationship Id="rId1" Type="http://schemas.openxmlformats.org/officeDocument/2006/relationships/tags" Target="../tags/tag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m4a"/><Relationship Id="rId7" Type="http://schemas.openxmlformats.org/officeDocument/2006/relationships/image" Target="../media/image4.png"/><Relationship Id="rId2" Type="http://schemas.microsoft.com/office/2007/relationships/media" Target="../media/media2.m4a"/><Relationship Id="rId1" Type="http://schemas.openxmlformats.org/officeDocument/2006/relationships/tags" Target="../tags/tag2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.png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audio" Target="../media/media4.m4a"/><Relationship Id="rId7" Type="http://schemas.openxmlformats.org/officeDocument/2006/relationships/image" Target="../media/image8.png"/><Relationship Id="rId2" Type="http://schemas.microsoft.com/office/2007/relationships/media" Target="../media/media4.m4a"/><Relationship Id="rId1" Type="http://schemas.openxmlformats.org/officeDocument/2006/relationships/tags" Target="../tags/tag3.xml"/><Relationship Id="rId6" Type="http://schemas.openxmlformats.org/officeDocument/2006/relationships/image" Target="../media/image7.png"/><Relationship Id="rId11" Type="http://schemas.openxmlformats.org/officeDocument/2006/relationships/image" Target="../media/image4.png"/><Relationship Id="rId5" Type="http://schemas.openxmlformats.org/officeDocument/2006/relationships/image" Target="../media/image2.png"/><Relationship Id="rId10" Type="http://schemas.openxmlformats.org/officeDocument/2006/relationships/image" Target="../media/image11.png"/><Relationship Id="rId4" Type="http://schemas.openxmlformats.org/officeDocument/2006/relationships/slideLayout" Target="../slideLayouts/slideLayout1.xml"/><Relationship Id="rId9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.png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audio" Target="../media/media6.m4a"/><Relationship Id="rId7" Type="http://schemas.openxmlformats.org/officeDocument/2006/relationships/image" Target="../media/image15.png"/><Relationship Id="rId2" Type="http://schemas.microsoft.com/office/2007/relationships/media" Target="../media/media6.m4a"/><Relationship Id="rId1" Type="http://schemas.openxmlformats.org/officeDocument/2006/relationships/tags" Target="../tags/tag4.xml"/><Relationship Id="rId6" Type="http://schemas.openxmlformats.org/officeDocument/2006/relationships/image" Target="../media/image14.png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1.xml"/><Relationship Id="rId9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audio" Target="../media/media7.m4a"/><Relationship Id="rId7" Type="http://schemas.openxmlformats.org/officeDocument/2006/relationships/image" Target="../media/image18.png"/><Relationship Id="rId2" Type="http://schemas.microsoft.com/office/2007/relationships/media" Target="../media/media7.m4a"/><Relationship Id="rId1" Type="http://schemas.openxmlformats.org/officeDocument/2006/relationships/tags" Target="../tags/tag5.xml"/><Relationship Id="rId6" Type="http://schemas.openxmlformats.org/officeDocument/2006/relationships/image" Target="../media/image17.png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audio" Target="../media/media8.m4a"/><Relationship Id="rId7" Type="http://schemas.openxmlformats.org/officeDocument/2006/relationships/image" Target="../media/image20.png"/><Relationship Id="rId2" Type="http://schemas.microsoft.com/office/2007/relationships/media" Target="../media/media8.m4a"/><Relationship Id="rId1" Type="http://schemas.openxmlformats.org/officeDocument/2006/relationships/tags" Target="../tags/tag6.xml"/><Relationship Id="rId6" Type="http://schemas.openxmlformats.org/officeDocument/2006/relationships/image" Target="../media/image19.png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1.xml"/><Relationship Id="rId9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audio" Target="../media/media9.m4a"/><Relationship Id="rId7" Type="http://schemas.openxmlformats.org/officeDocument/2006/relationships/image" Target="../media/image23.png"/><Relationship Id="rId2" Type="http://schemas.microsoft.com/office/2007/relationships/media" Target="../media/media9.m4a"/><Relationship Id="rId1" Type="http://schemas.openxmlformats.org/officeDocument/2006/relationships/tags" Target="../tags/tag7.xml"/><Relationship Id="rId6" Type="http://schemas.openxmlformats.org/officeDocument/2006/relationships/image" Target="../media/image22.png"/><Relationship Id="rId5" Type="http://schemas.openxmlformats.org/officeDocument/2006/relationships/image" Target="../media/image2.png"/><Relationship Id="rId10" Type="http://schemas.openxmlformats.org/officeDocument/2006/relationships/image" Target="../media/image4.png"/><Relationship Id="rId4" Type="http://schemas.openxmlformats.org/officeDocument/2006/relationships/slideLayout" Target="../slideLayouts/slideLayout1.xml"/><Relationship Id="rId9" Type="http://schemas.openxmlformats.org/officeDocument/2006/relationships/image" Target="../media/image2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F4C83E17-8FA6-4A04-855A-53E3E84B734B}"/>
              </a:ext>
            </a:extLst>
          </p:cNvPr>
          <p:cNvSpPr/>
          <p:nvPr/>
        </p:nvSpPr>
        <p:spPr>
          <a:xfrm>
            <a:off x="579438" y="536575"/>
            <a:ext cx="7985125" cy="5784850"/>
          </a:xfrm>
          <a:prstGeom prst="roundRect">
            <a:avLst>
              <a:gd name="adj" fmla="val 5544"/>
            </a:avLst>
          </a:prstGeom>
          <a:solidFill>
            <a:schemeClr val="bg1">
              <a:alpha val="96000"/>
            </a:schemeClr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44000" bIns="108000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3600" b="1" u="sng" dirty="0">
              <a:solidFill>
                <a:schemeClr val="tx1"/>
              </a:solidFill>
              <a:latin typeface="Sassoon Infant Md" panose="02000603050000020003" pitchFamily="50" charset="0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u="sng" dirty="0">
                <a:solidFill>
                  <a:schemeClr val="tx1"/>
                </a:solidFill>
                <a:latin typeface="Sassoon Infant Md" panose="02000603050000020003" pitchFamily="50" charset="0"/>
              </a:rPr>
              <a:t>LO To investigate fables</a:t>
            </a: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  <a:latin typeface="Sassoon Infant Rg" panose="02000503030000020003" pitchFamily="50" charset="0"/>
            </a:endParaRPr>
          </a:p>
        </p:txBody>
      </p:sp>
      <p:pic>
        <p:nvPicPr>
          <p:cNvPr id="3075" name="Picture 14">
            <a:extLst>
              <a:ext uri="{FF2B5EF4-FFF2-40B4-BE49-F238E27FC236}">
                <a16:creationId xmlns:a16="http://schemas.microsoft.com/office/drawing/2014/main" id="{0010F597-FCBA-427A-B6A7-CC811B6D974F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501063" y="6689725"/>
            <a:ext cx="582612" cy="84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Picture 3">
            <a:extLst>
              <a:ext uri="{FF2B5EF4-FFF2-40B4-BE49-F238E27FC236}">
                <a16:creationId xmlns:a16="http://schemas.microsoft.com/office/drawing/2014/main" id="{C93C7DCF-6EC5-42F2-B7A2-776651B8CD7B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292850" y="4962525"/>
            <a:ext cx="2500313" cy="1654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AEC3B77D-0DDC-4EF9-958E-B4856F2760E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41082662"/>
              </p:ext>
            </p:extLst>
          </p:nvPr>
        </p:nvGraphicFramePr>
        <p:xfrm>
          <a:off x="905669" y="2518251"/>
          <a:ext cx="7563961" cy="182149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563961">
                  <a:extLst>
                    <a:ext uri="{9D8B030D-6E8A-4147-A177-3AD203B41FA5}">
                      <a16:colId xmlns:a16="http://schemas.microsoft.com/office/drawing/2014/main" val="508697739"/>
                    </a:ext>
                  </a:extLst>
                </a:gridCol>
              </a:tblGrid>
              <a:tr h="985997">
                <a:tc>
                  <a:txBody>
                    <a:bodyPr/>
                    <a:lstStyle/>
                    <a:p>
                      <a:pPr marL="342900" lvl="0" indent="-342900" algn="l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endParaRPr lang="en-GB" sz="1100" dirty="0">
                        <a:effectLst/>
                      </a:endParaRPr>
                    </a:p>
                    <a:p>
                      <a:pPr marL="342900" lvl="0" indent="-342900" algn="l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endParaRPr lang="en-GB" sz="1100" dirty="0">
                        <a:effectLst/>
                      </a:endParaRPr>
                    </a:p>
                    <a:p>
                      <a:pPr marL="0" lvl="0" indent="0" algn="l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</a:pPr>
                      <a:r>
                        <a:rPr lang="en-GB" sz="1800" dirty="0">
                          <a:effectLst/>
                          <a:latin typeface="Sassoon Infant Md" panose="02000603050000020003" pitchFamily="50" charset="0"/>
                        </a:rPr>
                        <a:t>Success criteria:</a:t>
                      </a:r>
                    </a:p>
                    <a:p>
                      <a:pPr marL="342900" lvl="0" indent="-342900" algn="l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1800" dirty="0">
                          <a:effectLst/>
                          <a:latin typeface="Sassoon Infant Md" panose="02000603050000020003" pitchFamily="50" charset="0"/>
                        </a:rPr>
                        <a:t>I know that most traditional folktales are very old and are told all over the world.</a:t>
                      </a:r>
                    </a:p>
                    <a:p>
                      <a:pPr marL="342900" lvl="0" indent="-342900" algn="l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1800" dirty="0">
                          <a:effectLst/>
                          <a:latin typeface="Sassoon Infant Md" panose="02000603050000020003" pitchFamily="50" charset="0"/>
                        </a:rPr>
                        <a:t>I know that a fable is a type of folktale.</a:t>
                      </a:r>
                    </a:p>
                    <a:p>
                      <a:pPr marL="342900" lvl="0" indent="-342900" algn="l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1800" dirty="0">
                          <a:effectLst/>
                          <a:latin typeface="Sassoon Infant Md" panose="02000603050000020003" pitchFamily="50" charset="0"/>
                        </a:rPr>
                        <a:t>I can think about the theme/lesson a fable is trying to teach.</a:t>
                      </a:r>
                      <a:endParaRPr lang="en-GB" sz="1800" dirty="0">
                        <a:effectLst/>
                        <a:latin typeface="Sassoon Infant Md" panose="0200060305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4300" marR="114300" marT="0" marB="0"/>
                </a:tc>
                <a:extLst>
                  <a:ext uri="{0D108BD9-81ED-4DB2-BD59-A6C34878D82A}">
                    <a16:rowId xmlns:a16="http://schemas.microsoft.com/office/drawing/2014/main" val="1862499049"/>
                  </a:ext>
                </a:extLst>
              </a:tr>
            </a:tbl>
          </a:graphicData>
        </a:graphic>
      </p:graphicFrame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0A14656B-A233-43EF-8119-49EBA2815E13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7242"/>
    </mc:Choice>
    <mc:Fallback xmlns="">
      <p:transition spd="slow" advTm="4724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F4C83E17-8FA6-4A04-855A-53E3E84B734B}"/>
              </a:ext>
            </a:extLst>
          </p:cNvPr>
          <p:cNvSpPr/>
          <p:nvPr/>
        </p:nvSpPr>
        <p:spPr>
          <a:xfrm>
            <a:off x="579438" y="536575"/>
            <a:ext cx="7985125" cy="5784850"/>
          </a:xfrm>
          <a:prstGeom prst="roundRect">
            <a:avLst>
              <a:gd name="adj" fmla="val 5544"/>
            </a:avLst>
          </a:prstGeom>
          <a:solidFill>
            <a:schemeClr val="bg1">
              <a:alpha val="96000"/>
            </a:schemeClr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44000" bIns="108000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dirty="0">
                <a:solidFill>
                  <a:srgbClr val="627B37"/>
                </a:solidFill>
                <a:latin typeface="Sassoon Infant Md" panose="02000603050000020003" pitchFamily="50" charset="0"/>
              </a:rPr>
              <a:t>What Are Folktales?</a:t>
            </a: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  <a:latin typeface="Sassoon Infant Rg" panose="02000503030000020003" pitchFamily="50" charset="0"/>
            </a:endParaRPr>
          </a:p>
          <a:p>
            <a:pPr marL="285750" indent="-200025" algn="just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sz="1600" dirty="0">
                <a:solidFill>
                  <a:schemeClr val="tx1"/>
                </a:solidFill>
                <a:latin typeface="Sassoon Infant Rg" panose="02000503030000020003" pitchFamily="50" charset="0"/>
              </a:rPr>
              <a:t>Most traditional folktales are very old. They are stories which were passed down to new generations by storytellers. Later they were written down.  Each tale may have many versions.</a:t>
            </a:r>
          </a:p>
          <a:p>
            <a:pPr marL="285750" indent="-200025" algn="just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en-GB" sz="1600" dirty="0">
              <a:solidFill>
                <a:schemeClr val="tx1"/>
              </a:solidFill>
              <a:latin typeface="Sassoon Infant Rg" panose="02000503030000020003" pitchFamily="50" charset="0"/>
            </a:endParaRPr>
          </a:p>
          <a:p>
            <a:pPr marL="285750" indent="-200025" algn="just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sz="1600" dirty="0">
                <a:solidFill>
                  <a:schemeClr val="tx1"/>
                </a:solidFill>
                <a:latin typeface="Sassoon Infant Rg" panose="02000503030000020003" pitchFamily="50" charset="0"/>
              </a:rPr>
              <a:t>Folktales are told all over the world.</a:t>
            </a:r>
          </a:p>
          <a:p>
            <a:pPr marL="285750" indent="-200025" algn="just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en-GB" sz="1600" dirty="0">
              <a:solidFill>
                <a:schemeClr val="tx1"/>
              </a:solidFill>
              <a:latin typeface="Sassoon Infant Rg" panose="02000503030000020003" pitchFamily="50" charset="0"/>
            </a:endParaRPr>
          </a:p>
          <a:p>
            <a:pPr marL="285750" indent="-200025" algn="just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sz="1600" dirty="0">
                <a:solidFill>
                  <a:schemeClr val="tx1"/>
                </a:solidFill>
                <a:latin typeface="Sassoon Infant Rg" panose="02000503030000020003" pitchFamily="50" charset="0"/>
              </a:rPr>
              <a:t>Often, folktales teach lessons.</a:t>
            </a:r>
          </a:p>
          <a:p>
            <a:pPr marL="285750" indent="-200025" algn="just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en-GB" sz="1600" dirty="0">
              <a:solidFill>
                <a:schemeClr val="tx1"/>
              </a:solidFill>
              <a:latin typeface="Sassoon Infant Rg" panose="02000503030000020003" pitchFamily="50" charset="0"/>
            </a:endParaRPr>
          </a:p>
          <a:p>
            <a:pPr marL="285750" indent="-200025" algn="just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sz="1600" dirty="0">
                <a:solidFill>
                  <a:schemeClr val="tx1"/>
                </a:solidFill>
                <a:latin typeface="Sassoon Infant Rg" panose="02000503030000020003" pitchFamily="50" charset="0"/>
              </a:rPr>
              <a:t>Fables and fairy tales are types of folktales.</a:t>
            </a:r>
          </a:p>
          <a:p>
            <a:pPr marL="285750" indent="-200025" algn="just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en-GB" sz="1600" dirty="0">
              <a:solidFill>
                <a:schemeClr val="tx1"/>
              </a:solidFill>
              <a:latin typeface="Sassoon Infant Rg" panose="02000503030000020003" pitchFamily="50" charset="0"/>
            </a:endParaRPr>
          </a:p>
          <a:p>
            <a:pPr marL="285750" indent="-200025" algn="just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sz="1600" dirty="0">
                <a:solidFill>
                  <a:schemeClr val="tx1"/>
                </a:solidFill>
                <a:latin typeface="Sassoon Infant Rg" panose="02000503030000020003" pitchFamily="50" charset="0"/>
              </a:rPr>
              <a:t>They have no specific author because they are stories that are handed down from storytellers around the world. </a:t>
            </a:r>
          </a:p>
          <a:p>
            <a:pPr marL="285750" indent="-200025" algn="just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en-GB" sz="1600" dirty="0">
              <a:solidFill>
                <a:schemeClr val="tx1"/>
              </a:solidFill>
              <a:latin typeface="Sassoon Infant Rg" panose="02000503030000020003" pitchFamily="50" charset="0"/>
            </a:endParaRPr>
          </a:p>
          <a:p>
            <a:pPr marL="285750" indent="-200025" algn="just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sz="1600" dirty="0">
                <a:solidFill>
                  <a:schemeClr val="tx1"/>
                </a:solidFill>
                <a:latin typeface="Sassoon Infant Rg" panose="02000503030000020003" pitchFamily="50" charset="0"/>
              </a:rPr>
              <a:t>Something extraordinary happens to  an ordinary character.</a:t>
            </a:r>
          </a:p>
        </p:txBody>
      </p:sp>
      <p:pic>
        <p:nvPicPr>
          <p:cNvPr id="3075" name="Picture 14">
            <a:extLst>
              <a:ext uri="{FF2B5EF4-FFF2-40B4-BE49-F238E27FC236}">
                <a16:creationId xmlns:a16="http://schemas.microsoft.com/office/drawing/2014/main" id="{0010F597-FCBA-427A-B6A7-CC811B6D974F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501063" y="6689725"/>
            <a:ext cx="582612" cy="84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Picture 3">
            <a:extLst>
              <a:ext uri="{FF2B5EF4-FFF2-40B4-BE49-F238E27FC236}">
                <a16:creationId xmlns:a16="http://schemas.microsoft.com/office/drawing/2014/main" id="{C93C7DCF-6EC5-42F2-B7A2-776651B8CD7B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292850" y="4962525"/>
            <a:ext cx="2500313" cy="1654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4B7F2A30-E47B-47FD-ACC3-3183122F37E6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48030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4763"/>
    </mc:Choice>
    <mc:Fallback xmlns="">
      <p:transition spd="slow" advTm="4476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967F2D01-D217-423A-A749-E9058A8CEB08}"/>
              </a:ext>
            </a:extLst>
          </p:cNvPr>
          <p:cNvSpPr/>
          <p:nvPr/>
        </p:nvSpPr>
        <p:spPr>
          <a:xfrm>
            <a:off x="579438" y="536575"/>
            <a:ext cx="7985125" cy="5784850"/>
          </a:xfrm>
          <a:prstGeom prst="roundRect">
            <a:avLst>
              <a:gd name="adj" fmla="val 5544"/>
            </a:avLst>
          </a:prstGeom>
          <a:solidFill>
            <a:schemeClr val="bg1">
              <a:alpha val="96000"/>
            </a:schemeClr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44000" bIns="108000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dirty="0">
                <a:solidFill>
                  <a:srgbClr val="627B37"/>
                </a:solidFill>
                <a:latin typeface="Sassoon Infant Md" panose="02000603050000020003" pitchFamily="50" charset="0"/>
              </a:rPr>
              <a:t>What Are The Key Features of Folktales?</a:t>
            </a:r>
            <a:endParaRPr lang="en-GB" dirty="0">
              <a:solidFill>
                <a:schemeClr val="tx1"/>
              </a:solidFill>
              <a:latin typeface="Sassoon Infant Rg" panose="02000503030000020003" pitchFamily="50" charset="0"/>
            </a:endParaRPr>
          </a:p>
          <a:p>
            <a:pPr marL="285750" indent="-200025" algn="just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sz="1600" dirty="0">
                <a:solidFill>
                  <a:schemeClr val="tx1"/>
                </a:solidFill>
                <a:latin typeface="Sassoon Infant Rg" panose="02000503030000020003" pitchFamily="50" charset="0"/>
              </a:rPr>
              <a:t>May use the phrase “Once upon a time.“</a:t>
            </a:r>
          </a:p>
          <a:p>
            <a:pPr marL="285750" indent="-200025" algn="just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en-GB" sz="1600" dirty="0">
              <a:solidFill>
                <a:schemeClr val="tx1"/>
              </a:solidFill>
              <a:latin typeface="Sassoon Infant Rg" panose="02000503030000020003" pitchFamily="50" charset="0"/>
            </a:endParaRPr>
          </a:p>
          <a:p>
            <a:pPr marL="285750" indent="-200025" algn="just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sz="1600" dirty="0">
                <a:solidFill>
                  <a:schemeClr val="tx1"/>
                </a:solidFill>
                <a:latin typeface="Sassoon Infant Rg" panose="02000503030000020003" pitchFamily="50" charset="0"/>
              </a:rPr>
              <a:t>May use the number three in the story ... number of characters, events, wishes, etc.</a:t>
            </a:r>
          </a:p>
          <a:p>
            <a:pPr marL="285750" indent="-200025" algn="just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en-GB" sz="1600" dirty="0">
              <a:solidFill>
                <a:schemeClr val="tx1"/>
              </a:solidFill>
              <a:latin typeface="Sassoon Infant Rg" panose="02000503030000020003" pitchFamily="50" charset="0"/>
            </a:endParaRPr>
          </a:p>
          <a:p>
            <a:pPr marL="285750" indent="-200025" algn="just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sz="1600" dirty="0">
                <a:solidFill>
                  <a:schemeClr val="tx1"/>
                </a:solidFill>
                <a:latin typeface="Sassoon Infant Rg" panose="02000503030000020003" pitchFamily="50" charset="0"/>
              </a:rPr>
              <a:t>Has good and bad characters.</a:t>
            </a:r>
          </a:p>
          <a:p>
            <a:pPr marL="285750" indent="-200025" algn="just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en-GB" sz="1600" dirty="0">
              <a:solidFill>
                <a:schemeClr val="tx1"/>
              </a:solidFill>
              <a:latin typeface="Sassoon Infant Rg" panose="02000503030000020003" pitchFamily="50" charset="0"/>
            </a:endParaRPr>
          </a:p>
          <a:p>
            <a:pPr marL="285750" indent="-200025" algn="just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sz="1600" dirty="0">
                <a:solidFill>
                  <a:schemeClr val="tx1"/>
                </a:solidFill>
                <a:latin typeface="Sassoon Infant Rg" panose="02000503030000020003" pitchFamily="50" charset="0"/>
              </a:rPr>
              <a:t>Uses repetition of phrases or responses, ex: “Little pig, little pig, let me in,” from The Three Little Pigs.</a:t>
            </a:r>
          </a:p>
          <a:p>
            <a:pPr marL="285750" indent="-200025" algn="just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en-GB" sz="1600" dirty="0">
              <a:solidFill>
                <a:schemeClr val="tx1"/>
              </a:solidFill>
              <a:latin typeface="Sassoon Infant Rg" panose="02000503030000020003" pitchFamily="50" charset="0"/>
            </a:endParaRPr>
          </a:p>
          <a:p>
            <a:pPr marL="285750" indent="-200025" algn="just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sz="1600" dirty="0">
                <a:solidFill>
                  <a:schemeClr val="tx1"/>
                </a:solidFill>
                <a:latin typeface="Sassoon Infant Rg" panose="02000503030000020003" pitchFamily="50" charset="0"/>
              </a:rPr>
              <a:t>Involves common people and/or animals.</a:t>
            </a:r>
          </a:p>
          <a:p>
            <a:pPr marL="285750" indent="-200025" algn="just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en-GB" sz="1600" dirty="0">
              <a:solidFill>
                <a:schemeClr val="tx1"/>
              </a:solidFill>
              <a:latin typeface="Sassoon Infant Rg" panose="02000503030000020003" pitchFamily="50" charset="0"/>
            </a:endParaRPr>
          </a:p>
          <a:p>
            <a:pPr marL="285750" indent="-200025" algn="just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sz="1600" dirty="0">
                <a:solidFill>
                  <a:schemeClr val="tx1"/>
                </a:solidFill>
                <a:latin typeface="Sassoon Infant Rg" panose="02000503030000020003" pitchFamily="50" charset="0"/>
              </a:rPr>
              <a:t>Main characters have a problem to solve.</a:t>
            </a:r>
          </a:p>
          <a:p>
            <a:pPr marL="285750" indent="-200025" algn="just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en-GB" sz="1600" dirty="0">
              <a:solidFill>
                <a:schemeClr val="tx1"/>
              </a:solidFill>
              <a:latin typeface="Sassoon Infant Rg" panose="02000503030000020003" pitchFamily="50" charset="0"/>
            </a:endParaRPr>
          </a:p>
          <a:p>
            <a:pPr marL="285750" indent="-200025" algn="just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sz="1600" dirty="0">
                <a:solidFill>
                  <a:schemeClr val="tx1"/>
                </a:solidFill>
                <a:latin typeface="Sassoon Infant Rg" panose="02000503030000020003" pitchFamily="50" charset="0"/>
              </a:rPr>
              <a:t>Has a happy ending.  Problem is solved.</a:t>
            </a:r>
          </a:p>
          <a:p>
            <a:pPr marL="285750" indent="-200025" algn="just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en-GB" sz="1600" dirty="0">
              <a:solidFill>
                <a:schemeClr val="tx1"/>
              </a:solidFill>
              <a:latin typeface="Sassoon Infant Rg" panose="02000503030000020003" pitchFamily="50" charset="0"/>
            </a:endParaRPr>
          </a:p>
          <a:p>
            <a:pPr marL="285750" indent="-200025" algn="just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sz="1600" dirty="0">
                <a:solidFill>
                  <a:schemeClr val="tx1"/>
                </a:solidFill>
                <a:latin typeface="Sassoon Infant Rg" panose="02000503030000020003" pitchFamily="50" charset="0"/>
              </a:rPr>
              <a:t>Have no time frame, but most are thought to have happened in the past.</a:t>
            </a:r>
          </a:p>
          <a:p>
            <a:pPr marL="285750" indent="-200025" algn="just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en-GB" sz="1600" dirty="0">
              <a:solidFill>
                <a:schemeClr val="tx1"/>
              </a:solidFill>
              <a:latin typeface="Sassoon Infant Rg" panose="02000503030000020003" pitchFamily="50" charset="0"/>
            </a:endParaRPr>
          </a:p>
          <a:p>
            <a:pPr marL="285750" indent="-200025" algn="just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sz="1600" dirty="0">
                <a:solidFill>
                  <a:schemeClr val="tx1"/>
                </a:solidFill>
                <a:latin typeface="Sassoon Infant Rg" panose="02000503030000020003" pitchFamily="50" charset="0"/>
              </a:rPr>
              <a:t>Usually teach a lesson.</a:t>
            </a:r>
          </a:p>
        </p:txBody>
      </p:sp>
      <p:pic>
        <p:nvPicPr>
          <p:cNvPr id="4099" name="Picture 14">
            <a:extLst>
              <a:ext uri="{FF2B5EF4-FFF2-40B4-BE49-F238E27FC236}">
                <a16:creationId xmlns:a16="http://schemas.microsoft.com/office/drawing/2014/main" id="{809CBAB8-6CF4-49C2-9F52-E40472E0EE3F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501063" y="6689725"/>
            <a:ext cx="582612" cy="84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3">
            <a:extLst>
              <a:ext uri="{FF2B5EF4-FFF2-40B4-BE49-F238E27FC236}">
                <a16:creationId xmlns:a16="http://schemas.microsoft.com/office/drawing/2014/main" id="{70B0DCFA-C092-4A7A-AE85-AD2B2B325FC4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015163" y="3930650"/>
            <a:ext cx="977900" cy="1271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Picture 4">
            <a:extLst>
              <a:ext uri="{FF2B5EF4-FFF2-40B4-BE49-F238E27FC236}">
                <a16:creationId xmlns:a16="http://schemas.microsoft.com/office/drawing/2014/main" id="{A429207D-D518-4C9E-B3C0-1C0C347667F1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462588" y="3876675"/>
            <a:ext cx="981075" cy="138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1F9A501E-8E9E-42CF-A367-74CD4EDDA4D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5401"/>
    </mc:Choice>
    <mc:Fallback xmlns="">
      <p:transition spd="slow" advTm="5540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78BFD1BA-11C6-45B7-B9E3-D209DDF6E144}"/>
              </a:ext>
            </a:extLst>
          </p:cNvPr>
          <p:cNvSpPr/>
          <p:nvPr/>
        </p:nvSpPr>
        <p:spPr>
          <a:xfrm>
            <a:off x="579438" y="536575"/>
            <a:ext cx="7985125" cy="5784850"/>
          </a:xfrm>
          <a:prstGeom prst="roundRect">
            <a:avLst>
              <a:gd name="adj" fmla="val 5544"/>
            </a:avLst>
          </a:prstGeom>
          <a:solidFill>
            <a:schemeClr val="bg1">
              <a:alpha val="96000"/>
            </a:schemeClr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44000" bIns="108000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dirty="0">
                <a:solidFill>
                  <a:srgbClr val="627B37"/>
                </a:solidFill>
                <a:latin typeface="Sassoon Infant Md" panose="02000603050000020003" pitchFamily="50" charset="0"/>
              </a:rPr>
              <a:t>Types Of Folktales</a:t>
            </a:r>
          </a:p>
          <a:p>
            <a:pPr marL="85725" algn="ctr" eaLnBrk="1" fontAlgn="auto" hangingPunct="1">
              <a:lnSpc>
                <a:spcPct val="2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fr-FR" sz="1600" dirty="0">
              <a:solidFill>
                <a:schemeClr val="tx1"/>
              </a:solidFill>
              <a:latin typeface="Sassoon Infant Rg" panose="02000503030000020003" pitchFamily="50" charset="0"/>
            </a:endParaRPr>
          </a:p>
          <a:p>
            <a:pPr marL="85725" algn="ctr" eaLnBrk="1" fontAlgn="auto" hangingPunct="1">
              <a:lnSpc>
                <a:spcPct val="2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fr-FR" sz="1600" dirty="0">
                <a:solidFill>
                  <a:schemeClr val="tx1"/>
                </a:solidFill>
                <a:latin typeface="Sassoon Infant Rg" panose="02000503030000020003" pitchFamily="50" charset="0"/>
              </a:rPr>
              <a:t>Trickster tales </a:t>
            </a:r>
          </a:p>
          <a:p>
            <a:pPr marL="85725" algn="ctr" eaLnBrk="1" fontAlgn="auto" hangingPunct="1">
              <a:lnSpc>
                <a:spcPct val="2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fr-FR" sz="1600" dirty="0">
                <a:solidFill>
                  <a:schemeClr val="tx1"/>
                </a:solidFill>
                <a:latin typeface="Sassoon Infant Rg" panose="02000503030000020003" pitchFamily="50" charset="0"/>
              </a:rPr>
              <a:t>Fables</a:t>
            </a:r>
          </a:p>
          <a:p>
            <a:pPr marL="85725" algn="ctr" eaLnBrk="1" fontAlgn="auto" hangingPunct="1">
              <a:lnSpc>
                <a:spcPct val="2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fr-FR" sz="1600" dirty="0" err="1">
                <a:solidFill>
                  <a:schemeClr val="tx1"/>
                </a:solidFill>
                <a:latin typeface="Sassoon Infant Rg" panose="02000503030000020003" pitchFamily="50" charset="0"/>
              </a:rPr>
              <a:t>Explanation</a:t>
            </a:r>
            <a:r>
              <a:rPr lang="fr-FR" sz="1600" dirty="0">
                <a:solidFill>
                  <a:schemeClr val="tx1"/>
                </a:solidFill>
                <a:latin typeface="Sassoon Infant Rg" panose="02000503030000020003" pitchFamily="50" charset="0"/>
              </a:rPr>
              <a:t> stories</a:t>
            </a:r>
          </a:p>
          <a:p>
            <a:pPr marL="85725" algn="ctr" eaLnBrk="1" fontAlgn="auto" hangingPunct="1">
              <a:lnSpc>
                <a:spcPct val="2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fr-FR" sz="1600" dirty="0" err="1">
                <a:solidFill>
                  <a:schemeClr val="tx1"/>
                </a:solidFill>
                <a:latin typeface="Sassoon Infant Rg" panose="02000503030000020003" pitchFamily="50" charset="0"/>
              </a:rPr>
              <a:t>Fairytales</a:t>
            </a:r>
            <a:endParaRPr lang="fr-FR" sz="1600" dirty="0">
              <a:solidFill>
                <a:schemeClr val="tx1"/>
              </a:solidFill>
              <a:latin typeface="Sassoon Infant Rg" panose="02000503030000020003" pitchFamily="50" charset="0"/>
            </a:endParaRPr>
          </a:p>
        </p:txBody>
      </p:sp>
      <p:pic>
        <p:nvPicPr>
          <p:cNvPr id="5123" name="Picture 14">
            <a:extLst>
              <a:ext uri="{FF2B5EF4-FFF2-40B4-BE49-F238E27FC236}">
                <a16:creationId xmlns:a16="http://schemas.microsoft.com/office/drawing/2014/main" id="{CECB462D-F197-40A5-BB82-50A3DE0DB7D0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501063" y="6689725"/>
            <a:ext cx="582612" cy="84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8" name="Group 7">
            <a:extLst>
              <a:ext uri="{FF2B5EF4-FFF2-40B4-BE49-F238E27FC236}">
                <a16:creationId xmlns:a16="http://schemas.microsoft.com/office/drawing/2014/main" id="{DC64CF3F-2DD3-493A-A1A9-0C9AA44E6D6C}"/>
              </a:ext>
            </a:extLst>
          </p:cNvPr>
          <p:cNvGrpSpPr>
            <a:grpSpLocks/>
          </p:cNvGrpSpPr>
          <p:nvPr/>
        </p:nvGrpSpPr>
        <p:grpSpPr bwMode="auto">
          <a:xfrm>
            <a:off x="881063" y="1514475"/>
            <a:ext cx="2563812" cy="4540250"/>
            <a:chOff x="881234" y="1514474"/>
            <a:chExt cx="2562942" cy="4540249"/>
          </a:xfrm>
        </p:grpSpPr>
        <p:pic>
          <p:nvPicPr>
            <p:cNvPr id="5128" name="Picture 5">
              <a:extLst>
                <a:ext uri="{FF2B5EF4-FFF2-40B4-BE49-F238E27FC236}">
                  <a16:creationId xmlns:a16="http://schemas.microsoft.com/office/drawing/2014/main" id="{9A538BFC-76AC-47E1-947B-14369067BAF7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email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80902" y="1514474"/>
              <a:ext cx="2263274" cy="23145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129" name="Picture 6">
              <a:extLst>
                <a:ext uri="{FF2B5EF4-FFF2-40B4-BE49-F238E27FC236}">
                  <a16:creationId xmlns:a16="http://schemas.microsoft.com/office/drawing/2014/main" id="{A1C93590-4923-4574-96B3-E2870DE8B939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email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81234" y="5007511"/>
              <a:ext cx="852316" cy="1047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1" name="Picture 10">
            <a:extLst>
              <a:ext uri="{FF2B5EF4-FFF2-40B4-BE49-F238E27FC236}">
                <a16:creationId xmlns:a16="http://schemas.microsoft.com/office/drawing/2014/main" id="{9C299006-2CDB-4775-AD3C-4E4F53B9B6AF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36750" y="4044950"/>
            <a:ext cx="3663950" cy="2009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BE4D6D32-BE66-4124-85B6-25D1E78536E5}"/>
              </a:ext>
            </a:extLst>
          </p:cNvPr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454650" y="1514475"/>
            <a:ext cx="2755900" cy="1949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B3906A7D-FD1E-46DF-A725-6C0B78DF5B24}"/>
              </a:ext>
            </a:extLst>
          </p:cNvPr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803900" y="3590925"/>
            <a:ext cx="2260600" cy="3267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C2CBBBC7-92FD-479F-BF3D-C667D1C33E01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400"/>
    </mc:Choice>
    <mc:Fallback xmlns="">
      <p:transition spd="slow" advTm="154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DE8BAD90-EB0C-4AE8-B04B-71821F74EA2D}"/>
              </a:ext>
            </a:extLst>
          </p:cNvPr>
          <p:cNvSpPr/>
          <p:nvPr/>
        </p:nvSpPr>
        <p:spPr>
          <a:xfrm>
            <a:off x="579438" y="536575"/>
            <a:ext cx="7985125" cy="5784850"/>
          </a:xfrm>
          <a:prstGeom prst="roundRect">
            <a:avLst>
              <a:gd name="adj" fmla="val 5544"/>
            </a:avLst>
          </a:prstGeom>
          <a:solidFill>
            <a:schemeClr val="bg1">
              <a:alpha val="96000"/>
            </a:schemeClr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44000" bIns="108000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dirty="0">
                <a:solidFill>
                  <a:srgbClr val="627B37"/>
                </a:solidFill>
                <a:latin typeface="Sassoon Infant Md" panose="02000603050000020003" pitchFamily="50" charset="0"/>
              </a:rPr>
              <a:t>Trickster Tales</a:t>
            </a:r>
          </a:p>
          <a:p>
            <a:pPr marL="85725" algn="ctr" eaLnBrk="1" fontAlgn="auto" hangingPunct="1">
              <a:lnSpc>
                <a:spcPct val="2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fr-FR" sz="1600" dirty="0">
              <a:solidFill>
                <a:schemeClr val="tx1"/>
              </a:solidFill>
              <a:latin typeface="Sassoon Infant Rg" panose="02000503030000020003" pitchFamily="50" charset="0"/>
            </a:endParaRPr>
          </a:p>
          <a:p>
            <a:pPr marL="371475" indent="-192088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sz="1600" dirty="0">
                <a:solidFill>
                  <a:schemeClr val="tx1"/>
                </a:solidFill>
                <a:latin typeface="Sassoon Infant Rg" panose="02000503030000020003" pitchFamily="50" charset="0"/>
              </a:rPr>
              <a:t>One character is clever and very tricky</a:t>
            </a:r>
          </a:p>
          <a:p>
            <a:pPr marL="371475" indent="-192088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en-GB" sz="1600" dirty="0">
              <a:solidFill>
                <a:schemeClr val="tx1"/>
              </a:solidFill>
              <a:latin typeface="Sassoon Infant Rg" panose="02000503030000020003" pitchFamily="50" charset="0"/>
            </a:endParaRPr>
          </a:p>
          <a:p>
            <a:pPr marL="371475" indent="-192088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sz="1600" dirty="0">
                <a:solidFill>
                  <a:schemeClr val="tx1"/>
                </a:solidFill>
                <a:latin typeface="Sassoon Infant Rg" panose="02000503030000020003" pitchFamily="50" charset="0"/>
              </a:rPr>
              <a:t>Trickster causes problems for another character</a:t>
            </a:r>
          </a:p>
          <a:p>
            <a:pPr marL="371475" indent="-192088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en-GB" sz="1600" dirty="0">
              <a:solidFill>
                <a:schemeClr val="tx1"/>
              </a:solidFill>
              <a:latin typeface="Sassoon Infant Rg" panose="02000503030000020003" pitchFamily="50" charset="0"/>
            </a:endParaRPr>
          </a:p>
          <a:p>
            <a:pPr marL="371475" indent="-192088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sz="1600" dirty="0">
                <a:solidFill>
                  <a:schemeClr val="tx1"/>
                </a:solidFill>
                <a:latin typeface="Sassoon Infant Rg" panose="02000503030000020003" pitchFamily="50" charset="0"/>
              </a:rPr>
              <a:t>He/she usually gets away with the trick</a:t>
            </a:r>
          </a:p>
          <a:p>
            <a:pPr marL="371475" indent="-192088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en-GB" sz="1600" dirty="0">
              <a:solidFill>
                <a:schemeClr val="tx1"/>
              </a:solidFill>
              <a:latin typeface="Sassoon Infant Rg" panose="02000503030000020003" pitchFamily="50" charset="0"/>
            </a:endParaRPr>
          </a:p>
          <a:p>
            <a:pPr marL="371475" indent="-192088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sz="1600" dirty="0">
                <a:solidFill>
                  <a:schemeClr val="tx1"/>
                </a:solidFill>
                <a:latin typeface="Sassoon Infant Rg" panose="02000503030000020003" pitchFamily="50" charset="0"/>
              </a:rPr>
              <a:t>Different cultures have specific tricksters. Example: Anansi the Spider in Ashanti tales</a:t>
            </a:r>
          </a:p>
        </p:txBody>
      </p:sp>
      <p:pic>
        <p:nvPicPr>
          <p:cNvPr id="6147" name="Picture 14">
            <a:extLst>
              <a:ext uri="{FF2B5EF4-FFF2-40B4-BE49-F238E27FC236}">
                <a16:creationId xmlns:a16="http://schemas.microsoft.com/office/drawing/2014/main" id="{5C5BAF04-9E5C-42C4-8069-40CD6B81E535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501063" y="6689725"/>
            <a:ext cx="582612" cy="84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8" name="Picture 2">
            <a:extLst>
              <a:ext uri="{FF2B5EF4-FFF2-40B4-BE49-F238E27FC236}">
                <a16:creationId xmlns:a16="http://schemas.microsoft.com/office/drawing/2014/main" id="{7EC59FC7-77A5-4396-A1EA-83523CED9778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848350" y="2362200"/>
            <a:ext cx="1644650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9" name="Picture 3">
            <a:extLst>
              <a:ext uri="{FF2B5EF4-FFF2-40B4-BE49-F238E27FC236}">
                <a16:creationId xmlns:a16="http://schemas.microsoft.com/office/drawing/2014/main" id="{05631BBB-8E3C-47A2-84C2-BB0E004054FB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076450" y="4673600"/>
            <a:ext cx="4991100" cy="2189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EEA9307E-BD9E-42D5-9D8B-BBF8C162D65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978"/>
    </mc:Choice>
    <mc:Fallback xmlns="">
      <p:transition spd="slow" advTm="2197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A8CD0481-C1B4-49F7-AE41-6AF299CA4694}"/>
              </a:ext>
            </a:extLst>
          </p:cNvPr>
          <p:cNvSpPr/>
          <p:nvPr/>
        </p:nvSpPr>
        <p:spPr>
          <a:xfrm>
            <a:off x="579438" y="536575"/>
            <a:ext cx="7985125" cy="5784850"/>
          </a:xfrm>
          <a:prstGeom prst="roundRect">
            <a:avLst>
              <a:gd name="adj" fmla="val 5544"/>
            </a:avLst>
          </a:prstGeom>
          <a:solidFill>
            <a:schemeClr val="bg1">
              <a:alpha val="96000"/>
            </a:schemeClr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44000" bIns="108000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dirty="0">
                <a:solidFill>
                  <a:srgbClr val="627B37"/>
                </a:solidFill>
                <a:latin typeface="Sassoon Infant Md" panose="02000603050000020003" pitchFamily="50" charset="0"/>
              </a:rPr>
              <a:t>Explanation Folktales</a:t>
            </a:r>
          </a:p>
          <a:p>
            <a:pPr marL="371475" indent="-192088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sz="1600" dirty="0">
                <a:solidFill>
                  <a:schemeClr val="tx1"/>
                </a:solidFill>
                <a:latin typeface="Sassoon Infant Rg" panose="02000503030000020003" pitchFamily="50" charset="0"/>
              </a:rPr>
              <a:t>Explain why something is as it is</a:t>
            </a:r>
          </a:p>
          <a:p>
            <a:pPr marL="371475" indent="-192088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en-GB" sz="1600" dirty="0">
              <a:solidFill>
                <a:schemeClr val="tx1"/>
              </a:solidFill>
              <a:latin typeface="Sassoon Infant Rg" panose="02000503030000020003" pitchFamily="50" charset="0"/>
            </a:endParaRPr>
          </a:p>
          <a:p>
            <a:pPr marL="371475" indent="-192088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sz="1600" dirty="0">
                <a:solidFill>
                  <a:schemeClr val="tx1"/>
                </a:solidFill>
                <a:latin typeface="Sassoon Infant Rg" panose="02000503030000020003" pitchFamily="50" charset="0"/>
              </a:rPr>
              <a:t>Sometimes explains a phenomena</a:t>
            </a:r>
          </a:p>
          <a:p>
            <a:pPr marL="371475" indent="-192088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en-GB" sz="1600" dirty="0">
              <a:solidFill>
                <a:schemeClr val="tx1"/>
              </a:solidFill>
              <a:latin typeface="Sassoon Infant Rg" panose="02000503030000020003" pitchFamily="50" charset="0"/>
            </a:endParaRPr>
          </a:p>
          <a:p>
            <a:pPr marL="371475" indent="-192088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sz="1600" dirty="0">
                <a:solidFill>
                  <a:schemeClr val="tx1"/>
                </a:solidFill>
                <a:latin typeface="Sassoon Infant Rg" panose="02000503030000020003" pitchFamily="50" charset="0"/>
              </a:rPr>
              <a:t>Explain how things came to be </a:t>
            </a:r>
          </a:p>
          <a:p>
            <a:pPr marL="371475" indent="-192088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en-GB" sz="1600" dirty="0">
              <a:solidFill>
                <a:schemeClr val="tx1"/>
              </a:solidFill>
              <a:latin typeface="Sassoon Infant Rg" panose="02000503030000020003" pitchFamily="50" charset="0"/>
            </a:endParaRPr>
          </a:p>
          <a:p>
            <a:pPr marL="371475" indent="-192088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sz="1600" dirty="0">
                <a:solidFill>
                  <a:schemeClr val="tx1"/>
                </a:solidFill>
                <a:latin typeface="Sassoon Infant Rg" panose="02000503030000020003" pitchFamily="50" charset="0"/>
              </a:rPr>
              <a:t>Example: Australian Aboriginal dreamtime stories</a:t>
            </a:r>
          </a:p>
        </p:txBody>
      </p:sp>
      <p:pic>
        <p:nvPicPr>
          <p:cNvPr id="8195" name="Picture 14">
            <a:extLst>
              <a:ext uri="{FF2B5EF4-FFF2-40B4-BE49-F238E27FC236}">
                <a16:creationId xmlns:a16="http://schemas.microsoft.com/office/drawing/2014/main" id="{C23C3C33-CC92-455B-89B8-A67840BC850F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501063" y="6689725"/>
            <a:ext cx="582612" cy="84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6" name="Picture 6">
            <a:extLst>
              <a:ext uri="{FF2B5EF4-FFF2-40B4-BE49-F238E27FC236}">
                <a16:creationId xmlns:a16="http://schemas.microsoft.com/office/drawing/2014/main" id="{2B683AA6-F466-4062-8900-654030FC4FA5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29225" y="1370013"/>
            <a:ext cx="2724150" cy="180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7" name="Picture 7">
            <a:extLst>
              <a:ext uri="{FF2B5EF4-FFF2-40B4-BE49-F238E27FC236}">
                <a16:creationId xmlns:a16="http://schemas.microsoft.com/office/drawing/2014/main" id="{40A78B72-3B00-48BB-B87A-01A1164D029F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4613275"/>
            <a:ext cx="5229225" cy="151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8" name="Picture 8">
            <a:extLst>
              <a:ext uri="{FF2B5EF4-FFF2-40B4-BE49-F238E27FC236}">
                <a16:creationId xmlns:a16="http://schemas.microsoft.com/office/drawing/2014/main" id="{4221F3B4-8488-4F54-944C-79863C28C416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400675" y="3173413"/>
            <a:ext cx="3492500" cy="3684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EFA401A8-F451-4EEC-ADCE-D0D7A7EF03BE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2499"/>
    </mc:Choice>
    <mc:Fallback xmlns="">
      <p:transition spd="slow" advTm="3249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EC774CC1-DB45-4204-9DEE-E041059C8CF2}"/>
              </a:ext>
            </a:extLst>
          </p:cNvPr>
          <p:cNvSpPr/>
          <p:nvPr/>
        </p:nvSpPr>
        <p:spPr>
          <a:xfrm>
            <a:off x="579438" y="536575"/>
            <a:ext cx="7985125" cy="5784850"/>
          </a:xfrm>
          <a:prstGeom prst="roundRect">
            <a:avLst>
              <a:gd name="adj" fmla="val 5544"/>
            </a:avLst>
          </a:prstGeom>
          <a:solidFill>
            <a:schemeClr val="bg1">
              <a:alpha val="96000"/>
            </a:schemeClr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44000" bIns="108000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dirty="0">
                <a:solidFill>
                  <a:srgbClr val="627B37"/>
                </a:solidFill>
                <a:latin typeface="Sassoon Infant Md" panose="02000603050000020003" pitchFamily="50" charset="0"/>
              </a:rPr>
              <a:t>Fairy Stories</a:t>
            </a:r>
          </a:p>
          <a:p>
            <a:pPr marL="371475" indent="-192088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sz="1600" dirty="0">
                <a:solidFill>
                  <a:schemeClr val="tx1"/>
                </a:solidFill>
                <a:latin typeface="Sassoon Infant Rg" panose="02000503030000020003" pitchFamily="50" charset="0"/>
              </a:rPr>
              <a:t>Include good and bad characters</a:t>
            </a:r>
          </a:p>
          <a:p>
            <a:pPr marL="371475" indent="-192088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sz="1600" dirty="0">
                <a:solidFill>
                  <a:schemeClr val="tx1"/>
                </a:solidFill>
                <a:latin typeface="Sassoon Infant Rg" panose="02000503030000020003" pitchFamily="50" charset="0"/>
              </a:rPr>
              <a:t>A hero or heroine</a:t>
            </a:r>
          </a:p>
          <a:p>
            <a:pPr marL="371475" indent="-192088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sz="1600" dirty="0">
                <a:solidFill>
                  <a:schemeClr val="tx1"/>
                </a:solidFill>
                <a:latin typeface="Sassoon Infant Rg" panose="02000503030000020003" pitchFamily="50" charset="0"/>
              </a:rPr>
              <a:t>Magic or fantasy</a:t>
            </a:r>
          </a:p>
          <a:p>
            <a:pPr marL="371475" indent="-192088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sz="1600" dirty="0">
                <a:solidFill>
                  <a:schemeClr val="tx1"/>
                </a:solidFill>
                <a:latin typeface="Sassoon Infant Rg" panose="02000503030000020003" pitchFamily="50" charset="0"/>
              </a:rPr>
              <a:t>Includes predictable beginnings and endings “Once upon a time” “Happily ever after”</a:t>
            </a:r>
          </a:p>
          <a:p>
            <a:pPr marL="371475" indent="-192088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sz="1600" dirty="0">
                <a:solidFill>
                  <a:schemeClr val="tx1"/>
                </a:solidFill>
                <a:latin typeface="Sassoon Infant Rg" panose="02000503030000020003" pitchFamily="50" charset="0"/>
              </a:rPr>
              <a:t>Problem which is usually overcome through kindness, courage, intelligence</a:t>
            </a:r>
          </a:p>
        </p:txBody>
      </p:sp>
      <p:pic>
        <p:nvPicPr>
          <p:cNvPr id="9219" name="Picture 14">
            <a:extLst>
              <a:ext uri="{FF2B5EF4-FFF2-40B4-BE49-F238E27FC236}">
                <a16:creationId xmlns:a16="http://schemas.microsoft.com/office/drawing/2014/main" id="{81ABEDD3-3B2A-40ED-ACB1-E2AF9CBCD45B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501063" y="6689725"/>
            <a:ext cx="582612" cy="84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0" name="Picture 3">
            <a:extLst>
              <a:ext uri="{FF2B5EF4-FFF2-40B4-BE49-F238E27FC236}">
                <a16:creationId xmlns:a16="http://schemas.microsoft.com/office/drawing/2014/main" id="{61CEAEE9-B751-4DB9-B98C-925CC7955AAC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71550" y="3362325"/>
            <a:ext cx="3736975" cy="2643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1" name="Picture 4">
            <a:extLst>
              <a:ext uri="{FF2B5EF4-FFF2-40B4-BE49-F238E27FC236}">
                <a16:creationId xmlns:a16="http://schemas.microsoft.com/office/drawing/2014/main" id="{5AAC8D79-48F7-44F4-A57E-A3FC8E9FF45E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186363" y="3457575"/>
            <a:ext cx="2979737" cy="2455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FF4392AB-8B6B-4DDA-8266-7FCE4621DB8F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5055"/>
    </mc:Choice>
    <mc:Fallback xmlns="">
      <p:transition spd="slow" advTm="6505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F880EB9D-5083-48DE-91BC-84752D98E0EA}"/>
              </a:ext>
            </a:extLst>
          </p:cNvPr>
          <p:cNvSpPr/>
          <p:nvPr/>
        </p:nvSpPr>
        <p:spPr>
          <a:xfrm>
            <a:off x="579438" y="536575"/>
            <a:ext cx="7985125" cy="5784850"/>
          </a:xfrm>
          <a:prstGeom prst="roundRect">
            <a:avLst>
              <a:gd name="adj" fmla="val 5544"/>
            </a:avLst>
          </a:prstGeom>
          <a:solidFill>
            <a:schemeClr val="bg1">
              <a:alpha val="96000"/>
            </a:schemeClr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44000" bIns="108000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dirty="0">
                <a:solidFill>
                  <a:srgbClr val="627B37"/>
                </a:solidFill>
                <a:latin typeface="Sassoon Infant Md" panose="02000603050000020003" pitchFamily="50" charset="0"/>
              </a:rPr>
              <a:t>Fables</a:t>
            </a:r>
            <a:endParaRPr lang="fr-FR" sz="1600" dirty="0">
              <a:solidFill>
                <a:schemeClr val="tx1"/>
              </a:solidFill>
              <a:latin typeface="Sassoon Infant Rg" panose="02000503030000020003" pitchFamily="50" charset="0"/>
            </a:endParaRPr>
          </a:p>
          <a:p>
            <a:pPr marL="371475" indent="-192088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sz="1600" dirty="0">
                <a:solidFill>
                  <a:schemeClr val="tx1"/>
                </a:solidFill>
                <a:latin typeface="Sassoon Infant Rg" panose="02000503030000020003" pitchFamily="50" charset="0"/>
              </a:rPr>
              <a:t>Short stories</a:t>
            </a:r>
          </a:p>
          <a:p>
            <a:pPr marL="371475" indent="-192088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sz="1600" dirty="0">
                <a:solidFill>
                  <a:schemeClr val="tx1"/>
                </a:solidFill>
                <a:latin typeface="Sassoon Infant Rg" panose="02000503030000020003" pitchFamily="50" charset="0"/>
              </a:rPr>
              <a:t>Teach a lesson</a:t>
            </a:r>
          </a:p>
          <a:p>
            <a:pPr marL="371475" indent="-192088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sz="1600" dirty="0">
                <a:solidFill>
                  <a:schemeClr val="tx1"/>
                </a:solidFill>
                <a:latin typeface="Sassoon Infant Rg" panose="02000503030000020003" pitchFamily="50" charset="0"/>
              </a:rPr>
              <a:t> Animal characters with human characteristics</a:t>
            </a:r>
          </a:p>
          <a:p>
            <a:pPr marL="371475" indent="-192088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sz="1600" dirty="0">
                <a:solidFill>
                  <a:schemeClr val="tx1"/>
                </a:solidFill>
                <a:latin typeface="Sassoon Infant Rg" panose="02000503030000020003" pitchFamily="50" charset="0"/>
              </a:rPr>
              <a:t>Stress themes such as: the value of cooperation, looking at problems from different viewpoints, rewards if lesson is learned</a:t>
            </a:r>
          </a:p>
          <a:p>
            <a:pPr marL="371475" indent="-192088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sz="1600" dirty="0">
                <a:solidFill>
                  <a:schemeClr val="tx1"/>
                </a:solidFill>
                <a:latin typeface="Sassoon Infant Rg" panose="02000503030000020003" pitchFamily="50" charset="0"/>
              </a:rPr>
              <a:t>Lessons may not be stated directly</a:t>
            </a:r>
          </a:p>
          <a:p>
            <a:pPr marL="371475" indent="-192088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sz="1600" dirty="0">
                <a:solidFill>
                  <a:schemeClr val="tx1"/>
                </a:solidFill>
                <a:latin typeface="Sassoon Infant Rg" panose="02000503030000020003" pitchFamily="50" charset="0"/>
              </a:rPr>
              <a:t>Listener must find their own lesson in the tale</a:t>
            </a:r>
          </a:p>
        </p:txBody>
      </p:sp>
      <p:pic>
        <p:nvPicPr>
          <p:cNvPr id="7171" name="Picture 14">
            <a:extLst>
              <a:ext uri="{FF2B5EF4-FFF2-40B4-BE49-F238E27FC236}">
                <a16:creationId xmlns:a16="http://schemas.microsoft.com/office/drawing/2014/main" id="{5550444C-168C-4AE6-8044-40775480C5B7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501063" y="6689725"/>
            <a:ext cx="582612" cy="84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2" name="Picture 6">
            <a:extLst>
              <a:ext uri="{FF2B5EF4-FFF2-40B4-BE49-F238E27FC236}">
                <a16:creationId xmlns:a16="http://schemas.microsoft.com/office/drawing/2014/main" id="{897FB844-1525-4956-89A4-970A171095B6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452938" y="3429000"/>
            <a:ext cx="3551237" cy="2352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3" name="Picture 7">
            <a:extLst>
              <a:ext uri="{FF2B5EF4-FFF2-40B4-BE49-F238E27FC236}">
                <a16:creationId xmlns:a16="http://schemas.microsoft.com/office/drawing/2014/main" id="{BDE92ABF-EF25-4CC7-8C9E-B19E692F507B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433638" y="4829175"/>
            <a:ext cx="1752600" cy="107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4" name="Picture 8">
            <a:extLst>
              <a:ext uri="{FF2B5EF4-FFF2-40B4-BE49-F238E27FC236}">
                <a16:creationId xmlns:a16="http://schemas.microsoft.com/office/drawing/2014/main" id="{EE0CBE70-C125-4891-839E-C0E38F4C2583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5263" y="4357688"/>
            <a:ext cx="1547812" cy="2374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271FFCC1-8577-4BAD-817E-7C26CDF5487D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5276"/>
    </mc:Choice>
    <mc:Fallback xmlns="">
      <p:transition spd="slow" advTm="3527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898CBC86-F322-4ABF-948B-B26E85D9FCE9}"/>
              </a:ext>
            </a:extLst>
          </p:cNvPr>
          <p:cNvSpPr/>
          <p:nvPr/>
        </p:nvSpPr>
        <p:spPr>
          <a:xfrm>
            <a:off x="579438" y="536575"/>
            <a:ext cx="7985125" cy="5784850"/>
          </a:xfrm>
          <a:prstGeom prst="roundRect">
            <a:avLst>
              <a:gd name="adj" fmla="val 5544"/>
            </a:avLst>
          </a:prstGeom>
          <a:solidFill>
            <a:schemeClr val="bg1">
              <a:alpha val="96000"/>
            </a:schemeClr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44000" bIns="108000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u="sng" dirty="0">
                <a:solidFill>
                  <a:srgbClr val="627B37"/>
                </a:solidFill>
                <a:latin typeface="Sassoon Infant Md" panose="02000603050000020003" pitchFamily="50" charset="0"/>
              </a:rPr>
              <a:t>Independent Work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3600" b="1" u="sng" dirty="0">
              <a:solidFill>
                <a:srgbClr val="627B37"/>
              </a:solidFill>
              <a:latin typeface="Sassoon Infant Md" panose="02000603050000020003" pitchFamily="50" charset="0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3600" b="1" u="sng" dirty="0">
              <a:solidFill>
                <a:srgbClr val="627B37"/>
              </a:solidFill>
              <a:latin typeface="Sassoon Infant Md" panose="02000603050000020003" pitchFamily="50" charset="0"/>
            </a:endParaRPr>
          </a:p>
          <a:p>
            <a:pPr marL="179387"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n-GB" sz="1600" dirty="0">
              <a:solidFill>
                <a:schemeClr val="tx1"/>
              </a:solidFill>
              <a:latin typeface="Sassoon Infant Rg" panose="02000503030000020003" pitchFamily="50" charset="0"/>
            </a:endParaRPr>
          </a:p>
          <a:p>
            <a:pPr marL="371475" indent="-192088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en-GB" sz="1600" dirty="0">
              <a:solidFill>
                <a:schemeClr val="tx1"/>
              </a:solidFill>
              <a:latin typeface="Sassoon Infant Rg" panose="02000503030000020003" pitchFamily="50" charset="0"/>
            </a:endParaRPr>
          </a:p>
        </p:txBody>
      </p:sp>
      <p:pic>
        <p:nvPicPr>
          <p:cNvPr id="10243" name="Picture 14">
            <a:extLst>
              <a:ext uri="{FF2B5EF4-FFF2-40B4-BE49-F238E27FC236}">
                <a16:creationId xmlns:a16="http://schemas.microsoft.com/office/drawing/2014/main" id="{E53CFA89-E41B-4072-B86D-CB522797BF80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501063" y="6689725"/>
            <a:ext cx="582612" cy="84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0247" name="Group 11">
            <a:extLst>
              <a:ext uri="{FF2B5EF4-FFF2-40B4-BE49-F238E27FC236}">
                <a16:creationId xmlns:a16="http://schemas.microsoft.com/office/drawing/2014/main" id="{5E2F9758-E49B-41B1-8C2F-1D2118617D55}"/>
              </a:ext>
            </a:extLst>
          </p:cNvPr>
          <p:cNvGrpSpPr>
            <a:grpSpLocks/>
          </p:cNvGrpSpPr>
          <p:nvPr/>
        </p:nvGrpSpPr>
        <p:grpSpPr bwMode="auto">
          <a:xfrm>
            <a:off x="6703378" y="4260850"/>
            <a:ext cx="1108075" cy="1673225"/>
            <a:chOff x="936328" y="4233091"/>
            <a:chExt cx="1229710" cy="1856091"/>
          </a:xfrm>
        </p:grpSpPr>
        <p:pic>
          <p:nvPicPr>
            <p:cNvPr id="10254" name="Picture 13">
              <a:extLst>
                <a:ext uri="{FF2B5EF4-FFF2-40B4-BE49-F238E27FC236}">
                  <a16:creationId xmlns:a16="http://schemas.microsoft.com/office/drawing/2014/main" id="{575F0BB3-4FE7-46CB-8FBE-CC05BB33A555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07927" y="4233091"/>
              <a:ext cx="1058111" cy="16238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255" name="Picture 12">
              <a:extLst>
                <a:ext uri="{FF2B5EF4-FFF2-40B4-BE49-F238E27FC236}">
                  <a16:creationId xmlns:a16="http://schemas.microsoft.com/office/drawing/2014/main" id="{1A8C831C-DA87-488B-9DC3-459A33B7CA3F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36328" y="5332500"/>
              <a:ext cx="1229710" cy="7566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3" name="Picture 2">
            <a:extLst>
              <a:ext uri="{FF2B5EF4-FFF2-40B4-BE49-F238E27FC236}">
                <a16:creationId xmlns:a16="http://schemas.microsoft.com/office/drawing/2014/main" id="{4D6F88C2-D762-4047-8773-588E09A85E9E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1665" y="1471380"/>
            <a:ext cx="3127416" cy="2036592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9CE973A-DB4E-4131-BA85-D0966D36D8FB}"/>
              </a:ext>
            </a:extLst>
          </p:cNvPr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1666" y="3797599"/>
            <a:ext cx="3127416" cy="1787916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5D9BE595-9D31-43B0-B762-C61BF9E2E0C9}"/>
              </a:ext>
            </a:extLst>
          </p:cNvPr>
          <p:cNvSpPr txBox="1"/>
          <p:nvPr/>
        </p:nvSpPr>
        <p:spPr>
          <a:xfrm>
            <a:off x="4572000" y="1874520"/>
            <a:ext cx="363033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Complete the fable investigation grid.</a:t>
            </a:r>
          </a:p>
        </p:txBody>
      </p:sp>
      <p:pic>
        <p:nvPicPr>
          <p:cNvPr id="8" name="Audio 7">
            <a:hlinkClick r:id="" action="ppaction://media"/>
            <a:extLst>
              <a:ext uri="{FF2B5EF4-FFF2-40B4-BE49-F238E27FC236}">
                <a16:creationId xmlns:a16="http://schemas.microsoft.com/office/drawing/2014/main" id="{526CBED0-DB42-4890-92F1-1490FB66E41B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8|3.3|4|1.9"/>
  <p:tag name="POINTS" val="1"/>
  <p:tag name="TIME" val="1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1757</TotalTime>
  <Words>422</Words>
  <Application>Microsoft Office PowerPoint</Application>
  <PresentationFormat>On-screen Show (4:3)</PresentationFormat>
  <Paragraphs>79</Paragraphs>
  <Slides>9</Slides>
  <Notes>0</Notes>
  <HiddenSlides>0</HiddenSlides>
  <MMClips>9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7" baseType="lpstr">
      <vt:lpstr>Sassoon Infant Rg</vt:lpstr>
      <vt:lpstr>Calibri</vt:lpstr>
      <vt:lpstr>Arial</vt:lpstr>
      <vt:lpstr>Times New Roman</vt:lpstr>
      <vt:lpstr>Symbol</vt:lpstr>
      <vt:lpstr>Sassoon Infant Md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Jon Seaton</dc:creator>
  <cp:lastModifiedBy>Clare Wragg</cp:lastModifiedBy>
  <cp:revision>59</cp:revision>
  <dcterms:created xsi:type="dcterms:W3CDTF">2014-10-03T07:47:39Z</dcterms:created>
  <dcterms:modified xsi:type="dcterms:W3CDTF">2021-02-24T09:41:51Z</dcterms:modified>
</cp:coreProperties>
</file>