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2"/>
  </p:handoutMasterIdLst>
  <p:sldIdLst>
    <p:sldId id="258" r:id="rId2"/>
    <p:sldId id="263" r:id="rId3"/>
    <p:sldId id="276" r:id="rId4"/>
    <p:sldId id="277" r:id="rId5"/>
    <p:sldId id="281" r:id="rId6"/>
    <p:sldId id="280" r:id="rId7"/>
    <p:sldId id="284" r:id="rId8"/>
    <p:sldId id="283" r:id="rId9"/>
    <p:sldId id="271" r:id="rId10"/>
    <p:sldId id="282" r:id="rId11"/>
  </p:sldIdLst>
  <p:sldSz cx="9144000" cy="6858000" type="screen4x3"/>
  <p:notesSz cx="6858000" cy="9144000"/>
  <p:embeddedFontLst>
    <p:embeddedFont>
      <p:font typeface="BPreplay" panose="02000503000000020004" charset="0"/>
      <p:regular r:id="rId13"/>
      <p:bold r:id="rId14"/>
      <p:italic r:id="rId15"/>
      <p:boldItalic r:id="rId16"/>
    </p:embeddedFont>
    <p:embeddedFont>
      <p:font typeface="Calibri" panose="020F0502020204030204" pitchFamily="34" charset="0"/>
      <p:regular r:id="rId17"/>
      <p:bold r:id="rId18"/>
      <p:italic r:id="rId19"/>
      <p:boldItalic r:id="rId20"/>
    </p:embeddedFont>
    <p:embeddedFont>
      <p:font typeface="Londrina Solid" panose="02000506000000020003" charset="0"/>
      <p:regular r:id="rId21"/>
    </p:embeddedFont>
    <p:embeddedFont>
      <p:font typeface="Sassoon Infant Md" panose="02000603050000020003" charset="0"/>
      <p:regular r:id="rId22"/>
    </p:embeddedFont>
    <p:embeddedFont>
      <p:font typeface="Sassoon Infant Rg" panose="02000503030000020003"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AB7"/>
    <a:srgbClr val="4267AC"/>
    <a:srgbClr val="9C95DC"/>
    <a:srgbClr val="228CDB"/>
    <a:srgbClr val="B8E1FF"/>
    <a:srgbClr val="D440A5"/>
    <a:srgbClr val="9297C4"/>
    <a:srgbClr val="75DDDD"/>
    <a:srgbClr val="9368B7"/>
    <a:srgbClr val="84C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78" autoAdjust="0"/>
    <p:restoredTop sz="94660"/>
  </p:normalViewPr>
  <p:slideViewPr>
    <p:cSldViewPr snapToGrid="0" showGuides="1">
      <p:cViewPr varScale="1">
        <p:scale>
          <a:sx n="85" d="100"/>
          <a:sy n="85" d="100"/>
        </p:scale>
        <p:origin x="1116" y="84"/>
      </p:cViewPr>
      <p:guideLst>
        <p:guide orient="horz" pos="2137"/>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3.xml"/><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16E4F41-7F7E-4243-AFFD-CFEC68D17CC7}"/>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Irreversible Changes</a:t>
            </a:r>
          </a:p>
        </p:txBody>
      </p:sp>
      <p:sp>
        <p:nvSpPr>
          <p:cNvPr id="5" name="TextBox 4">
            <a:extLst>
              <a:ext uri="{FF2B5EF4-FFF2-40B4-BE49-F238E27FC236}">
                <a16:creationId xmlns:a16="http://schemas.microsoft.com/office/drawing/2014/main" id="{360DDA10-2481-471E-A4BA-EBD0F4575B44}"/>
              </a:ext>
            </a:extLst>
          </p:cNvPr>
          <p:cNvSpPr txBox="1"/>
          <p:nvPr/>
        </p:nvSpPr>
        <p:spPr>
          <a:xfrm>
            <a:off x="4086578" y="4699877"/>
            <a:ext cx="1162756" cy="369332"/>
          </a:xfrm>
          <a:prstGeom prst="rect">
            <a:avLst/>
          </a:prstGeom>
          <a:solidFill>
            <a:schemeClr val="bg1"/>
          </a:solidFill>
        </p:spPr>
        <p:txBody>
          <a:bodyPr wrap="square" rtlCol="0">
            <a:spAutoFit/>
          </a:bodyPr>
          <a:lstStyle/>
          <a:p>
            <a:r>
              <a:rPr lang="en-US"/>
              <a:t>Lesson 2</a:t>
            </a:r>
            <a:endParaRPr lang="en-GB"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52262" y="574310"/>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What are these changed called?</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2859" y="1603151"/>
            <a:ext cx="5389331" cy="2469094"/>
          </a:xfrm>
          <a:prstGeom prst="rect">
            <a:avLst/>
          </a:prstGeom>
        </p:spPr>
      </p:pic>
      <p:sp>
        <p:nvSpPr>
          <p:cNvPr id="10" name="Right Arrow 9"/>
          <p:cNvSpPr/>
          <p:nvPr/>
        </p:nvSpPr>
        <p:spPr>
          <a:xfrm>
            <a:off x="2747868" y="1910478"/>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901936" y="4201547"/>
            <a:ext cx="7636818" cy="1763435"/>
            <a:chOff x="743891" y="2070159"/>
            <a:chExt cx="7636818" cy="1763435"/>
          </a:xfrm>
        </p:grpSpPr>
        <p:sp>
          <p:nvSpPr>
            <p:cNvPr id="2" name="Rounded Rectangle 1"/>
            <p:cNvSpPr/>
            <p:nvPr/>
          </p:nvSpPr>
          <p:spPr>
            <a:xfrm>
              <a:off x="743891" y="2070159"/>
              <a:ext cx="7636818" cy="1753910"/>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t="24610" b="24296"/>
            <a:stretch/>
          </p:blipFill>
          <p:spPr>
            <a:xfrm>
              <a:off x="3323165" y="2071469"/>
              <a:ext cx="4713055" cy="1762125"/>
            </a:xfrm>
            <a:prstGeom prst="rect">
              <a:avLst/>
            </a:prstGeom>
          </p:spPr>
        </p:pic>
        <p:sp>
          <p:nvSpPr>
            <p:cNvPr id="7" name="TextBox 6"/>
            <p:cNvSpPr txBox="1"/>
            <p:nvPr/>
          </p:nvSpPr>
          <p:spPr>
            <a:xfrm>
              <a:off x="1119093" y="2366879"/>
              <a:ext cx="1628775" cy="1200329"/>
            </a:xfrm>
            <a:prstGeom prst="rect">
              <a:avLst/>
            </a:prstGeom>
            <a:noFill/>
          </p:spPr>
          <p:txBody>
            <a:bodyPr wrap="square" rtlCol="0">
              <a:spAutoFit/>
            </a:bodyPr>
            <a:lstStyle/>
            <a:p>
              <a:r>
                <a:rPr lang="en-GB" dirty="0">
                  <a:solidFill>
                    <a:schemeClr val="bg1"/>
                  </a:solidFill>
                </a:rPr>
                <a:t>Heat caused the chemical change to occur.</a:t>
              </a:r>
            </a:p>
          </p:txBody>
        </p:sp>
      </p:gr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3291" y="1603151"/>
            <a:ext cx="2072820" cy="2469094"/>
          </a:xfrm>
          <a:prstGeom prst="rect">
            <a:avLst/>
          </a:prstGeom>
        </p:spPr>
      </p:pic>
      <p:sp>
        <p:nvSpPr>
          <p:cNvPr id="13" name="Title 5">
            <a:extLst>
              <a:ext uri="{FF2B5EF4-FFF2-40B4-BE49-F238E27FC236}">
                <a16:creationId xmlns:a16="http://schemas.microsoft.com/office/drawing/2014/main" id="{C8668A3C-F71F-49A3-830B-B3CA2853D417}"/>
              </a:ext>
            </a:extLst>
          </p:cNvPr>
          <p:cNvSpPr txBox="1">
            <a:spLocks/>
          </p:cNvSpPr>
          <p:nvPr/>
        </p:nvSpPr>
        <p:spPr>
          <a:xfrm>
            <a:off x="461962" y="1136826"/>
            <a:ext cx="8220075" cy="43275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r>
              <a:rPr lang="en-GB" b="0" dirty="0">
                <a:latin typeface="Sassoon Infant Rg" panose="02000503030000020003" pitchFamily="50" charset="0"/>
                <a:ea typeface="Sassoon Infant Rg" panose="02000503030000020003" pitchFamily="50" charset="0"/>
              </a:rPr>
              <a:t>Irreversible reactions</a:t>
            </a:r>
          </a:p>
        </p:txBody>
      </p:sp>
    </p:spTree>
    <p:custDataLst>
      <p:tags r:id="rId1"/>
    </p:custDataLst>
    <p:extLst>
      <p:ext uri="{BB962C8B-B14F-4D97-AF65-F5344CB8AC3E}">
        <p14:creationId xmlns:p14="http://schemas.microsoft.com/office/powerpoint/2010/main" val="189071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r>
              <a:rPr lang="en-GB" b="0" dirty="0">
                <a:latin typeface="Sassoon Infant Rg" panose="02000503030000020003" pitchFamily="50" charset="0"/>
                <a:ea typeface="Sassoon Infant Rg" panose="02000503030000020003" pitchFamily="50" charset="0"/>
              </a:rPr>
              <a:t>Try another irreversible changes experiment today.</a:t>
            </a:r>
          </a:p>
        </p:txBody>
      </p:sp>
      <p:sp>
        <p:nvSpPr>
          <p:cNvPr id="2" name="Rounded Rectangle 1"/>
          <p:cNvSpPr/>
          <p:nvPr/>
        </p:nvSpPr>
        <p:spPr>
          <a:xfrm>
            <a:off x="755650" y="1695450"/>
            <a:ext cx="7632700" cy="695325"/>
          </a:xfrm>
          <a:prstGeom prst="roundRect">
            <a:avLst>
              <a:gd name="adj" fmla="val 105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700" dirty="0">
                <a:solidFill>
                  <a:schemeClr val="tx1"/>
                </a:solidFill>
              </a:rPr>
              <a:t>Can you make any new materials? Complete your </a:t>
            </a:r>
            <a:r>
              <a:rPr lang="en-GB" altLang="en-US" sz="1700" b="1" dirty="0">
                <a:solidFill>
                  <a:schemeClr val="tx1"/>
                </a:solidFill>
              </a:rPr>
              <a:t>Year 5 6</a:t>
            </a:r>
            <a:r>
              <a:rPr lang="en-GB" altLang="en-US" sz="1700" b="1" baseline="30000" dirty="0">
                <a:solidFill>
                  <a:schemeClr val="tx1"/>
                </a:solidFill>
              </a:rPr>
              <a:t>th</a:t>
            </a:r>
            <a:r>
              <a:rPr lang="en-GB" altLang="en-US" sz="1700" b="1" dirty="0">
                <a:solidFill>
                  <a:schemeClr val="tx1"/>
                </a:solidFill>
              </a:rPr>
              <a:t> July Learning Pack Topic Lesson 2 Experiment sheet </a:t>
            </a:r>
            <a:r>
              <a:rPr lang="en-GB" altLang="en-US" sz="1700" dirty="0">
                <a:solidFill>
                  <a:schemeClr val="tx1"/>
                </a:solidFill>
              </a:rPr>
              <a:t>as you carry out the activity</a:t>
            </a:r>
            <a:r>
              <a:rPr lang="en-GB" altLang="en-US" sz="1700" dirty="0">
                <a:solidFill>
                  <a:schemeClr val="tx1"/>
                </a:solidFill>
                <a:latin typeface="BPreplay" panose="02000503000000020004" pitchFamily="50" charset="0"/>
              </a:rPr>
              <a:t>.</a:t>
            </a:r>
          </a:p>
        </p:txBody>
      </p:sp>
      <p:sp>
        <p:nvSpPr>
          <p:cNvPr id="5" name="Rounded Rectangle 4"/>
          <p:cNvSpPr/>
          <p:nvPr/>
        </p:nvSpPr>
        <p:spPr>
          <a:xfrm>
            <a:off x="3851275" y="2524125"/>
            <a:ext cx="4537075" cy="3152775"/>
          </a:xfrm>
          <a:prstGeom prst="roundRect">
            <a:avLst>
              <a:gd name="adj" fmla="val 324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2524125"/>
            <a:ext cx="2978150" cy="3152775"/>
          </a:xfrm>
          <a:prstGeom prst="roundRect">
            <a:avLst>
              <a:gd name="adj" fmla="val 383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600" y="2606625"/>
            <a:ext cx="579498" cy="579498"/>
          </a:xfrm>
          <a:prstGeom prst="rect">
            <a:avLst/>
          </a:prstGeom>
        </p:spPr>
      </p:pic>
      <p:pic>
        <p:nvPicPr>
          <p:cNvPr id="12" name="Group Wor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37622">
            <a:off x="1223741" y="2794349"/>
            <a:ext cx="1819185" cy="2612325"/>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12409" r="2064"/>
          <a:stretch/>
        </p:blipFill>
        <p:spPr>
          <a:xfrm>
            <a:off x="3848100" y="2896374"/>
            <a:ext cx="4552950" cy="2496770"/>
          </a:xfrm>
          <a:prstGeom prst="rect">
            <a:avLst/>
          </a:prstGeom>
        </p:spPr>
      </p:pic>
    </p:spTree>
    <p:custDataLst>
      <p:tags r:id="rId1"/>
    </p:custDataLst>
    <p:extLst>
      <p:ext uri="{BB962C8B-B14F-4D97-AF65-F5344CB8AC3E}">
        <p14:creationId xmlns:p14="http://schemas.microsoft.com/office/powerpoint/2010/main" val="18355012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3095625" cy="3954575"/>
          </a:xfrm>
          <a:prstGeom prst="roundRect">
            <a:avLst>
              <a:gd name="adj" fmla="val 59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t>Use a cardboard cone to put 50g of bicarbonate of soda into a balloon.</a:t>
            </a:r>
          </a:p>
          <a:p>
            <a:pPr>
              <a:lnSpc>
                <a:spcPct val="80000"/>
              </a:lnSpc>
            </a:pPr>
            <a:endParaRPr lang="en-GB" altLang="en-US" dirty="0"/>
          </a:p>
          <a:p>
            <a:pPr>
              <a:lnSpc>
                <a:spcPct val="80000"/>
              </a:lnSpc>
            </a:pPr>
            <a:r>
              <a:rPr lang="en-GB" altLang="en-US" dirty="0"/>
              <a:t>Pour 50ml of white vinegar into a plastic bottle.</a:t>
            </a:r>
          </a:p>
          <a:p>
            <a:pPr>
              <a:lnSpc>
                <a:spcPct val="80000"/>
              </a:lnSpc>
            </a:pPr>
            <a:endParaRPr lang="en-GB" altLang="en-US" dirty="0"/>
          </a:p>
          <a:p>
            <a:pPr>
              <a:lnSpc>
                <a:spcPct val="80000"/>
              </a:lnSpc>
            </a:pPr>
            <a:r>
              <a:rPr lang="en-GB" altLang="en-US" dirty="0"/>
              <a:t>Stretch the balloon over the top of the bottle without letting the bicarbonate of soda fall in.</a:t>
            </a:r>
          </a:p>
          <a:p>
            <a:pPr>
              <a:lnSpc>
                <a:spcPct val="80000"/>
              </a:lnSpc>
            </a:pPr>
            <a:endParaRPr lang="en-GB" altLang="en-US" dirty="0"/>
          </a:p>
          <a:p>
            <a:pPr>
              <a:lnSpc>
                <a:spcPct val="80000"/>
              </a:lnSpc>
            </a:pPr>
            <a:r>
              <a:rPr lang="en-GB" altLang="en-US" dirty="0"/>
              <a:t>Lift up the balloon to let the bicarbonate of soda fall into the vinegar.</a:t>
            </a:r>
          </a:p>
        </p:txBody>
      </p:sp>
      <p:sp>
        <p:nvSpPr>
          <p:cNvPr id="5" name="Rounded Rectangle 4"/>
          <p:cNvSpPr/>
          <p:nvPr/>
        </p:nvSpPr>
        <p:spPr>
          <a:xfrm>
            <a:off x="3943350" y="1931874"/>
            <a:ext cx="4445000" cy="3954574"/>
          </a:xfrm>
          <a:prstGeom prst="roundRect">
            <a:avLst>
              <a:gd name="adj" fmla="val 520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59313" y="2204186"/>
            <a:ext cx="1555962" cy="3429000"/>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97587" y="2073967"/>
            <a:ext cx="1920663" cy="3613238"/>
          </a:xfrm>
          <a:prstGeom prst="rect">
            <a:avLst/>
          </a:prstGeom>
        </p:spPr>
      </p:pic>
    </p:spTree>
    <p:custDataLst>
      <p:tags r:id="rId1"/>
    </p:custDataLst>
    <p:extLst>
      <p:ext uri="{BB962C8B-B14F-4D97-AF65-F5344CB8AC3E}">
        <p14:creationId xmlns:p14="http://schemas.microsoft.com/office/powerpoint/2010/main" val="2830918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latin typeface="Sassoon Infant Rg" panose="02000503030000020003" pitchFamily="50" charset="0"/>
                <a:ea typeface="Sassoon Infant Rg" panose="02000503030000020003" pitchFamily="50" charset="0"/>
              </a:rPr>
              <a:t>As you mix the vinegar with the bicarbonate of soda, they react with each other. They create a new material - carbon dioxide. It is this gas that causes the bubbles in the froth that you can see.</a:t>
            </a:r>
          </a:p>
          <a:p>
            <a:pPr>
              <a:lnSpc>
                <a:spcPct val="80000"/>
              </a:lnSpc>
            </a:pPr>
            <a:r>
              <a:rPr lang="en-GB" altLang="en-US" dirty="0">
                <a:latin typeface="Sassoon Infant Rg" panose="02000503030000020003" pitchFamily="50" charset="0"/>
                <a:ea typeface="Sassoon Infant Rg" panose="02000503030000020003" pitchFamily="50" charset="0"/>
              </a:rPr>
              <a:t>The carbon dioxide gas spreads out to blow up the balloon.</a:t>
            </a:r>
          </a:p>
        </p:txBody>
      </p:sp>
      <p:sp>
        <p:nvSpPr>
          <p:cNvPr id="11" name="Rounded Rectangle 10"/>
          <p:cNvSpPr/>
          <p:nvPr/>
        </p:nvSpPr>
        <p:spPr>
          <a:xfrm>
            <a:off x="755649" y="1931875"/>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sz="6000" dirty="0">
                <a:latin typeface="Londrina Solid" panose="02000506000000020003" pitchFamily="50" charset="0"/>
              </a:rPr>
              <a:t>What did you observe?</a:t>
            </a:r>
          </a:p>
        </p:txBody>
      </p:sp>
      <p:sp>
        <p:nvSpPr>
          <p:cNvPr id="9" name="Rounded Rectangle 8"/>
          <p:cNvSpPr/>
          <p:nvPr/>
        </p:nvSpPr>
        <p:spPr>
          <a:xfrm>
            <a:off x="755649" y="3524250"/>
            <a:ext cx="7632700" cy="2530475"/>
          </a:xfrm>
          <a:prstGeom prst="roundRect">
            <a:avLst>
              <a:gd name="adj" fmla="val 913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1000125" y="3856924"/>
            <a:ext cx="2457450" cy="1865126"/>
          </a:xfrm>
          <a:prstGeom prst="rect">
            <a:avLst/>
          </a:prstGeom>
        </p:spPr>
        <p:txBody>
          <a:bodyPr wrap="square">
            <a:spAutoFit/>
          </a:bodyPr>
          <a:lstStyle/>
          <a:p>
            <a:pPr>
              <a:lnSpc>
                <a:spcPct val="80000"/>
              </a:lnSpc>
            </a:pPr>
            <a:r>
              <a:rPr lang="en-GB" altLang="en-US" dirty="0">
                <a:solidFill>
                  <a:schemeClr val="bg1"/>
                </a:solidFill>
              </a:rPr>
              <a:t>Carbon dioxide is a useful gas. It is dissolved in liquid to create fizzy drinks, it is used to cool food on aeroplanes and trains, and it is used in fire extinguishers to put out fires.</a:t>
            </a: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03973">
            <a:off x="3472128" y="3705223"/>
            <a:ext cx="1284126" cy="2168525"/>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75152" y="4326508"/>
            <a:ext cx="2153648" cy="925954"/>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847127" y="3654020"/>
            <a:ext cx="981232" cy="2194177"/>
          </a:xfrm>
          <a:prstGeom prst="rect">
            <a:avLst/>
          </a:prstGeom>
        </p:spPr>
      </p:pic>
    </p:spTree>
    <p:custDataLst>
      <p:tags r:id="rId1"/>
    </p:custDataLst>
    <p:extLst>
      <p:ext uri="{BB962C8B-B14F-4D97-AF65-F5344CB8AC3E}">
        <p14:creationId xmlns:p14="http://schemas.microsoft.com/office/powerpoint/2010/main" val="193536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a:t>
            </a:r>
          </a:p>
        </p:txBody>
      </p:sp>
      <p:sp>
        <p:nvSpPr>
          <p:cNvPr id="2" name="Rounded Rectangle 1"/>
          <p:cNvSpPr/>
          <p:nvPr/>
        </p:nvSpPr>
        <p:spPr>
          <a:xfrm>
            <a:off x="755650" y="1931874"/>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latin typeface="Sassoon Infant Rg" panose="02000503030000020003" pitchFamily="50" charset="0"/>
                <a:ea typeface="Sassoon Infant Rg" panose="02000503030000020003" pitchFamily="50" charset="0"/>
              </a:rPr>
              <a:t>As you mix the vinegar with the bicarbonate of soda, they react with each other. They create a new material - carbon dioxide. It is this gas that causes the bubbles in the froth that you can see.</a:t>
            </a:r>
          </a:p>
          <a:p>
            <a:pPr>
              <a:lnSpc>
                <a:spcPct val="80000"/>
              </a:lnSpc>
            </a:pPr>
            <a:r>
              <a:rPr lang="en-GB" altLang="en-US" dirty="0">
                <a:latin typeface="Sassoon Infant Rg" panose="02000503030000020003" pitchFamily="50" charset="0"/>
                <a:ea typeface="Sassoon Infant Rg" panose="02000503030000020003" pitchFamily="50" charset="0"/>
              </a:rPr>
              <a:t>The carbon dioxide gas spreads out to blow up the balloon.</a:t>
            </a:r>
          </a:p>
        </p:txBody>
      </p:sp>
      <p:sp>
        <p:nvSpPr>
          <p:cNvPr id="11" name="Rounded Rectangle 10"/>
          <p:cNvSpPr/>
          <p:nvPr/>
        </p:nvSpPr>
        <p:spPr>
          <a:xfrm>
            <a:off x="755649" y="1931875"/>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sz="3000" dirty="0">
                <a:latin typeface="Londrina Solid" panose="02000506000000020003" pitchFamily="50" charset="0"/>
              </a:rPr>
              <a:t>Could you try the same experiment but with </a:t>
            </a:r>
            <a:r>
              <a:rPr lang="en-GB" sz="3000" dirty="0"/>
              <a:t>Lemon/lime juice?</a:t>
            </a:r>
            <a:endParaRPr lang="en-GB" altLang="en-US" sz="3000" dirty="0">
              <a:latin typeface="Londrina Solid" panose="02000506000000020003" pitchFamily="50" charset="0"/>
            </a:endParaRPr>
          </a:p>
        </p:txBody>
      </p:sp>
      <p:sp>
        <p:nvSpPr>
          <p:cNvPr id="9" name="Rounded Rectangle 8"/>
          <p:cNvSpPr/>
          <p:nvPr/>
        </p:nvSpPr>
        <p:spPr>
          <a:xfrm>
            <a:off x="755649" y="3524250"/>
            <a:ext cx="7632700" cy="2530475"/>
          </a:xfrm>
          <a:prstGeom prst="roundRect">
            <a:avLst>
              <a:gd name="adj" fmla="val 913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1000124" y="3856924"/>
            <a:ext cx="3571875" cy="1883593"/>
          </a:xfrm>
          <a:prstGeom prst="rect">
            <a:avLst/>
          </a:prstGeom>
        </p:spPr>
        <p:txBody>
          <a:bodyPr wrap="square">
            <a:spAutoFit/>
          </a:bodyPr>
          <a:lstStyle/>
          <a:p>
            <a:pPr>
              <a:lnSpc>
                <a:spcPct val="80000"/>
              </a:lnSpc>
            </a:pPr>
            <a:r>
              <a:rPr lang="en-GB" altLang="en-US" sz="2400" dirty="0">
                <a:solidFill>
                  <a:schemeClr val="bg1"/>
                </a:solidFill>
              </a:rPr>
              <a:t>What did you observe? </a:t>
            </a:r>
          </a:p>
          <a:p>
            <a:pPr>
              <a:lnSpc>
                <a:spcPct val="80000"/>
              </a:lnSpc>
            </a:pPr>
            <a:endParaRPr lang="en-GB" altLang="en-US" sz="2400" dirty="0">
              <a:solidFill>
                <a:schemeClr val="bg1"/>
              </a:solidFill>
            </a:endParaRPr>
          </a:p>
          <a:p>
            <a:pPr>
              <a:lnSpc>
                <a:spcPct val="80000"/>
              </a:lnSpc>
            </a:pPr>
            <a:r>
              <a:rPr lang="en-GB" altLang="en-US" sz="2400" dirty="0">
                <a:solidFill>
                  <a:schemeClr val="bg1"/>
                </a:solidFill>
              </a:rPr>
              <a:t>Did it create a bigger balloon? </a:t>
            </a:r>
          </a:p>
          <a:p>
            <a:pPr>
              <a:lnSpc>
                <a:spcPct val="80000"/>
              </a:lnSpc>
            </a:pPr>
            <a:endParaRPr lang="en-GB" altLang="en-US" sz="2400" dirty="0">
              <a:solidFill>
                <a:schemeClr val="bg1"/>
              </a:solidFill>
            </a:endParaRPr>
          </a:p>
          <a:p>
            <a:pPr>
              <a:lnSpc>
                <a:spcPct val="80000"/>
              </a:lnSpc>
            </a:pPr>
            <a:r>
              <a:rPr lang="en-GB" altLang="en-US" sz="2400" dirty="0">
                <a:solidFill>
                  <a:schemeClr val="bg1"/>
                </a:solidFill>
              </a:rPr>
              <a:t>Why or why not?</a:t>
            </a:r>
          </a:p>
        </p:txBody>
      </p:sp>
      <p:pic>
        <p:nvPicPr>
          <p:cNvPr id="1026" name="Picture 2" descr="Lime Juice Stock Illustrations – 20,732 Lime Juice Stock ...">
            <a:extLst>
              <a:ext uri="{FF2B5EF4-FFF2-40B4-BE49-F238E27FC236}">
                <a16:creationId xmlns:a16="http://schemas.microsoft.com/office/drawing/2014/main" id="{603AC792-AA77-48B8-9116-11341C418C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1169" y="3849163"/>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8690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a:bodyPr>
          <a:lstStyle/>
          <a:p>
            <a:pPr algn="ctr"/>
            <a:r>
              <a:rPr lang="en-US" b="0" dirty="0">
                <a:latin typeface="Sassoon Infant Rg" panose="02000503030000020003" pitchFamily="50" charset="0"/>
                <a:ea typeface="Sassoon Infant Rg" panose="02000503030000020003" pitchFamily="50" charset="0"/>
              </a:rPr>
              <a:t>W</a:t>
            </a:r>
            <a:r>
              <a:rPr lang="en-GB" b="0" dirty="0">
                <a:latin typeface="Sassoon Infant Rg" panose="02000503030000020003" pitchFamily="50" charset="0"/>
                <a:ea typeface="Sassoon Infant Rg" panose="02000503030000020003" pitchFamily="50" charset="0"/>
              </a:rPr>
              <a:t>hat makes a reaction irreversible?</a:t>
            </a:r>
          </a:p>
        </p:txBody>
      </p:sp>
      <p:sp>
        <p:nvSpPr>
          <p:cNvPr id="11" name="Rounded Rectangle 10"/>
          <p:cNvSpPr/>
          <p:nvPr/>
        </p:nvSpPr>
        <p:spPr>
          <a:xfrm>
            <a:off x="755649" y="1836625"/>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sz="6000" dirty="0">
                <a:latin typeface="Londrina Solid" panose="02000506000000020003" pitchFamily="50" charset="0"/>
              </a:rPr>
              <a:t>The reaction makes something new.</a:t>
            </a:r>
          </a:p>
        </p:txBody>
      </p:sp>
      <p:sp>
        <p:nvSpPr>
          <p:cNvPr id="9" name="Rounded Rectangle 8"/>
          <p:cNvSpPr/>
          <p:nvPr/>
        </p:nvSpPr>
        <p:spPr>
          <a:xfrm>
            <a:off x="755649" y="3524250"/>
            <a:ext cx="7632700" cy="2530475"/>
          </a:xfrm>
          <a:prstGeom prst="roundRect">
            <a:avLst>
              <a:gd name="adj" fmla="val 913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AE3D03A7-C162-4FED-899B-391A76FD06C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610" b="24296"/>
          <a:stretch/>
        </p:blipFill>
        <p:spPr>
          <a:xfrm>
            <a:off x="1015200" y="4326508"/>
            <a:ext cx="3413245" cy="1276150"/>
          </a:xfrm>
          <a:prstGeom prst="rect">
            <a:avLst/>
          </a:prstGeom>
        </p:spPr>
      </p:pic>
      <p:sp>
        <p:nvSpPr>
          <p:cNvPr id="3" name="TextBox 2">
            <a:extLst>
              <a:ext uri="{FF2B5EF4-FFF2-40B4-BE49-F238E27FC236}">
                <a16:creationId xmlns:a16="http://schemas.microsoft.com/office/drawing/2014/main" id="{69B3128D-DE5A-4E12-9E26-32AFBF4B9CDC}"/>
              </a:ext>
            </a:extLst>
          </p:cNvPr>
          <p:cNvSpPr txBox="1"/>
          <p:nvPr/>
        </p:nvSpPr>
        <p:spPr>
          <a:xfrm>
            <a:off x="1094766" y="3770489"/>
            <a:ext cx="1192371" cy="369332"/>
          </a:xfrm>
          <a:prstGeom prst="rect">
            <a:avLst/>
          </a:prstGeom>
          <a:noFill/>
        </p:spPr>
        <p:txBody>
          <a:bodyPr wrap="square" rtlCol="0">
            <a:spAutoFit/>
          </a:bodyPr>
          <a:lstStyle/>
          <a:p>
            <a:r>
              <a:rPr lang="en-US" dirty="0"/>
              <a:t>Carbon</a:t>
            </a:r>
            <a:endParaRPr lang="en-GB" dirty="0"/>
          </a:p>
        </p:txBody>
      </p:sp>
      <p:cxnSp>
        <p:nvCxnSpPr>
          <p:cNvPr id="5" name="Straight Arrow Connector 4">
            <a:extLst>
              <a:ext uri="{FF2B5EF4-FFF2-40B4-BE49-F238E27FC236}">
                <a16:creationId xmlns:a16="http://schemas.microsoft.com/office/drawing/2014/main" id="{6ACAA9E0-DF0B-496E-B78E-5AFBE9E2C558}"/>
              </a:ext>
            </a:extLst>
          </p:cNvPr>
          <p:cNvCxnSpPr/>
          <p:nvPr/>
        </p:nvCxnSpPr>
        <p:spPr>
          <a:xfrm>
            <a:off x="1305905" y="4052711"/>
            <a:ext cx="545473" cy="154994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D266AF8-1989-441E-A56F-B8E5599905F4}"/>
              </a:ext>
            </a:extLst>
          </p:cNvPr>
          <p:cNvSpPr txBox="1"/>
          <p:nvPr/>
        </p:nvSpPr>
        <p:spPr>
          <a:xfrm>
            <a:off x="3654756" y="3689775"/>
            <a:ext cx="1192371" cy="923330"/>
          </a:xfrm>
          <a:prstGeom prst="rect">
            <a:avLst/>
          </a:prstGeom>
          <a:noFill/>
        </p:spPr>
        <p:txBody>
          <a:bodyPr wrap="square" rtlCol="0">
            <a:spAutoFit/>
          </a:bodyPr>
          <a:lstStyle/>
          <a:p>
            <a:r>
              <a:rPr lang="en-US" dirty="0"/>
              <a:t>Gas like carbon dioxide</a:t>
            </a:r>
            <a:endParaRPr lang="en-GB" dirty="0"/>
          </a:p>
        </p:txBody>
      </p:sp>
      <p:cxnSp>
        <p:nvCxnSpPr>
          <p:cNvPr id="18" name="Straight Arrow Connector 17">
            <a:extLst>
              <a:ext uri="{FF2B5EF4-FFF2-40B4-BE49-F238E27FC236}">
                <a16:creationId xmlns:a16="http://schemas.microsoft.com/office/drawing/2014/main" id="{BCD45C04-DD4D-424B-866A-0F22F043676F}"/>
              </a:ext>
            </a:extLst>
          </p:cNvPr>
          <p:cNvCxnSpPr>
            <a:cxnSpLocks/>
          </p:cNvCxnSpPr>
          <p:nvPr/>
        </p:nvCxnSpPr>
        <p:spPr>
          <a:xfrm>
            <a:off x="3865895" y="3971997"/>
            <a:ext cx="1254898" cy="2592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9" name="Picture 18">
            <a:extLst>
              <a:ext uri="{FF2B5EF4-FFF2-40B4-BE49-F238E27FC236}">
                <a16:creationId xmlns:a16="http://schemas.microsoft.com/office/drawing/2014/main" id="{E73F5335-FC30-46DD-8546-2C7826B698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86244" y="3770489"/>
            <a:ext cx="831709" cy="1832905"/>
          </a:xfrm>
          <a:prstGeom prst="rect">
            <a:avLst/>
          </a:prstGeom>
        </p:spPr>
      </p:pic>
    </p:spTree>
    <p:custDataLst>
      <p:tags r:id="rId1"/>
    </p:custDataLst>
    <p:extLst>
      <p:ext uri="{BB962C8B-B14F-4D97-AF65-F5344CB8AC3E}">
        <p14:creationId xmlns:p14="http://schemas.microsoft.com/office/powerpoint/2010/main" val="141370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6200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8" name="Rounded Rectangle 17"/>
          <p:cNvSpPr/>
          <p:nvPr/>
        </p:nvSpPr>
        <p:spPr>
          <a:xfrm>
            <a:off x="337185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9" name="Rounded Rectangle 18"/>
          <p:cNvSpPr/>
          <p:nvPr/>
        </p:nvSpPr>
        <p:spPr>
          <a:xfrm>
            <a:off x="755650" y="4692648"/>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20" name="Rounded Rectangle 19"/>
          <p:cNvSpPr/>
          <p:nvPr/>
        </p:nvSpPr>
        <p:spPr>
          <a:xfrm>
            <a:off x="3371850" y="4692650"/>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21" name="Rounded Rectangle 20"/>
          <p:cNvSpPr/>
          <p:nvPr/>
        </p:nvSpPr>
        <p:spPr>
          <a:xfrm>
            <a:off x="5981700" y="4692647"/>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b="1" dirty="0">
                <a:latin typeface="Londrina Solid" panose="02000506000000020003" pitchFamily="50" charset="0"/>
              </a:rPr>
              <a:t>True</a:t>
            </a:r>
          </a:p>
        </p:txBody>
      </p:sp>
      <p:sp>
        <p:nvSpPr>
          <p:cNvPr id="22" name="Rounded Rectangle 21"/>
          <p:cNvSpPr/>
          <p:nvPr/>
        </p:nvSpPr>
        <p:spPr>
          <a:xfrm>
            <a:off x="5981700" y="3084509"/>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True or False?</a:t>
            </a:r>
          </a:p>
        </p:txBody>
      </p:sp>
      <p:sp>
        <p:nvSpPr>
          <p:cNvPr id="2" name="Rounded Rectangle 1"/>
          <p:cNvSpPr/>
          <p:nvPr/>
        </p:nvSpPr>
        <p:spPr>
          <a:xfrm>
            <a:off x="755650" y="1676400"/>
            <a:ext cx="7632700" cy="1200150"/>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solidFill>
                  <a:schemeClr val="tx1"/>
                </a:solidFill>
              </a:rPr>
              <a:t>Use what you have learnt to decide whether these questions are true or false. After you have made your decisions click on the questions to see if you were correct.</a:t>
            </a:r>
          </a:p>
        </p:txBody>
      </p:sp>
      <p:sp>
        <p:nvSpPr>
          <p:cNvPr id="3" name="Rounded Rectangle 2"/>
          <p:cNvSpPr/>
          <p:nvPr/>
        </p:nvSpPr>
        <p:spPr>
          <a:xfrm>
            <a:off x="762216" y="3095624"/>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Melting chocolate is an irreversible change.</a:t>
            </a:r>
          </a:p>
        </p:txBody>
      </p:sp>
      <p:sp>
        <p:nvSpPr>
          <p:cNvPr id="12" name="Rounded Rectangle 11"/>
          <p:cNvSpPr/>
          <p:nvPr/>
        </p:nvSpPr>
        <p:spPr>
          <a:xfrm>
            <a:off x="3371850" y="3095624"/>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Heating materials always causes reversible changes.</a:t>
            </a:r>
          </a:p>
        </p:txBody>
      </p:sp>
      <p:sp>
        <p:nvSpPr>
          <p:cNvPr id="13" name="Rounded Rectangle 12"/>
          <p:cNvSpPr/>
          <p:nvPr/>
        </p:nvSpPr>
        <p:spPr>
          <a:xfrm>
            <a:off x="5981484" y="3084506"/>
            <a:ext cx="2406650" cy="1400175"/>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An irreversible change is one that cannot be changed back.</a:t>
            </a:r>
          </a:p>
        </p:txBody>
      </p:sp>
      <p:sp>
        <p:nvSpPr>
          <p:cNvPr id="14" name="Rounded Rectangle 13"/>
          <p:cNvSpPr/>
          <p:nvPr/>
        </p:nvSpPr>
        <p:spPr>
          <a:xfrm>
            <a:off x="755650" y="4692649"/>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Reversible changes create new materials.</a:t>
            </a:r>
          </a:p>
        </p:txBody>
      </p:sp>
      <p:sp>
        <p:nvSpPr>
          <p:cNvPr id="15" name="Rounded Rectangle 14"/>
          <p:cNvSpPr/>
          <p:nvPr/>
        </p:nvSpPr>
        <p:spPr>
          <a:xfrm>
            <a:off x="5981484" y="4691749"/>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Baking bread is an irreversible change.</a:t>
            </a:r>
          </a:p>
        </p:txBody>
      </p:sp>
      <p:sp>
        <p:nvSpPr>
          <p:cNvPr id="16" name="Rounded Rectangle 15"/>
          <p:cNvSpPr/>
          <p:nvPr/>
        </p:nvSpPr>
        <p:spPr>
          <a:xfrm>
            <a:off x="3371850" y="4695226"/>
            <a:ext cx="2406650" cy="140017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Irreversible changes can create useful materials.</a:t>
            </a:r>
          </a:p>
        </p:txBody>
      </p:sp>
      <p:pic>
        <p:nvPicPr>
          <p:cNvPr id="23"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custDataLst>
      <p:tags r:id="rId1"/>
    </p:custDataLst>
    <p:extLst>
      <p:ext uri="{BB962C8B-B14F-4D97-AF65-F5344CB8AC3E}">
        <p14:creationId xmlns:p14="http://schemas.microsoft.com/office/powerpoint/2010/main" val="42766542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2" restart="whenNotActive" fill="hold" evtFilter="cancelBubble" nodeType="interactiveSeq">
                <p:stCondLst>
                  <p:cond evt="onClick" delay="0">
                    <p:tgtEl>
                      <p:spTgt spid="13"/>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2" restart="whenNotActive" fill="hold" evtFilter="cancelBubble" nodeType="interactiveSeq">
                <p:stCondLst>
                  <p:cond evt="onClick" delay="0">
                    <p:tgtEl>
                      <p:spTgt spid="16"/>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7" restart="whenNotActive" fill="hold" evtFilter="cancelBubble" nodeType="interactiveSeq">
                <p:stCondLst>
                  <p:cond evt="onClick" delay="0">
                    <p:tgtEl>
                      <p:spTgt spid="15"/>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custDataLst>
      <p:tags r:id="rId1"/>
    </p:custDataLst>
    <p:extLst>
      <p:ext uri="{BB962C8B-B14F-4D97-AF65-F5344CB8AC3E}">
        <p14:creationId xmlns:p14="http://schemas.microsoft.com/office/powerpoint/2010/main" val="18315866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1290</TotalTime>
  <Words>510</Words>
  <Application>Microsoft Office PowerPoint</Application>
  <PresentationFormat>On-screen Show (4:3)</PresentationFormat>
  <Paragraphs>63</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Sassoon Infant Rg</vt:lpstr>
      <vt:lpstr>Londrina Solid</vt:lpstr>
      <vt:lpstr>BPreplay</vt:lpstr>
      <vt:lpstr>Sassoon Infant Md</vt:lpstr>
      <vt:lpstr>Arial</vt:lpstr>
      <vt:lpstr>Calibri</vt:lpstr>
      <vt:lpstr>Office Theme</vt:lpstr>
      <vt:lpstr>PowerPoint Presentation</vt:lpstr>
      <vt:lpstr>PowerPoint Presentation</vt:lpstr>
      <vt:lpstr>What are these changed called?</vt:lpstr>
      <vt:lpstr>Try another irreversible changes experiment today.</vt:lpstr>
      <vt:lpstr>Seeing Changes – Mixing  Bicarbonate of Soda and Vinegar</vt:lpstr>
      <vt:lpstr>Seeing Changes – Mixing  Bicarbonate of Soda and Vinegar</vt:lpstr>
      <vt:lpstr>Seeing Changes – Mixing  Bicarbonate of Soda and …</vt:lpstr>
      <vt:lpstr>What makes a reaction irreversible?</vt:lpstr>
      <vt:lpstr>True or False?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103</cp:revision>
  <dcterms:created xsi:type="dcterms:W3CDTF">2014-10-01T16:09:27Z</dcterms:created>
  <dcterms:modified xsi:type="dcterms:W3CDTF">2020-06-29T08:57:34Z</dcterms:modified>
</cp:coreProperties>
</file>