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8"/>
  </p:notesMasterIdLst>
  <p:handoutMasterIdLst>
    <p:handoutMasterId r:id="rId9"/>
  </p:handoutMasterIdLst>
  <p:sldIdLst>
    <p:sldId id="258" r:id="rId2"/>
    <p:sldId id="287" r:id="rId3"/>
    <p:sldId id="289" r:id="rId4"/>
    <p:sldId id="292" r:id="rId5"/>
    <p:sldId id="293" r:id="rId6"/>
    <p:sldId id="267" r:id="rId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Sassoon Infant Rg" panose="02000503030000020003" pitchFamily="50" charset="0"/>
      <p:regular r:id="rId14"/>
      <p:bold r:id="rId15"/>
    </p:embeddedFont>
    <p:embeddedFont>
      <p:font typeface="Twinkl" pitchFamily="2" charset="0"/>
      <p:regular r:id="rId16"/>
      <p:bold r:id="rId17"/>
    </p:embeddedFont>
    <p:embeddedFont>
      <p:font typeface="Twinkl ExtraBold" pitchFamily="2" charset="0"/>
      <p:bold r:id="rId18"/>
    </p:embeddedFont>
    <p:embeddedFont>
      <p:font typeface="Twinkl SemiBold" pitchFamily="2" charset="0"/>
      <p:bold r:id="rId1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AD42"/>
    <a:srgbClr val="FEFEF8"/>
    <a:srgbClr val="E8F6FB"/>
    <a:srgbClr val="ACDDFC"/>
    <a:srgbClr val="80C1EB"/>
    <a:srgbClr val="18A0D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2" d="100"/>
          <a:sy n="72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73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27F4EC-6A4C-4902-A6EB-44F5001857C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BBC112-5EFE-4035-8D16-8A8AB2D7A7F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8C77395-8061-4B70-B39F-3C22D263253B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E7E74A-0DBB-4445-87EB-7DBBD9B8C00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E0BF28-B9CD-4CCB-B443-BD28CC02797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795E614-637F-4388-8C39-A54270C0DB2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1C0778F-CD37-439E-87FC-F610FA07F4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E76AF63-FB61-4106-8197-F28B440E0D0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DD07B23-D0E8-4206-AD07-F281AA186A2C}" type="datetimeFigureOut">
              <a:rPr lang="en-GB"/>
              <a:pPr>
                <a:defRPr/>
              </a:pPr>
              <a:t>28/02/2021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6FB75C7-700F-4BA9-80DE-294519E3CF1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1C9C03E-00B0-43AC-B697-49B445D157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061B62-02FA-4F74-B3B4-131F8E813A5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57AB8D-9B2A-4903-9477-F129C234E4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C8981BB-FEB7-4CFE-9F6D-05B0249376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4968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3CA8BFA-F017-4FD1-AC5C-292B2FECD17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9291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AE8EEB4-CD4D-4503-9DAE-2EBF9E71E94E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673897E2-A952-46D6-B887-D263A302EBB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79E43D4-D465-47A1-8F6B-069CED0695C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EB05010E-BE3D-46BF-B9C2-44C6E430DAD5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810F85F4-FED5-48B1-A738-FA3F529F604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522258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18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B5FA3F8-1AE6-4097-AD1F-940FDBBAF5F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469DA1A-E80B-40BA-B441-E92661DDA8B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slide" Target="slide3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slide" Target="slide3.xml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332A3F4-C6D8-4016-AB28-7CD450728FB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104"/>
    </mc:Choice>
    <mc:Fallback>
      <p:transition spd="slow" advTm="20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20">
            <a:extLst>
              <a:ext uri="{FF2B5EF4-FFF2-40B4-BE49-F238E27FC236}">
                <a16:creationId xmlns:a16="http://schemas.microsoft.com/office/drawing/2014/main" id="{85BA0F1B-0CA6-4B31-88AE-4A11C475C9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9125"/>
            <a:ext cx="8220075" cy="995363"/>
          </a:xfrm>
        </p:spPr>
        <p:txBody>
          <a:bodyPr/>
          <a:lstStyle/>
          <a:p>
            <a:pPr algn="ctr" eaLnBrk="1" hangingPunct="1">
              <a:lnSpc>
                <a:spcPct val="100000"/>
              </a:lnSpc>
            </a:pPr>
            <a:r>
              <a:rPr lang="en-GB" altLang="en-US" sz="3600"/>
              <a:t>How many words can you write that rhyme with </a:t>
            </a:r>
            <a:r>
              <a:rPr lang="en-GB" altLang="en-US" sz="3600">
                <a:latin typeface="Twinkl ExtraBold" pitchFamily="2" charset="0"/>
              </a:rPr>
              <a:t>jump</a:t>
            </a:r>
            <a:r>
              <a:rPr lang="en-GB" altLang="en-US" sz="3600"/>
              <a:t>?</a:t>
            </a:r>
          </a:p>
        </p:txBody>
      </p:sp>
      <p:sp>
        <p:nvSpPr>
          <p:cNvPr id="29699" name="Content Placeholder 1">
            <a:extLst>
              <a:ext uri="{FF2B5EF4-FFF2-40B4-BE49-F238E27FC236}">
                <a16:creationId xmlns:a16="http://schemas.microsoft.com/office/drawing/2014/main" id="{3A3D3F3D-7059-43E6-A60B-389041A077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812925"/>
            <a:ext cx="7632700" cy="4303713"/>
          </a:xfrm>
        </p:spPr>
        <p:txBody>
          <a:bodyPr/>
          <a:lstStyle/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pic>
        <p:nvPicPr>
          <p:cNvPr id="29700" name="Picture 2">
            <a:extLst>
              <a:ext uri="{FF2B5EF4-FFF2-40B4-BE49-F238E27FC236}">
                <a16:creationId xmlns:a16="http://schemas.microsoft.com/office/drawing/2014/main" id="{49965DCD-9D17-45F7-99F0-57358B4FE7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7638" y="1933575"/>
            <a:ext cx="3759200" cy="42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eft Arrow 4">
            <a:hlinkClick r:id="rId6" action="ppaction://hlinksldjump"/>
            <a:extLst>
              <a:ext uri="{FF2B5EF4-FFF2-40B4-BE49-F238E27FC236}">
                <a16:creationId xmlns:a16="http://schemas.microsoft.com/office/drawing/2014/main" id="{E90B1850-D0D1-43EE-AE51-F11AE6684886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B78BC4-1A51-42B3-B27A-2C77E45275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422"/>
    </mc:Choice>
    <mc:Fallback>
      <p:transition spd="slow" advTm="24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0">
            <a:extLst>
              <a:ext uri="{FF2B5EF4-FFF2-40B4-BE49-F238E27FC236}">
                <a16:creationId xmlns:a16="http://schemas.microsoft.com/office/drawing/2014/main" id="{6808D263-6B81-4E2F-AC7D-DEE8254EE1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Read the words:</a:t>
            </a:r>
          </a:p>
        </p:txBody>
      </p:sp>
      <p:sp>
        <p:nvSpPr>
          <p:cNvPr id="31747" name="Content Placeholder 1">
            <a:extLst>
              <a:ext uri="{FF2B5EF4-FFF2-40B4-BE49-F238E27FC236}">
                <a16:creationId xmlns:a16="http://schemas.microsoft.com/office/drawing/2014/main" id="{3E4054AA-FC76-4093-A4AA-8579C932F5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62588"/>
            <a:ext cx="7632700" cy="427037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Now write some sentences using the words.</a:t>
            </a:r>
            <a:endParaRPr lang="en-GB" altLang="en-US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17BDD63-C442-40A6-8CAB-D6AA5B3E6B8D}"/>
              </a:ext>
            </a:extLst>
          </p:cNvPr>
          <p:cNvSpPr/>
          <p:nvPr/>
        </p:nvSpPr>
        <p:spPr>
          <a:xfrm>
            <a:off x="1023938" y="1571625"/>
            <a:ext cx="1539875" cy="15382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237783B-5620-41ED-B118-439300B8FBA8}"/>
              </a:ext>
            </a:extLst>
          </p:cNvPr>
          <p:cNvSpPr>
            <a:spLocks/>
          </p:cNvSpPr>
          <p:nvPr/>
        </p:nvSpPr>
        <p:spPr bwMode="auto">
          <a:xfrm>
            <a:off x="1368425" y="1862138"/>
            <a:ext cx="822325" cy="4873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6000">
                <a:solidFill>
                  <a:schemeClr val="bg1"/>
                </a:solidFill>
              </a:rPr>
              <a:t>so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9312F72B-CCF7-4062-9693-5CF924650586}"/>
              </a:ext>
            </a:extLst>
          </p:cNvPr>
          <p:cNvSpPr/>
          <p:nvPr/>
        </p:nvSpPr>
        <p:spPr>
          <a:xfrm>
            <a:off x="2671763" y="3475038"/>
            <a:ext cx="1539875" cy="15398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B34B1D22-026E-4629-AC12-2E4FE9B5082B}"/>
              </a:ext>
            </a:extLst>
          </p:cNvPr>
          <p:cNvSpPr>
            <a:spLocks/>
          </p:cNvSpPr>
          <p:nvPr/>
        </p:nvSpPr>
        <p:spPr bwMode="auto">
          <a:xfrm>
            <a:off x="2873375" y="3892550"/>
            <a:ext cx="1136650" cy="485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400">
                <a:solidFill>
                  <a:schemeClr val="bg1"/>
                </a:solidFill>
              </a:rPr>
              <a:t>one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0DCB49D-7C8F-4E34-B5BF-0FF7F37D14D5}"/>
              </a:ext>
            </a:extLst>
          </p:cNvPr>
          <p:cNvSpPr/>
          <p:nvPr/>
        </p:nvSpPr>
        <p:spPr>
          <a:xfrm>
            <a:off x="4291013" y="1619250"/>
            <a:ext cx="1539875" cy="153987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1B79993-74CF-4171-AA7C-961CE0B04D30}"/>
              </a:ext>
            </a:extLst>
          </p:cNvPr>
          <p:cNvSpPr>
            <a:spLocks/>
          </p:cNvSpPr>
          <p:nvPr/>
        </p:nvSpPr>
        <p:spPr bwMode="auto">
          <a:xfrm>
            <a:off x="4337050" y="2093913"/>
            <a:ext cx="1447800" cy="485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400">
                <a:solidFill>
                  <a:schemeClr val="bg1"/>
                </a:solidFill>
              </a:rPr>
              <a:t>little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858160B-97D6-49C2-8BF5-920580D278B7}"/>
              </a:ext>
            </a:extLst>
          </p:cNvPr>
          <p:cNvSpPr/>
          <p:nvPr/>
        </p:nvSpPr>
        <p:spPr>
          <a:xfrm>
            <a:off x="6080125" y="3227388"/>
            <a:ext cx="2106613" cy="210502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E51B4B8-C82C-49FC-BF77-C18165CCE2BB}"/>
              </a:ext>
            </a:extLst>
          </p:cNvPr>
          <p:cNvSpPr>
            <a:spLocks/>
          </p:cNvSpPr>
          <p:nvPr/>
        </p:nvSpPr>
        <p:spPr bwMode="auto">
          <a:xfrm>
            <a:off x="6130925" y="3975100"/>
            <a:ext cx="2005013" cy="60960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4000">
                <a:solidFill>
                  <a:schemeClr val="bg1"/>
                </a:solidFill>
              </a:rPr>
              <a:t>children</a:t>
            </a:r>
          </a:p>
        </p:txBody>
      </p:sp>
      <p:sp>
        <p:nvSpPr>
          <p:cNvPr id="13" name="Left Arrow 12">
            <a:hlinkClick r:id="rId5" action="ppaction://hlinksldjump"/>
            <a:extLst>
              <a:ext uri="{FF2B5EF4-FFF2-40B4-BE49-F238E27FC236}">
                <a16:creationId xmlns:a16="http://schemas.microsoft.com/office/drawing/2014/main" id="{A9C77781-BD4B-4630-89F5-7739AC81CE5E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08365CF-19CB-4E83-BE0B-730347F46EB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473"/>
    </mc:Choice>
    <mc:Fallback>
      <p:transition spd="slow" advTm="33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1" grpId="0" animBg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0">
            <a:extLst>
              <a:ext uri="{FF2B5EF4-FFF2-40B4-BE49-F238E27FC236}">
                <a16:creationId xmlns:a16="http://schemas.microsoft.com/office/drawing/2014/main" id="{5ABCEFA0-1F32-4996-9E38-4854FCADA4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4293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Read the words and draw the pictures: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E9BDBD25-2343-4342-ABDC-23DD0836A296}"/>
              </a:ext>
            </a:extLst>
          </p:cNvPr>
          <p:cNvSpPr/>
          <p:nvPr/>
        </p:nvSpPr>
        <p:spPr>
          <a:xfrm>
            <a:off x="866775" y="1636713"/>
            <a:ext cx="1735138" cy="173513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D31C8D7-F50C-4401-8631-963E4543F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500" y="2251075"/>
            <a:ext cx="1565275" cy="554038"/>
          </a:xfrm>
        </p:spPr>
        <p:txBody>
          <a:bodyPr/>
          <a:lstStyle/>
          <a:p>
            <a:pPr algn="ctr" eaLnBrk="1" hangingPunct="1"/>
            <a:r>
              <a:rPr lang="en-GB" altLang="en-US" sz="2800">
                <a:solidFill>
                  <a:schemeClr val="bg1"/>
                </a:solidFill>
                <a:latin typeface="Twinkl" pitchFamily="2" charset="0"/>
              </a:rPr>
              <a:t>sandpit</a:t>
            </a: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ABCDB803-066B-45FD-A84C-35571E46629F}"/>
              </a:ext>
            </a:extLst>
          </p:cNvPr>
          <p:cNvSpPr/>
          <p:nvPr/>
        </p:nvSpPr>
        <p:spPr>
          <a:xfrm>
            <a:off x="1041400" y="4141788"/>
            <a:ext cx="1828800" cy="18288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2086E791-5BBC-44F5-A079-B178D02BB28C}"/>
              </a:ext>
            </a:extLst>
          </p:cNvPr>
          <p:cNvSpPr txBox="1">
            <a:spLocks/>
          </p:cNvSpPr>
          <p:nvPr/>
        </p:nvSpPr>
        <p:spPr>
          <a:xfrm>
            <a:off x="1173163" y="4845050"/>
            <a:ext cx="1565275" cy="5540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bg1"/>
                </a:solidFill>
              </a:rPr>
              <a:t>handstand</a:t>
            </a:r>
            <a:endParaRPr lang="en-GB" sz="28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FEA90D7-C291-45B8-9C54-50B4BA31B67F}"/>
              </a:ext>
            </a:extLst>
          </p:cNvPr>
          <p:cNvSpPr/>
          <p:nvPr/>
        </p:nvSpPr>
        <p:spPr>
          <a:xfrm>
            <a:off x="2690813" y="2479675"/>
            <a:ext cx="1981200" cy="19812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341BBF81-1F4C-4E1D-91AF-A49BFB5E247F}"/>
              </a:ext>
            </a:extLst>
          </p:cNvPr>
          <p:cNvSpPr txBox="1">
            <a:spLocks/>
          </p:cNvSpPr>
          <p:nvPr/>
        </p:nvSpPr>
        <p:spPr>
          <a:xfrm>
            <a:off x="2757488" y="3262313"/>
            <a:ext cx="1849437" cy="5524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bg1"/>
                </a:solidFill>
              </a:rPr>
              <a:t>chimpanzee</a:t>
            </a:r>
            <a:endParaRPr lang="en-GB" sz="28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66CBA3DB-127C-4930-9F41-13F14A0D6B62}"/>
              </a:ext>
            </a:extLst>
          </p:cNvPr>
          <p:cNvSpPr/>
          <p:nvPr/>
        </p:nvSpPr>
        <p:spPr>
          <a:xfrm>
            <a:off x="4248150" y="4276725"/>
            <a:ext cx="1693863" cy="169386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CF415933-C54B-4C88-BFCF-56EB0DB1D1E4}"/>
              </a:ext>
            </a:extLst>
          </p:cNvPr>
          <p:cNvSpPr>
            <a:spLocks/>
          </p:cNvSpPr>
          <p:nvPr/>
        </p:nvSpPr>
        <p:spPr bwMode="auto">
          <a:xfrm>
            <a:off x="4170363" y="4881563"/>
            <a:ext cx="1849437" cy="5540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800">
                <a:solidFill>
                  <a:schemeClr val="bg1"/>
                </a:solidFill>
              </a:rPr>
              <a:t>printer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3DB7C57-33C2-4CA7-9B2B-610CCDA93CB4}"/>
              </a:ext>
            </a:extLst>
          </p:cNvPr>
          <p:cNvSpPr/>
          <p:nvPr/>
        </p:nvSpPr>
        <p:spPr>
          <a:xfrm>
            <a:off x="5056188" y="1957388"/>
            <a:ext cx="1693862" cy="169386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" name="Content Placeholder 1">
            <a:extLst>
              <a:ext uri="{FF2B5EF4-FFF2-40B4-BE49-F238E27FC236}">
                <a16:creationId xmlns:a16="http://schemas.microsoft.com/office/drawing/2014/main" id="{85F0302C-A54E-4811-AEC3-C8A697959908}"/>
              </a:ext>
            </a:extLst>
          </p:cNvPr>
          <p:cNvSpPr>
            <a:spLocks/>
          </p:cNvSpPr>
          <p:nvPr/>
        </p:nvSpPr>
        <p:spPr bwMode="auto">
          <a:xfrm>
            <a:off x="4978400" y="2562225"/>
            <a:ext cx="1847850" cy="5540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800">
                <a:solidFill>
                  <a:schemeClr val="bg1"/>
                </a:solidFill>
              </a:rPr>
              <a:t>lunchbox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6AF4EED-6CFC-436A-9D24-3983029071CD}"/>
              </a:ext>
            </a:extLst>
          </p:cNvPr>
          <p:cNvSpPr/>
          <p:nvPr/>
        </p:nvSpPr>
        <p:spPr>
          <a:xfrm>
            <a:off x="6472238" y="3697288"/>
            <a:ext cx="1693862" cy="1693862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Content Placeholder 1">
            <a:extLst>
              <a:ext uri="{FF2B5EF4-FFF2-40B4-BE49-F238E27FC236}">
                <a16:creationId xmlns:a16="http://schemas.microsoft.com/office/drawing/2014/main" id="{C11979EF-5F36-4E02-99C8-0F5818EA30F6}"/>
              </a:ext>
            </a:extLst>
          </p:cNvPr>
          <p:cNvSpPr>
            <a:spLocks/>
          </p:cNvSpPr>
          <p:nvPr/>
        </p:nvSpPr>
        <p:spPr bwMode="auto">
          <a:xfrm>
            <a:off x="6394450" y="4340225"/>
            <a:ext cx="1847850" cy="55403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2800">
                <a:solidFill>
                  <a:schemeClr val="bg1"/>
                </a:solidFill>
              </a:rPr>
              <a:t>windmill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  <a:p>
            <a:pPr eaLnBrk="1" hangingPunct="1">
              <a:buFont typeface="Arial" panose="020B0604020202020204" pitchFamily="34" charset="0"/>
              <a:buNone/>
            </a:pPr>
            <a:endParaRPr lang="en-GB" altLang="en-US"/>
          </a:p>
        </p:txBody>
      </p:sp>
      <p:sp>
        <p:nvSpPr>
          <p:cNvPr id="15" name="Left Arrow 14">
            <a:hlinkClick r:id="rId5" action="ppaction://hlinksldjump"/>
            <a:extLst>
              <a:ext uri="{FF2B5EF4-FFF2-40B4-BE49-F238E27FC236}">
                <a16:creationId xmlns:a16="http://schemas.microsoft.com/office/drawing/2014/main" id="{669EAB7D-889B-4F91-A4F5-BD51DC7E9FF8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DFE1B0E-2B95-4164-8C18-56997D99FE9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314"/>
    </mc:Choice>
    <mc:Fallback>
      <p:transition spd="slow" advTm="703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" grpId="0" animBg="1"/>
      <p:bldP spid="2" grpId="0" build="p"/>
      <p:bldP spid="5" grpId="0" animBg="1"/>
      <p:bldP spid="6" grpId="0"/>
      <p:bldP spid="7" grpId="0" animBg="1"/>
      <p:bldP spid="8" grpId="0"/>
      <p:bldP spid="9" grpId="0" animBg="1"/>
      <p:bldP spid="10" grpId="0"/>
      <p:bldP spid="11" grpId="0" animBg="1"/>
      <p:bldP spid="12" grpId="0"/>
      <p:bldP spid="13" grpId="0" animBg="1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20">
            <a:extLst>
              <a:ext uri="{FF2B5EF4-FFF2-40B4-BE49-F238E27FC236}">
                <a16:creationId xmlns:a16="http://schemas.microsoft.com/office/drawing/2014/main" id="{7D8A04A0-D935-45C9-9D64-44877CFEF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888" y="495300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/>
              <a:t>Read the words: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4A46E3A-0198-4705-A145-C98ECFC39F54}"/>
              </a:ext>
            </a:extLst>
          </p:cNvPr>
          <p:cNvSpPr/>
          <p:nvPr/>
        </p:nvSpPr>
        <p:spPr>
          <a:xfrm>
            <a:off x="2703513" y="3597275"/>
            <a:ext cx="1828800" cy="18288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6E05F8EF-582C-4B4C-A08F-7D7D10B6494B}"/>
              </a:ext>
            </a:extLst>
          </p:cNvPr>
          <p:cNvSpPr txBox="1">
            <a:spLocks/>
          </p:cNvSpPr>
          <p:nvPr/>
        </p:nvSpPr>
        <p:spPr>
          <a:xfrm>
            <a:off x="2836863" y="4300538"/>
            <a:ext cx="1563687" cy="55403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5200" dirty="0">
                <a:solidFill>
                  <a:schemeClr val="bg1"/>
                </a:solidFill>
              </a:rPr>
              <a:t>do</a:t>
            </a:r>
            <a:endParaRPr lang="en-GB" sz="52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09696D3-65AF-4B8E-B68C-612443FE3DFA}"/>
              </a:ext>
            </a:extLst>
          </p:cNvPr>
          <p:cNvSpPr/>
          <p:nvPr/>
        </p:nvSpPr>
        <p:spPr>
          <a:xfrm>
            <a:off x="2703513" y="1636713"/>
            <a:ext cx="1828800" cy="18288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Content Placeholder 1">
            <a:extLst>
              <a:ext uri="{FF2B5EF4-FFF2-40B4-BE49-F238E27FC236}">
                <a16:creationId xmlns:a16="http://schemas.microsoft.com/office/drawing/2014/main" id="{6AB4243F-8FF0-45E0-8B41-A2D458647FC9}"/>
              </a:ext>
            </a:extLst>
          </p:cNvPr>
          <p:cNvSpPr txBox="1">
            <a:spLocks/>
          </p:cNvSpPr>
          <p:nvPr/>
        </p:nvSpPr>
        <p:spPr>
          <a:xfrm>
            <a:off x="2836863" y="2341563"/>
            <a:ext cx="1563687" cy="5524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5200" dirty="0">
                <a:solidFill>
                  <a:schemeClr val="bg1"/>
                </a:solidFill>
              </a:rPr>
              <a:t>when</a:t>
            </a:r>
            <a:endParaRPr lang="en-GB" sz="52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b="1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2FDEB92-42C5-4B51-AB2F-C606D486C60B}"/>
              </a:ext>
            </a:extLst>
          </p:cNvPr>
          <p:cNvSpPr/>
          <p:nvPr/>
        </p:nvSpPr>
        <p:spPr>
          <a:xfrm>
            <a:off x="4778375" y="1636713"/>
            <a:ext cx="1828800" cy="18288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" name="Content Placeholder 1">
            <a:extLst>
              <a:ext uri="{FF2B5EF4-FFF2-40B4-BE49-F238E27FC236}">
                <a16:creationId xmlns:a16="http://schemas.microsoft.com/office/drawing/2014/main" id="{1235C0DC-778A-4E3C-8B2B-7B253B32919D}"/>
              </a:ext>
            </a:extLst>
          </p:cNvPr>
          <p:cNvSpPr txBox="1">
            <a:spLocks/>
          </p:cNvSpPr>
          <p:nvPr/>
        </p:nvSpPr>
        <p:spPr>
          <a:xfrm>
            <a:off x="4911725" y="2254250"/>
            <a:ext cx="1563688" cy="55403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5200" dirty="0">
                <a:solidFill>
                  <a:schemeClr val="bg1"/>
                </a:solidFill>
              </a:rPr>
              <a:t>just</a:t>
            </a:r>
            <a:endParaRPr lang="en-GB" sz="52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08642AD-3B42-4F8F-BFA0-13DC5FF73657}"/>
              </a:ext>
            </a:extLst>
          </p:cNvPr>
          <p:cNvSpPr/>
          <p:nvPr/>
        </p:nvSpPr>
        <p:spPr>
          <a:xfrm>
            <a:off x="4778375" y="3586163"/>
            <a:ext cx="1828800" cy="18288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" name="Content Placeholder 1">
            <a:extLst>
              <a:ext uri="{FF2B5EF4-FFF2-40B4-BE49-F238E27FC236}">
                <a16:creationId xmlns:a16="http://schemas.microsoft.com/office/drawing/2014/main" id="{46D65735-3906-4E6B-940B-82DE9D10F547}"/>
              </a:ext>
            </a:extLst>
          </p:cNvPr>
          <p:cNvSpPr txBox="1">
            <a:spLocks/>
          </p:cNvSpPr>
          <p:nvPr/>
        </p:nvSpPr>
        <p:spPr>
          <a:xfrm>
            <a:off x="4911725" y="4224338"/>
            <a:ext cx="1563688" cy="5524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0" tIns="0" rIns="0" bIns="0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GB" altLang="en-US" sz="5200" dirty="0">
                <a:solidFill>
                  <a:schemeClr val="bg1"/>
                </a:solidFill>
              </a:rPr>
              <a:t>out</a:t>
            </a:r>
            <a:endParaRPr lang="en-GB" sz="5200" dirty="0">
              <a:solidFill>
                <a:schemeClr val="bg1"/>
              </a:solidFill>
            </a:endParaRPr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  <a:p>
            <a:pPr fontAlgn="auto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5851" name="Content Placeholder 1">
            <a:extLst>
              <a:ext uri="{FF2B5EF4-FFF2-40B4-BE49-F238E27FC236}">
                <a16:creationId xmlns:a16="http://schemas.microsoft.com/office/drawing/2014/main" id="{57236DBF-B16D-4DF1-BBC8-0BCDD2C99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462588"/>
            <a:ext cx="7632700" cy="1071562"/>
          </a:xfrm>
        </p:spPr>
        <p:txBody>
          <a:bodyPr/>
          <a:lstStyle/>
          <a:p>
            <a:pPr eaLnBrk="1" hangingPunct="1"/>
            <a:endParaRPr lang="en-GB" altLang="en-US">
              <a:latin typeface="Twinkl" pitchFamily="2" charset="0"/>
            </a:endParaRPr>
          </a:p>
          <a:p>
            <a:pPr algn="ctr" eaLnBrk="1" hangingPunct="1"/>
            <a:r>
              <a:rPr lang="en-GB" altLang="en-US">
                <a:latin typeface="Twinkl" pitchFamily="2" charset="0"/>
              </a:rPr>
              <a:t>Now write some sentences using the words.</a:t>
            </a:r>
            <a:endParaRPr lang="en-GB" altLang="en-US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  <a:p>
            <a:pPr eaLnBrk="1" hangingPunct="1"/>
            <a:endParaRPr lang="en-GB" altLang="en-US">
              <a:latin typeface="Twinkl" pitchFamily="2" charset="0"/>
            </a:endParaRPr>
          </a:p>
        </p:txBody>
      </p:sp>
      <p:sp>
        <p:nvSpPr>
          <p:cNvPr id="12" name="Left Arrow 11">
            <a:hlinkClick r:id="rId5" action="ppaction://hlinksldjump"/>
            <a:extLst>
              <a:ext uri="{FF2B5EF4-FFF2-40B4-BE49-F238E27FC236}">
                <a16:creationId xmlns:a16="http://schemas.microsoft.com/office/drawing/2014/main" id="{794477C8-94BD-4FFF-80F6-310A9E41E0F4}"/>
              </a:ext>
            </a:extLst>
          </p:cNvPr>
          <p:cNvSpPr/>
          <p:nvPr/>
        </p:nvSpPr>
        <p:spPr>
          <a:xfrm>
            <a:off x="647700" y="5821363"/>
            <a:ext cx="860425" cy="425450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latin typeface="Twinkl SemiBold" pitchFamily="2" charset="0"/>
              </a:rPr>
              <a:t>Menu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6ACB558-4304-449B-A046-E80B1F198E7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787"/>
    </mc:Choice>
    <mc:Fallback>
      <p:transition spd="slow" advTm="45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19" grpId="0"/>
      <p:bldP spid="22" grpId="0"/>
      <p:bldP spid="2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F6FC22-180F-4097-B622-CEE5E780FEF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43"/>
    </mc:Choice>
    <mc:Fallback>
      <p:transition spd="slow" advTm="9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6.3|6.1|4.8|7.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7.6|8.5|10.6|7.4|8.3|8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4|1.6|1.4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2292</TotalTime>
  <Words>61</Words>
  <Application>Microsoft Office PowerPoint</Application>
  <PresentationFormat>On-screen Show (4:3)</PresentationFormat>
  <Paragraphs>79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Twinkl SemiBold</vt:lpstr>
      <vt:lpstr>Sassoon Infant Rg</vt:lpstr>
      <vt:lpstr>Twinkl ExtraBold</vt:lpstr>
      <vt:lpstr>Arial</vt:lpstr>
      <vt:lpstr>Calibri</vt:lpstr>
      <vt:lpstr>Twinkl</vt:lpstr>
      <vt:lpstr>Office Theme</vt:lpstr>
      <vt:lpstr>PowerPoint Presentation</vt:lpstr>
      <vt:lpstr>How many words can you write that rhyme with jump?</vt:lpstr>
      <vt:lpstr>Read the words:</vt:lpstr>
      <vt:lpstr>Read the words and draw the pictures:</vt:lpstr>
      <vt:lpstr>Read the words: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Amelia Mcevoy</cp:lastModifiedBy>
  <cp:revision>208</cp:revision>
  <dcterms:created xsi:type="dcterms:W3CDTF">2014-10-01T16:09:27Z</dcterms:created>
  <dcterms:modified xsi:type="dcterms:W3CDTF">2021-02-28T14:13:51Z</dcterms:modified>
</cp:coreProperties>
</file>