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84" r:id="rId3"/>
    <p:sldId id="287" r:id="rId4"/>
    <p:sldId id="288" r:id="rId5"/>
    <p:sldId id="306" r:id="rId6"/>
    <p:sldId id="291" r:id="rId7"/>
    <p:sldId id="294" r:id="rId8"/>
    <p:sldId id="308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Sassoon Infant Rg" panose="02000503030000020003" pitchFamily="50" charset="0"/>
      <p:regular r:id="rId17"/>
      <p:bold r:id="rId18"/>
    </p:embeddedFont>
    <p:embeddedFont>
      <p:font typeface="Twinkl" pitchFamily="50" charset="0"/>
      <p:regular r:id="rId19"/>
      <p:bold r:id="rId20"/>
    </p:embeddedFont>
    <p:embeddedFont>
      <p:font typeface="Twinkl Sb" pitchFamily="50" charset="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891"/>
    <a:srgbClr val="FED7B0"/>
    <a:srgbClr val="80C1EB"/>
    <a:srgbClr val="18A0D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48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16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D30DD1E-C0AF-49A1-B813-57B8E7CD4ED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A2783AA-52F9-432F-9970-210B100DA4F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06FF281-17EB-46A0-90E5-1FD5BAA66D13}" type="datetimeFigureOut">
              <a:rPr lang="en-GB"/>
              <a:pPr>
                <a:defRPr/>
              </a:pPr>
              <a:t>28/02/2021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BB796D-A1CB-468A-8DDC-D8E2D1A0708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CA5017-B2EC-40A2-ACF0-6D9C12E27D9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E152602-C389-456A-887B-4193DF46403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0A158E2-FBE6-420F-A69B-F2E9F614BE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2277BF-4227-4E5E-8CD6-BED9AC677F4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A6FB594-75BF-4459-B944-68D19D1B7E60}" type="datetimeFigureOut">
              <a:rPr lang="en-GB"/>
              <a:pPr>
                <a:defRPr/>
              </a:pPr>
              <a:t>28/02/2021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69E06E59-DFC6-4F15-B288-F8478D40DC3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D85051E-E6B9-40FB-9F48-78DF89BA12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36D5D6-EB58-4917-9607-B85EB96391B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E43571-597A-4403-B746-1D9843D425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FCC235B-89FB-42D1-A354-7887B5D57A8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6088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09BF39AB-3EEA-472F-8894-A37DACF70F2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b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45898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5DCA93F6-F0C7-43AB-87CD-CAC5E3EF5333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9F853E8E-98F0-4FA4-9607-C55475D0F94F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25E29A4-6959-406E-B2B4-58C395EE6947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7434C22-A2F9-4DB8-8DA0-014396EDDD64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E8662075-3FB6-4276-B56F-6A5E6D5D79BD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118844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5364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FABB6B0-1A1A-4A3D-B8F6-454C024375E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B64F9F3-373A-440A-AEAF-A1A3377028E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audio" Target="../media/media2.m4a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4.png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4.png"/><Relationship Id="rId3" Type="http://schemas.openxmlformats.org/officeDocument/2006/relationships/audio" Target="../media/media3.m4a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audio" Target="../media/media4.m4a"/><Relationship Id="rId16" Type="http://schemas.openxmlformats.org/officeDocument/2006/relationships/image" Target="../media/image4.png"/><Relationship Id="rId1" Type="http://schemas.microsoft.com/office/2007/relationships/media" Target="../media/media4.m4a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.png"/><Relationship Id="rId3" Type="http://schemas.openxmlformats.org/officeDocument/2006/relationships/audio" Target="../media/media6.m4a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3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4.png"/><Relationship Id="rId5" Type="http://schemas.openxmlformats.org/officeDocument/2006/relationships/image" Target="../media/image43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7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8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911E6AB-96C8-406A-B136-3CBE89CD761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838"/>
    </mc:Choice>
    <mc:Fallback>
      <p:transition spd="slow" advTm="258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0">
            <a:extLst>
              <a:ext uri="{FF2B5EF4-FFF2-40B4-BE49-F238E27FC236}">
                <a16:creationId xmlns:a16="http://schemas.microsoft.com/office/drawing/2014/main" id="{EDBC08E5-29F7-4D4E-97DE-1D8854349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Help Pirate Pete find the treasure!</a:t>
            </a:r>
          </a:p>
        </p:txBody>
      </p:sp>
      <p:sp>
        <p:nvSpPr>
          <p:cNvPr id="23555" name="Content Placeholder 21">
            <a:extLst>
              <a:ext uri="{FF2B5EF4-FFF2-40B4-BE49-F238E27FC236}">
                <a16:creationId xmlns:a16="http://schemas.microsoft.com/office/drawing/2014/main" id="{5FA56F03-7122-430D-AC42-0E385E7446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822825"/>
          </a:xfrm>
        </p:spPr>
        <p:txBody>
          <a:bodyPr lIns="108000" tIns="108000" rIns="108000" bIns="108000"/>
          <a:lstStyle/>
          <a:p>
            <a:pPr eaLnBrk="1" hangingPunct="1"/>
            <a:r>
              <a:rPr lang="en-GB" altLang="en-US"/>
              <a:t>The real treasure has real words on it.</a:t>
            </a:r>
          </a:p>
          <a:p>
            <a:pPr eaLnBrk="1" hangingPunct="1"/>
            <a:r>
              <a:rPr lang="en-GB" altLang="en-US"/>
              <a:t>The fake treasure has got made up words on it.</a:t>
            </a:r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Can you find the real treasure?</a:t>
            </a:r>
          </a:p>
        </p:txBody>
      </p:sp>
      <p:pic>
        <p:nvPicPr>
          <p:cNvPr id="23556" name="Picture 19">
            <a:extLst>
              <a:ext uri="{FF2B5EF4-FFF2-40B4-BE49-F238E27FC236}">
                <a16:creationId xmlns:a16="http://schemas.microsoft.com/office/drawing/2014/main" id="{A8FD832E-F051-4653-8C15-E32F1F2872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5638" y="3727450"/>
            <a:ext cx="1525587" cy="254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968271D-019C-4A5B-9EBA-81824EA96D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00" y="4065588"/>
            <a:ext cx="1493838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D4AB2B6-86D7-4572-8FCA-4F0735A3A7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213" y="4052888"/>
            <a:ext cx="1493837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B0A4F8F-C0F8-4D44-9641-1E3DAA9E09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6975" y="2432050"/>
            <a:ext cx="1492250" cy="149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279D6F9-D5B1-4E47-88D1-4784D462365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450" y="4025900"/>
            <a:ext cx="1492250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99C6C65-2531-4D95-89A6-E9727DED7FB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450" y="2492375"/>
            <a:ext cx="1492250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BE24A8D-ADEA-4A9E-9A98-A274B74B2C7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00" y="2492375"/>
            <a:ext cx="1493838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64A16C5-494C-4579-9B5F-9A6CD66F83A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100" y="1992313"/>
            <a:ext cx="1492250" cy="149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11DB017-D0C5-4108-A463-4DC12D1E37D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8" y="4005263"/>
            <a:ext cx="1493837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D6F8822-F208-439C-8F6F-0F7DDFC7B4F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8" y="2471738"/>
            <a:ext cx="1493837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0C2146F-14E4-4AE7-9BB0-DA0C4824ED4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289"/>
    </mc:Choice>
    <mc:Fallback>
      <p:transition spd="slow" advTm="452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21">
            <a:extLst>
              <a:ext uri="{FF2B5EF4-FFF2-40B4-BE49-F238E27FC236}">
                <a16:creationId xmlns:a16="http://schemas.microsoft.com/office/drawing/2014/main" id="{593B324C-9EEA-4CA2-BCD9-AD83F9FFF2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578350"/>
          </a:xfrm>
        </p:spPr>
        <p:txBody>
          <a:bodyPr lIns="108000" tIns="108000" rIns="108000" bIns="108000"/>
          <a:lstStyle/>
          <a:p>
            <a:pPr algn="ctr" eaLnBrk="1" hangingPunct="1"/>
            <a:r>
              <a:rPr lang="en-GB" altLang="en-US"/>
              <a:t>Say the names of the pictures out loud. What sound do they start with?</a:t>
            </a:r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eaLnBrk="1" hangingPunct="1"/>
            <a:r>
              <a:rPr lang="en-GB" altLang="en-US"/>
              <a:t>Now can you sort them into 3 lists? Draw the pictures under the correct sound.</a:t>
            </a:r>
          </a:p>
        </p:txBody>
      </p:sp>
      <p:sp>
        <p:nvSpPr>
          <p:cNvPr id="26627" name="Title 20">
            <a:extLst>
              <a:ext uri="{FF2B5EF4-FFF2-40B4-BE49-F238E27FC236}">
                <a16:creationId xmlns:a16="http://schemas.microsoft.com/office/drawing/2014/main" id="{3576B39D-21D4-4BF1-90A6-3A87C6264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Can you hear the initial sound?</a:t>
            </a:r>
          </a:p>
        </p:txBody>
      </p:sp>
      <p:sp>
        <p:nvSpPr>
          <p:cNvPr id="26628" name="Content Placeholder 21">
            <a:extLst>
              <a:ext uri="{FF2B5EF4-FFF2-40B4-BE49-F238E27FC236}">
                <a16:creationId xmlns:a16="http://schemas.microsoft.com/office/drawing/2014/main" id="{B1E3FE0B-5B67-488E-AF92-2FE00B2941B7}"/>
              </a:ext>
            </a:extLst>
          </p:cNvPr>
          <p:cNvSpPr>
            <a:spLocks/>
          </p:cNvSpPr>
          <p:nvPr/>
        </p:nvSpPr>
        <p:spPr bwMode="auto">
          <a:xfrm>
            <a:off x="1951038" y="5445125"/>
            <a:ext cx="5232400" cy="6477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4000"/>
              <a:t>e             u             r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CEAC33D-8C69-4FE3-B001-738C6D8985DD}"/>
              </a:ext>
            </a:extLst>
          </p:cNvPr>
          <p:cNvSpPr/>
          <p:nvPr/>
        </p:nvSpPr>
        <p:spPr bwMode="auto">
          <a:xfrm>
            <a:off x="5892800" y="3498850"/>
            <a:ext cx="1130300" cy="1130300"/>
          </a:xfrm>
          <a:prstGeom prst="rect">
            <a:avLst/>
          </a:prstGeom>
          <a:solidFill>
            <a:srgbClr val="80C1EB"/>
          </a:solidFill>
          <a:ln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6E59EF9-E871-4C4C-9E09-3186BECAA90D}"/>
              </a:ext>
            </a:extLst>
          </p:cNvPr>
          <p:cNvSpPr/>
          <p:nvPr/>
        </p:nvSpPr>
        <p:spPr bwMode="auto">
          <a:xfrm>
            <a:off x="5892800" y="2243138"/>
            <a:ext cx="1130300" cy="1130300"/>
          </a:xfrm>
          <a:prstGeom prst="rect">
            <a:avLst/>
          </a:prstGeom>
          <a:solidFill>
            <a:srgbClr val="ACDDFC"/>
          </a:solidFill>
          <a:ln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877703B-6E02-42D6-821A-09E59F3B9028}"/>
              </a:ext>
            </a:extLst>
          </p:cNvPr>
          <p:cNvSpPr/>
          <p:nvPr/>
        </p:nvSpPr>
        <p:spPr bwMode="auto">
          <a:xfrm>
            <a:off x="2122488" y="2259013"/>
            <a:ext cx="1130300" cy="1130300"/>
          </a:xfrm>
          <a:prstGeom prst="rect">
            <a:avLst/>
          </a:prstGeom>
          <a:solidFill>
            <a:srgbClr val="80C1EB"/>
          </a:solidFill>
          <a:ln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F4CCBF8-4181-4A39-9F39-0CC8A2C1194E}"/>
              </a:ext>
            </a:extLst>
          </p:cNvPr>
          <p:cNvSpPr/>
          <p:nvPr/>
        </p:nvSpPr>
        <p:spPr bwMode="auto">
          <a:xfrm>
            <a:off x="3381375" y="2259013"/>
            <a:ext cx="1130300" cy="1130300"/>
          </a:xfrm>
          <a:prstGeom prst="rect">
            <a:avLst/>
          </a:prstGeom>
          <a:solidFill>
            <a:srgbClr val="ACDDFC"/>
          </a:solidFill>
          <a:ln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0A0F3D1-78CF-452F-AAB1-DFB018F1AFC3}"/>
              </a:ext>
            </a:extLst>
          </p:cNvPr>
          <p:cNvSpPr/>
          <p:nvPr/>
        </p:nvSpPr>
        <p:spPr bwMode="auto">
          <a:xfrm>
            <a:off x="4640263" y="2259013"/>
            <a:ext cx="1130300" cy="1130300"/>
          </a:xfrm>
          <a:prstGeom prst="rect">
            <a:avLst/>
          </a:prstGeom>
          <a:solidFill>
            <a:srgbClr val="80C1EB"/>
          </a:solidFill>
          <a:ln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3EEEDDF-F4E1-4AFD-B4D8-051AEF5C25E1}"/>
              </a:ext>
            </a:extLst>
          </p:cNvPr>
          <p:cNvSpPr/>
          <p:nvPr/>
        </p:nvSpPr>
        <p:spPr bwMode="auto">
          <a:xfrm>
            <a:off x="3381375" y="3498850"/>
            <a:ext cx="1130300" cy="1130300"/>
          </a:xfrm>
          <a:prstGeom prst="rect">
            <a:avLst/>
          </a:prstGeom>
          <a:solidFill>
            <a:srgbClr val="80C1EB"/>
          </a:solidFill>
          <a:ln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861BA7-3AFC-4640-BB4A-05D4862029D7}"/>
              </a:ext>
            </a:extLst>
          </p:cNvPr>
          <p:cNvSpPr/>
          <p:nvPr/>
        </p:nvSpPr>
        <p:spPr bwMode="auto">
          <a:xfrm>
            <a:off x="2122488" y="3498850"/>
            <a:ext cx="1130300" cy="1130300"/>
          </a:xfrm>
          <a:prstGeom prst="rect">
            <a:avLst/>
          </a:prstGeom>
          <a:solidFill>
            <a:srgbClr val="ACDDFC"/>
          </a:solidFill>
          <a:ln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A15F69-2162-4D58-8D04-ABD76C0E261F}"/>
              </a:ext>
            </a:extLst>
          </p:cNvPr>
          <p:cNvSpPr/>
          <p:nvPr/>
        </p:nvSpPr>
        <p:spPr bwMode="auto">
          <a:xfrm>
            <a:off x="4637088" y="3498850"/>
            <a:ext cx="1130300" cy="1130300"/>
          </a:xfrm>
          <a:prstGeom prst="rect">
            <a:avLst/>
          </a:prstGeom>
          <a:solidFill>
            <a:srgbClr val="ACDDFC"/>
          </a:solidFill>
          <a:ln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6637" name="Picture 1">
            <a:extLst>
              <a:ext uri="{FF2B5EF4-FFF2-40B4-BE49-F238E27FC236}">
                <a16:creationId xmlns:a16="http://schemas.microsoft.com/office/drawing/2014/main" id="{F6C0A6A6-CA9F-41C7-9214-F8F44F3BF1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2441575"/>
            <a:ext cx="96202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8" name="Picture 2">
            <a:extLst>
              <a:ext uri="{FF2B5EF4-FFF2-40B4-BE49-F238E27FC236}">
                <a16:creationId xmlns:a16="http://schemas.microsoft.com/office/drawing/2014/main" id="{CCD9F143-247C-49AF-805C-9B344C5F641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0" y="3373438"/>
            <a:ext cx="1119188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9" name="Picture 14">
            <a:extLst>
              <a:ext uri="{FF2B5EF4-FFF2-40B4-BE49-F238E27FC236}">
                <a16:creationId xmlns:a16="http://schemas.microsoft.com/office/drawing/2014/main" id="{24A58247-22C1-42B7-B912-6A6514041E9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7263" y="3773488"/>
            <a:ext cx="917575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0" name="Picture 15">
            <a:extLst>
              <a:ext uri="{FF2B5EF4-FFF2-40B4-BE49-F238E27FC236}">
                <a16:creationId xmlns:a16="http://schemas.microsoft.com/office/drawing/2014/main" id="{B2BD23FD-3664-4FE3-9171-E2396435CEA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113" y="2619375"/>
            <a:ext cx="1041400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1" name="Picture 16">
            <a:extLst>
              <a:ext uri="{FF2B5EF4-FFF2-40B4-BE49-F238E27FC236}">
                <a16:creationId xmlns:a16="http://schemas.microsoft.com/office/drawing/2014/main" id="{EA23AD38-C9C2-44D8-BE2E-90FB7B8D08C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488" y="2443163"/>
            <a:ext cx="569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2" name="Picture 17">
            <a:extLst>
              <a:ext uri="{FF2B5EF4-FFF2-40B4-BE49-F238E27FC236}">
                <a16:creationId xmlns:a16="http://schemas.microsoft.com/office/drawing/2014/main" id="{4B16708B-80A4-45EC-BDB3-EFA0333A88B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000" y="2359025"/>
            <a:ext cx="992188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3" name="Picture 2">
            <a:extLst>
              <a:ext uri="{FF2B5EF4-FFF2-40B4-BE49-F238E27FC236}">
                <a16:creationId xmlns:a16="http://schemas.microsoft.com/office/drawing/2014/main" id="{8CC68E3E-4514-487B-ACF4-7FD0E3CA4F2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513" y="3670300"/>
            <a:ext cx="949325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4" name="Picture 1">
            <a:extLst>
              <a:ext uri="{FF2B5EF4-FFF2-40B4-BE49-F238E27FC236}">
                <a16:creationId xmlns:a16="http://schemas.microsoft.com/office/drawing/2014/main" id="{484BE65A-B92B-4513-BEC2-08245438EA2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338" y="3749675"/>
            <a:ext cx="944562" cy="66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F8A07D2-7747-4332-886A-EA0315BFB14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607"/>
    </mc:Choice>
    <mc:Fallback>
      <p:transition spd="slow" advTm="176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20">
            <a:extLst>
              <a:ext uri="{FF2B5EF4-FFF2-40B4-BE49-F238E27FC236}">
                <a16:creationId xmlns:a16="http://schemas.microsoft.com/office/drawing/2014/main" id="{4F85E695-D002-4FA2-BEA8-8940BFABB9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Can you hear the initial sound?</a:t>
            </a:r>
          </a:p>
        </p:txBody>
      </p:sp>
      <p:sp>
        <p:nvSpPr>
          <p:cNvPr id="27651" name="Content Placeholder 21">
            <a:extLst>
              <a:ext uri="{FF2B5EF4-FFF2-40B4-BE49-F238E27FC236}">
                <a16:creationId xmlns:a16="http://schemas.microsoft.com/office/drawing/2014/main" id="{D6D3C724-4378-435E-B377-06B37404C1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39875"/>
            <a:ext cx="7708900" cy="4552950"/>
          </a:xfrm>
        </p:spPr>
        <p:txBody>
          <a:bodyPr lIns="108000" tIns="108000" rIns="108000" bIns="108000"/>
          <a:lstStyle/>
          <a:p>
            <a:pPr algn="ctr" eaLnBrk="1" hangingPunct="1"/>
            <a:r>
              <a:rPr lang="en-GB" altLang="en-US"/>
              <a:t>Say the names of the pictures out loud. What sound do they start with?</a:t>
            </a:r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algn="ctr" eaLnBrk="1" hangingPunct="1"/>
            <a:endParaRPr lang="en-GB" altLang="en-US"/>
          </a:p>
          <a:p>
            <a:pPr eaLnBrk="1" hangingPunct="1"/>
            <a:r>
              <a:rPr lang="en-GB" altLang="en-US"/>
              <a:t>Now can you sort them into 3 lists? Draw the pictures under the correct sound.</a:t>
            </a:r>
          </a:p>
        </p:txBody>
      </p:sp>
      <p:sp>
        <p:nvSpPr>
          <p:cNvPr id="27652" name="Content Placeholder 21">
            <a:extLst>
              <a:ext uri="{FF2B5EF4-FFF2-40B4-BE49-F238E27FC236}">
                <a16:creationId xmlns:a16="http://schemas.microsoft.com/office/drawing/2014/main" id="{8D81FFE7-1336-4D57-87C8-4D01A78B897B}"/>
              </a:ext>
            </a:extLst>
          </p:cNvPr>
          <p:cNvSpPr>
            <a:spLocks/>
          </p:cNvSpPr>
          <p:nvPr/>
        </p:nvSpPr>
        <p:spPr bwMode="auto">
          <a:xfrm>
            <a:off x="1951038" y="5445125"/>
            <a:ext cx="5629275" cy="6477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4000"/>
              <a:t>h         b         f          l </a:t>
            </a:r>
          </a:p>
        </p:txBody>
      </p:sp>
      <p:grpSp>
        <p:nvGrpSpPr>
          <p:cNvPr id="27653" name="Group 4">
            <a:extLst>
              <a:ext uri="{FF2B5EF4-FFF2-40B4-BE49-F238E27FC236}">
                <a16:creationId xmlns:a16="http://schemas.microsoft.com/office/drawing/2014/main" id="{A40B5F71-B365-40B4-B184-AABCE86CB84E}"/>
              </a:ext>
            </a:extLst>
          </p:cNvPr>
          <p:cNvGrpSpPr>
            <a:grpSpLocks/>
          </p:cNvGrpSpPr>
          <p:nvPr/>
        </p:nvGrpSpPr>
        <p:grpSpPr bwMode="auto">
          <a:xfrm>
            <a:off x="854075" y="2259013"/>
            <a:ext cx="3648075" cy="2370137"/>
            <a:chOff x="1485470" y="2259742"/>
            <a:chExt cx="3648606" cy="236937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BD54C3E-65BF-448C-9814-91DF3DEE6A5B}"/>
                </a:ext>
              </a:extLst>
            </p:cNvPr>
            <p:cNvSpPr/>
            <p:nvPr/>
          </p:nvSpPr>
          <p:spPr>
            <a:xfrm>
              <a:off x="1485470" y="2259742"/>
              <a:ext cx="1130465" cy="1129934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367DBED-E4B3-4C02-BD05-1C4AC82315CD}"/>
                </a:ext>
              </a:extLst>
            </p:cNvPr>
            <p:cNvSpPr/>
            <p:nvPr/>
          </p:nvSpPr>
          <p:spPr>
            <a:xfrm>
              <a:off x="2744541" y="2259742"/>
              <a:ext cx="1130465" cy="1129934"/>
            </a:xfrm>
            <a:prstGeom prst="rect">
              <a:avLst/>
            </a:prstGeom>
            <a:solidFill>
              <a:srgbClr val="ACDDFC"/>
            </a:solidFill>
            <a:ln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9CED5C1-1F26-48EB-AE2F-65790D5FA8E2}"/>
                </a:ext>
              </a:extLst>
            </p:cNvPr>
            <p:cNvSpPr/>
            <p:nvPr/>
          </p:nvSpPr>
          <p:spPr>
            <a:xfrm>
              <a:off x="4003611" y="2259742"/>
              <a:ext cx="1130465" cy="1129934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5553CF5-BCFE-4702-974F-F7C0EF29B13D}"/>
                </a:ext>
              </a:extLst>
            </p:cNvPr>
            <p:cNvSpPr/>
            <p:nvPr/>
          </p:nvSpPr>
          <p:spPr>
            <a:xfrm>
              <a:off x="2744541" y="3499178"/>
              <a:ext cx="1130465" cy="1129934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3F7F5BE4-ECDE-4D69-8678-197A4DE79B88}"/>
                </a:ext>
              </a:extLst>
            </p:cNvPr>
            <p:cNvSpPr/>
            <p:nvPr/>
          </p:nvSpPr>
          <p:spPr>
            <a:xfrm>
              <a:off x="1485470" y="3499178"/>
              <a:ext cx="1130465" cy="1129934"/>
            </a:xfrm>
            <a:prstGeom prst="rect">
              <a:avLst/>
            </a:prstGeom>
            <a:solidFill>
              <a:srgbClr val="ACDDFC"/>
            </a:solidFill>
            <a:ln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355450F-E29E-4C4E-8E74-500B946155F8}"/>
                </a:ext>
              </a:extLst>
            </p:cNvPr>
            <p:cNvSpPr/>
            <p:nvPr/>
          </p:nvSpPr>
          <p:spPr>
            <a:xfrm>
              <a:off x="4000436" y="3499178"/>
              <a:ext cx="1130465" cy="1129934"/>
            </a:xfrm>
            <a:prstGeom prst="rect">
              <a:avLst/>
            </a:prstGeom>
            <a:solidFill>
              <a:srgbClr val="ACDDFC"/>
            </a:solidFill>
            <a:ln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7D191156-523E-4FB1-B4EF-8FEDA73E4D63}"/>
              </a:ext>
            </a:extLst>
          </p:cNvPr>
          <p:cNvSpPr/>
          <p:nvPr/>
        </p:nvSpPr>
        <p:spPr>
          <a:xfrm>
            <a:off x="4632325" y="2259013"/>
            <a:ext cx="1130300" cy="1130300"/>
          </a:xfrm>
          <a:prstGeom prst="rect">
            <a:avLst/>
          </a:prstGeom>
          <a:solidFill>
            <a:srgbClr val="ACDDFC"/>
          </a:solidFill>
          <a:ln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A622B2B-70D1-4E0C-836A-20B99AC63992}"/>
              </a:ext>
            </a:extLst>
          </p:cNvPr>
          <p:cNvSpPr/>
          <p:nvPr/>
        </p:nvSpPr>
        <p:spPr>
          <a:xfrm>
            <a:off x="5891213" y="2259013"/>
            <a:ext cx="1130300" cy="1130300"/>
          </a:xfrm>
          <a:prstGeom prst="rect">
            <a:avLst/>
          </a:prstGeom>
          <a:solidFill>
            <a:srgbClr val="80C1EB"/>
          </a:solidFill>
          <a:ln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B58E4B1-9819-41FD-A675-B801EC3286C1}"/>
              </a:ext>
            </a:extLst>
          </p:cNvPr>
          <p:cNvSpPr/>
          <p:nvPr/>
        </p:nvSpPr>
        <p:spPr>
          <a:xfrm>
            <a:off x="7151688" y="2259013"/>
            <a:ext cx="1128712" cy="1130300"/>
          </a:xfrm>
          <a:prstGeom prst="rect">
            <a:avLst/>
          </a:prstGeom>
          <a:solidFill>
            <a:srgbClr val="ACDDFC"/>
          </a:solidFill>
          <a:ln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C42590F-A8A9-4D83-B4BD-EF0E7B1B4C1B}"/>
              </a:ext>
            </a:extLst>
          </p:cNvPr>
          <p:cNvSpPr/>
          <p:nvPr/>
        </p:nvSpPr>
        <p:spPr>
          <a:xfrm>
            <a:off x="5891213" y="3498850"/>
            <a:ext cx="1130300" cy="1130300"/>
          </a:xfrm>
          <a:prstGeom prst="rect">
            <a:avLst/>
          </a:prstGeom>
          <a:solidFill>
            <a:srgbClr val="ACDDFC"/>
          </a:solidFill>
          <a:ln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FADCF71-71C8-43FC-8D00-AF47DF95FC0F}"/>
              </a:ext>
            </a:extLst>
          </p:cNvPr>
          <p:cNvSpPr/>
          <p:nvPr/>
        </p:nvSpPr>
        <p:spPr>
          <a:xfrm>
            <a:off x="4632325" y="3498850"/>
            <a:ext cx="1130300" cy="1130300"/>
          </a:xfrm>
          <a:prstGeom prst="rect">
            <a:avLst/>
          </a:prstGeom>
          <a:solidFill>
            <a:srgbClr val="80C1EB"/>
          </a:solidFill>
          <a:ln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7221D0A-E65F-4290-9D28-48D0AEC02C23}"/>
              </a:ext>
            </a:extLst>
          </p:cNvPr>
          <p:cNvSpPr/>
          <p:nvPr/>
        </p:nvSpPr>
        <p:spPr>
          <a:xfrm>
            <a:off x="7146925" y="3498850"/>
            <a:ext cx="1130300" cy="1130300"/>
          </a:xfrm>
          <a:prstGeom prst="rect">
            <a:avLst/>
          </a:prstGeom>
          <a:solidFill>
            <a:srgbClr val="80C1EB"/>
          </a:solidFill>
          <a:ln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7660" name="Picture 2">
            <a:extLst>
              <a:ext uri="{FF2B5EF4-FFF2-40B4-BE49-F238E27FC236}">
                <a16:creationId xmlns:a16="http://schemas.microsoft.com/office/drawing/2014/main" id="{DC351C63-62E5-43B7-BE25-2BE58EC78E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571750"/>
            <a:ext cx="1014413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1" name="Picture 18">
            <a:extLst>
              <a:ext uri="{FF2B5EF4-FFF2-40B4-BE49-F238E27FC236}">
                <a16:creationId xmlns:a16="http://schemas.microsoft.com/office/drawing/2014/main" id="{0AC296AC-D696-4A7A-8FDB-83C95F6371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7738" y="3741738"/>
            <a:ext cx="8604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2" name="Picture 19">
            <a:extLst>
              <a:ext uri="{FF2B5EF4-FFF2-40B4-BE49-F238E27FC236}">
                <a16:creationId xmlns:a16="http://schemas.microsoft.com/office/drawing/2014/main" id="{199A7CB8-37AA-483C-AF5B-7C09C73165F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400" y="2505075"/>
            <a:ext cx="9588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3" name="Picture 22">
            <a:extLst>
              <a:ext uri="{FF2B5EF4-FFF2-40B4-BE49-F238E27FC236}">
                <a16:creationId xmlns:a16="http://schemas.microsoft.com/office/drawing/2014/main" id="{77DA5063-A2E5-487F-A4F1-AA7FE27C5A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738" y="3689350"/>
            <a:ext cx="892175" cy="76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4" name="Picture 23">
            <a:extLst>
              <a:ext uri="{FF2B5EF4-FFF2-40B4-BE49-F238E27FC236}">
                <a16:creationId xmlns:a16="http://schemas.microsoft.com/office/drawing/2014/main" id="{71D58025-CCE3-4A49-8759-2C2BA60910E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713" y="2560638"/>
            <a:ext cx="974725" cy="52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5" name="Picture 24">
            <a:extLst>
              <a:ext uri="{FF2B5EF4-FFF2-40B4-BE49-F238E27FC236}">
                <a16:creationId xmlns:a16="http://schemas.microsoft.com/office/drawing/2014/main" id="{840D6F74-3C38-45A7-B182-3777147A00C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338" y="3624263"/>
            <a:ext cx="390525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6" name="Picture 25">
            <a:extLst>
              <a:ext uri="{FF2B5EF4-FFF2-40B4-BE49-F238E27FC236}">
                <a16:creationId xmlns:a16="http://schemas.microsoft.com/office/drawing/2014/main" id="{76E51A41-8EBA-478E-B138-6A0DEB54C60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525" y="2532063"/>
            <a:ext cx="955675" cy="63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7" name="Picture 26">
            <a:extLst>
              <a:ext uri="{FF2B5EF4-FFF2-40B4-BE49-F238E27FC236}">
                <a16:creationId xmlns:a16="http://schemas.microsoft.com/office/drawing/2014/main" id="{526F0380-D3CE-482E-ACFD-1D098DEEE28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813" y="3624263"/>
            <a:ext cx="265112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8" name="Picture 27">
            <a:extLst>
              <a:ext uri="{FF2B5EF4-FFF2-40B4-BE49-F238E27FC236}">
                <a16:creationId xmlns:a16="http://schemas.microsoft.com/office/drawing/2014/main" id="{AA69F107-D3E7-43E6-8FF5-E39679232DE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400" y="3624263"/>
            <a:ext cx="939800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9" name="Picture 28">
            <a:extLst>
              <a:ext uri="{FF2B5EF4-FFF2-40B4-BE49-F238E27FC236}">
                <a16:creationId xmlns:a16="http://schemas.microsoft.com/office/drawing/2014/main" id="{2104D1C8-179E-469A-9F5B-918BBC7D6DA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0913" y="2560638"/>
            <a:ext cx="914400" cy="52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0" name="Picture 29">
            <a:extLst>
              <a:ext uri="{FF2B5EF4-FFF2-40B4-BE49-F238E27FC236}">
                <a16:creationId xmlns:a16="http://schemas.microsoft.com/office/drawing/2014/main" id="{67F26D0B-162E-43E9-8BF6-52D7DDC0C83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2338" y="3741738"/>
            <a:ext cx="879475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1" name="Picture 30">
            <a:extLst>
              <a:ext uri="{FF2B5EF4-FFF2-40B4-BE49-F238E27FC236}">
                <a16:creationId xmlns:a16="http://schemas.microsoft.com/office/drawing/2014/main" id="{A58A5211-D92E-452C-9EDA-96518CA6C55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850" y="2360613"/>
            <a:ext cx="598488" cy="95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E417B1C-EF4B-4434-9661-8BF3064C70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96"/>
    </mc:Choice>
    <mc:Fallback>
      <p:transition spd="slow" advTm="111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20">
            <a:extLst>
              <a:ext uri="{FF2B5EF4-FFF2-40B4-BE49-F238E27FC236}">
                <a16:creationId xmlns:a16="http://schemas.microsoft.com/office/drawing/2014/main" id="{66202CEE-DBCE-4762-B963-D393B13B6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Read the words:</a:t>
            </a:r>
          </a:p>
        </p:txBody>
      </p:sp>
      <p:sp>
        <p:nvSpPr>
          <p:cNvPr id="29699" name="Content Placeholder 21">
            <a:extLst>
              <a:ext uri="{FF2B5EF4-FFF2-40B4-BE49-F238E27FC236}">
                <a16:creationId xmlns:a16="http://schemas.microsoft.com/office/drawing/2014/main" id="{C9E69185-9DFB-40B7-9D18-6E2BDD5463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578350"/>
          </a:xfrm>
        </p:spPr>
        <p:txBody>
          <a:bodyPr lIns="108000" tIns="108000" rIns="108000" bIns="108000"/>
          <a:lstStyle/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Now write a sentence using one of the words.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3C7A7CF-C036-45AF-9FF8-1C3A3012FD01}"/>
              </a:ext>
            </a:extLst>
          </p:cNvPr>
          <p:cNvGrpSpPr>
            <a:grpSpLocks/>
          </p:cNvGrpSpPr>
          <p:nvPr/>
        </p:nvGrpSpPr>
        <p:grpSpPr bwMode="auto">
          <a:xfrm>
            <a:off x="4757738" y="2571750"/>
            <a:ext cx="1239837" cy="1239838"/>
            <a:chOff x="5688635" y="2954670"/>
            <a:chExt cx="1240403" cy="1240403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20F5FB3A-A6B5-4622-B4AB-1E219B9F3A67}"/>
                </a:ext>
              </a:extLst>
            </p:cNvPr>
            <p:cNvSpPr/>
            <p:nvPr/>
          </p:nvSpPr>
          <p:spPr>
            <a:xfrm>
              <a:off x="5688635" y="2954670"/>
              <a:ext cx="1240403" cy="1240403"/>
            </a:xfrm>
            <a:prstGeom prst="ellips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9711" name="Content Placeholder 21">
              <a:extLst>
                <a:ext uri="{FF2B5EF4-FFF2-40B4-BE49-F238E27FC236}">
                  <a16:creationId xmlns:a16="http://schemas.microsoft.com/office/drawing/2014/main" id="{5FD02D15-6F51-4DFA-8BE6-4281F1FFC7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5163" y="3234197"/>
              <a:ext cx="627348" cy="808406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285750" indent="-28575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/>
              <a:endParaRPr lang="en-GB" altLang="en-US">
                <a:latin typeface="Sassoon Infant Rg" pitchFamily="50" charset="0"/>
              </a:endParaRPr>
            </a:p>
          </p:txBody>
        </p:sp>
      </p:grpSp>
      <p:sp>
        <p:nvSpPr>
          <p:cNvPr id="7" name="Oval 6">
            <a:extLst>
              <a:ext uri="{FF2B5EF4-FFF2-40B4-BE49-F238E27FC236}">
                <a16:creationId xmlns:a16="http://schemas.microsoft.com/office/drawing/2014/main" id="{BA889E1B-9A3B-4BAA-BC86-E08D8D16A6BD}"/>
              </a:ext>
            </a:extLst>
          </p:cNvPr>
          <p:cNvSpPr/>
          <p:nvPr/>
        </p:nvSpPr>
        <p:spPr bwMode="auto">
          <a:xfrm>
            <a:off x="3136900" y="2571750"/>
            <a:ext cx="1239838" cy="1239838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4B8AF43-31A8-4131-9DDC-6863ADB3CAE4}"/>
              </a:ext>
            </a:extLst>
          </p:cNvPr>
          <p:cNvSpPr/>
          <p:nvPr/>
        </p:nvSpPr>
        <p:spPr bwMode="auto">
          <a:xfrm>
            <a:off x="1516063" y="2571750"/>
            <a:ext cx="1239837" cy="12398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Content Placeholder 21">
            <a:extLst>
              <a:ext uri="{FF2B5EF4-FFF2-40B4-BE49-F238E27FC236}">
                <a16:creationId xmlns:a16="http://schemas.microsoft.com/office/drawing/2014/main" id="{A80A32F2-91D1-4FA1-AC65-98DF08C48C62}"/>
              </a:ext>
            </a:extLst>
          </p:cNvPr>
          <p:cNvSpPr txBox="1">
            <a:spLocks/>
          </p:cNvSpPr>
          <p:nvPr/>
        </p:nvSpPr>
        <p:spPr bwMode="auto">
          <a:xfrm>
            <a:off x="3040063" y="2647950"/>
            <a:ext cx="1443037" cy="117475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5100" dirty="0">
                <a:solidFill>
                  <a:schemeClr val="bg1"/>
                </a:solidFill>
                <a:latin typeface="+mn-lt"/>
              </a:rPr>
              <a:t>to</a:t>
            </a:r>
            <a:endParaRPr lang="en-GB" sz="2600" dirty="0">
              <a:solidFill>
                <a:schemeClr val="bg1"/>
              </a:solidFill>
              <a:latin typeface="+mn-lt"/>
            </a:endParaRPr>
          </a:p>
          <a:p>
            <a:pPr marL="285750" indent="-285750" fontAlgn="auto">
              <a:spcAft>
                <a:spcPts val="0"/>
              </a:spcAft>
              <a:defRPr/>
            </a:pPr>
            <a:endParaRPr lang="en-GB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84C9CAB-1D4B-4F1A-8A96-75C921B2434C}"/>
              </a:ext>
            </a:extLst>
          </p:cNvPr>
          <p:cNvGrpSpPr>
            <a:grpSpLocks/>
          </p:cNvGrpSpPr>
          <p:nvPr/>
        </p:nvGrpSpPr>
        <p:grpSpPr bwMode="auto">
          <a:xfrm>
            <a:off x="6378575" y="2571750"/>
            <a:ext cx="1239838" cy="1239838"/>
            <a:chOff x="5688635" y="2954670"/>
            <a:chExt cx="1240403" cy="1240403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D6DC4B38-8AA7-4E8A-8A1A-B4A92359AD09}"/>
                </a:ext>
              </a:extLst>
            </p:cNvPr>
            <p:cNvSpPr/>
            <p:nvPr/>
          </p:nvSpPr>
          <p:spPr>
            <a:xfrm>
              <a:off x="5688635" y="2954670"/>
              <a:ext cx="1240403" cy="1240403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9709" name="Content Placeholder 21">
              <a:extLst>
                <a:ext uri="{FF2B5EF4-FFF2-40B4-BE49-F238E27FC236}">
                  <a16:creationId xmlns:a16="http://schemas.microsoft.com/office/drawing/2014/main" id="{2B66E938-9749-483B-88CD-9A042E21E6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5163" y="3234197"/>
              <a:ext cx="627348" cy="808406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285750" indent="-28575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/>
              <a:endParaRPr lang="en-GB" altLang="en-US">
                <a:latin typeface="Sassoon Infant Rg" pitchFamily="50" charset="0"/>
              </a:endParaRPr>
            </a:p>
          </p:txBody>
        </p:sp>
      </p:grpSp>
      <p:sp>
        <p:nvSpPr>
          <p:cNvPr id="20" name="Content Placeholder 21">
            <a:extLst>
              <a:ext uri="{FF2B5EF4-FFF2-40B4-BE49-F238E27FC236}">
                <a16:creationId xmlns:a16="http://schemas.microsoft.com/office/drawing/2014/main" id="{3F2D37D9-51FE-4716-807F-7BFED4F57A43}"/>
              </a:ext>
            </a:extLst>
          </p:cNvPr>
          <p:cNvSpPr txBox="1">
            <a:spLocks/>
          </p:cNvSpPr>
          <p:nvPr/>
        </p:nvSpPr>
        <p:spPr bwMode="auto">
          <a:xfrm>
            <a:off x="1484313" y="2647950"/>
            <a:ext cx="1271587" cy="120332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5100" dirty="0">
                <a:solidFill>
                  <a:schemeClr val="bg1"/>
                </a:solidFill>
                <a:latin typeface="+mn-lt"/>
              </a:rPr>
              <a:t>it</a:t>
            </a:r>
            <a:endParaRPr lang="en-GB" sz="2600" dirty="0">
              <a:solidFill>
                <a:schemeClr val="bg1"/>
              </a:solidFill>
              <a:latin typeface="+mn-lt"/>
            </a:endParaRPr>
          </a:p>
          <a:p>
            <a:pPr marL="285750" indent="-285750" fontAlgn="auto">
              <a:spcAft>
                <a:spcPts val="0"/>
              </a:spcAft>
              <a:defRPr/>
            </a:pPr>
            <a:endParaRPr lang="en-GB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  <p:sp>
        <p:nvSpPr>
          <p:cNvPr id="23" name="Content Placeholder 21">
            <a:extLst>
              <a:ext uri="{FF2B5EF4-FFF2-40B4-BE49-F238E27FC236}">
                <a16:creationId xmlns:a16="http://schemas.microsoft.com/office/drawing/2014/main" id="{F929B460-B681-4CB4-868F-86A6FF223662}"/>
              </a:ext>
            </a:extLst>
          </p:cNvPr>
          <p:cNvSpPr txBox="1">
            <a:spLocks/>
          </p:cNvSpPr>
          <p:nvPr/>
        </p:nvSpPr>
        <p:spPr bwMode="auto">
          <a:xfrm>
            <a:off x="4579938" y="2627313"/>
            <a:ext cx="1552575" cy="11176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5100" dirty="0">
                <a:solidFill>
                  <a:schemeClr val="bg1"/>
                </a:solidFill>
                <a:latin typeface="+mn-lt"/>
              </a:rPr>
              <a:t>got</a:t>
            </a:r>
            <a:endParaRPr lang="en-GB" sz="2600" dirty="0">
              <a:solidFill>
                <a:schemeClr val="bg1"/>
              </a:solidFill>
              <a:latin typeface="+mn-lt"/>
            </a:endParaRPr>
          </a:p>
          <a:p>
            <a:pPr marL="285750" indent="-285750" fontAlgn="auto">
              <a:spcAft>
                <a:spcPts val="0"/>
              </a:spcAft>
              <a:defRPr/>
            </a:pPr>
            <a:endParaRPr lang="en-GB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  <p:sp>
        <p:nvSpPr>
          <p:cNvPr id="24" name="Content Placeholder 21">
            <a:extLst>
              <a:ext uri="{FF2B5EF4-FFF2-40B4-BE49-F238E27FC236}">
                <a16:creationId xmlns:a16="http://schemas.microsoft.com/office/drawing/2014/main" id="{25984DBA-45B3-4ED6-8EEA-0E12CE73C52D}"/>
              </a:ext>
            </a:extLst>
          </p:cNvPr>
          <p:cNvSpPr txBox="1">
            <a:spLocks/>
          </p:cNvSpPr>
          <p:nvPr/>
        </p:nvSpPr>
        <p:spPr bwMode="auto">
          <a:xfrm>
            <a:off x="6175375" y="2609850"/>
            <a:ext cx="1585913" cy="115252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5100" dirty="0">
                <a:solidFill>
                  <a:schemeClr val="bg1"/>
                </a:solidFill>
                <a:latin typeface="+mn-lt"/>
              </a:rPr>
              <a:t>and</a:t>
            </a:r>
            <a:endParaRPr lang="en-GB" sz="2600" dirty="0">
              <a:solidFill>
                <a:schemeClr val="bg1"/>
              </a:solidFill>
              <a:latin typeface="+mn-lt"/>
            </a:endParaRPr>
          </a:p>
          <a:p>
            <a:pPr marL="285750" indent="-285750" fontAlgn="auto">
              <a:spcAft>
                <a:spcPts val="0"/>
              </a:spcAft>
              <a:defRPr/>
            </a:pPr>
            <a:endParaRPr lang="en-GB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E763F78-8C0C-4318-859D-A78A8D2C448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212"/>
    </mc:Choice>
    <mc:Fallback>
      <p:transition spd="slow" advTm="362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  <p:bldP spid="8" grpId="0" animBg="1"/>
      <p:bldP spid="9" grpId="0"/>
      <p:bldP spid="20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20">
            <a:extLst>
              <a:ext uri="{FF2B5EF4-FFF2-40B4-BE49-F238E27FC236}">
                <a16:creationId xmlns:a16="http://schemas.microsoft.com/office/drawing/2014/main" id="{4EEDCBF7-B85C-4BD6-9DDF-14ECCFDF5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Write the words that rhyme:</a:t>
            </a:r>
          </a:p>
        </p:txBody>
      </p:sp>
      <p:sp>
        <p:nvSpPr>
          <p:cNvPr id="30723" name="Content Placeholder 21">
            <a:extLst>
              <a:ext uri="{FF2B5EF4-FFF2-40B4-BE49-F238E27FC236}">
                <a16:creationId xmlns:a16="http://schemas.microsoft.com/office/drawing/2014/main" id="{5FC58D93-026F-4D35-9242-F6FFF65BA4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578350"/>
          </a:xfrm>
        </p:spPr>
        <p:txBody>
          <a:bodyPr lIns="108000" tIns="108000" rIns="108000" bIns="108000"/>
          <a:lstStyle/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43303F-F842-4463-95B2-383FA21B9E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688" y="4572000"/>
            <a:ext cx="2062162" cy="157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F8CE20D-8E85-4047-A775-D1ACE83E0F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413" y="4329113"/>
            <a:ext cx="1481137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6B7888F-F515-4C01-A420-7907830E0A5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5888" y="1343025"/>
            <a:ext cx="201295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93AF09E-7226-43EC-82B9-655A19ABC52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913" y="2914650"/>
            <a:ext cx="1651000" cy="317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27916DA-A65A-4FD4-BE2A-799635295A3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113" y="4044950"/>
            <a:ext cx="1776412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0CFBC0-AC1B-4270-BD0C-456AC71E466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573213"/>
            <a:ext cx="1408113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248EFAE-BADE-4771-8A99-8A29962C0AF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188" y="1573213"/>
            <a:ext cx="1428750" cy="213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78944ED-6CFC-416D-B902-0BBE501EDA3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3713" y="2420938"/>
            <a:ext cx="1787525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DA6FE46C-55B7-4DF8-9ABB-EE96B5C8A06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911"/>
    </mc:Choice>
    <mc:Fallback>
      <p:transition spd="slow" advTm="489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>
            <a:extLst>
              <a:ext uri="{FF2B5EF4-FFF2-40B4-BE49-F238E27FC236}">
                <a16:creationId xmlns:a16="http://schemas.microsoft.com/office/drawing/2014/main" id="{6F157BE4-BDB9-4DBC-AD13-41CAEED24E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5" y="1577975"/>
            <a:ext cx="6838950" cy="437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itle 20">
            <a:extLst>
              <a:ext uri="{FF2B5EF4-FFF2-40B4-BE49-F238E27FC236}">
                <a16:creationId xmlns:a16="http://schemas.microsoft.com/office/drawing/2014/main" id="{FAF810FF-ED93-43AB-9EF8-EA9AEC863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Read the sentence and draw the picture:</a:t>
            </a:r>
          </a:p>
        </p:txBody>
      </p:sp>
      <p:sp>
        <p:nvSpPr>
          <p:cNvPr id="33796" name="Content Placeholder 21">
            <a:extLst>
              <a:ext uri="{FF2B5EF4-FFF2-40B4-BE49-F238E27FC236}">
                <a16:creationId xmlns:a16="http://schemas.microsoft.com/office/drawing/2014/main" id="{1EC473C9-CA05-4ACB-B12C-1A6621123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2898775"/>
            <a:ext cx="7632700" cy="892175"/>
          </a:xfrm>
        </p:spPr>
        <p:txBody>
          <a:bodyPr lIns="108000" tIns="108000" rIns="108000" bIns="108000"/>
          <a:lstStyle/>
          <a:p>
            <a:pPr algn="ctr" eaLnBrk="1" hangingPunct="1"/>
            <a:r>
              <a:rPr lang="en-GB" altLang="en-US" sz="3200">
                <a:solidFill>
                  <a:schemeClr val="accent2"/>
                </a:solidFill>
              </a:rPr>
              <a:t>The cat and the rat ran up the hill.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C2F5EC4-2BEF-45B6-9350-6A17B0C2864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534"/>
    </mc:Choice>
    <mc:Fallback>
      <p:transition spd="slow" advTm="185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20">
            <a:extLst>
              <a:ext uri="{FF2B5EF4-FFF2-40B4-BE49-F238E27FC236}">
                <a16:creationId xmlns:a16="http://schemas.microsoft.com/office/drawing/2014/main" id="{F9CA642F-54F6-4EDD-BCDA-977308679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Read the words:</a:t>
            </a:r>
          </a:p>
        </p:txBody>
      </p:sp>
      <p:sp>
        <p:nvSpPr>
          <p:cNvPr id="36867" name="Content Placeholder 21">
            <a:extLst>
              <a:ext uri="{FF2B5EF4-FFF2-40B4-BE49-F238E27FC236}">
                <a16:creationId xmlns:a16="http://schemas.microsoft.com/office/drawing/2014/main" id="{CC2243C6-C09B-490F-AE84-13C4F4E2EB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578350"/>
          </a:xfrm>
        </p:spPr>
        <p:txBody>
          <a:bodyPr lIns="108000" tIns="108000" rIns="108000" bIns="108000"/>
          <a:lstStyle/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Now write a sentence using one of the words.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2DF8E68-E9F2-4514-8009-4AD0FABBC135}"/>
              </a:ext>
            </a:extLst>
          </p:cNvPr>
          <p:cNvGrpSpPr>
            <a:grpSpLocks/>
          </p:cNvGrpSpPr>
          <p:nvPr/>
        </p:nvGrpSpPr>
        <p:grpSpPr bwMode="auto">
          <a:xfrm>
            <a:off x="4757738" y="2571750"/>
            <a:ext cx="1239837" cy="1239838"/>
            <a:chOff x="5688635" y="2954670"/>
            <a:chExt cx="1240403" cy="1240403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EB91D51F-D450-4F36-A27C-73D0327E9CBC}"/>
                </a:ext>
              </a:extLst>
            </p:cNvPr>
            <p:cNvSpPr/>
            <p:nvPr/>
          </p:nvSpPr>
          <p:spPr>
            <a:xfrm>
              <a:off x="5688635" y="2954670"/>
              <a:ext cx="1240403" cy="1240403"/>
            </a:xfrm>
            <a:prstGeom prst="ellips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6879" name="Content Placeholder 21">
              <a:extLst>
                <a:ext uri="{FF2B5EF4-FFF2-40B4-BE49-F238E27FC236}">
                  <a16:creationId xmlns:a16="http://schemas.microsoft.com/office/drawing/2014/main" id="{388CFE06-8226-48D1-A584-048711F6B3C2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5163" y="3234197"/>
              <a:ext cx="627348" cy="808406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285750" indent="-28575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/>
              <a:endParaRPr lang="en-GB" altLang="en-US">
                <a:latin typeface="Sassoon Infant Rg" pitchFamily="50" charset="0"/>
              </a:endParaRPr>
            </a:p>
          </p:txBody>
        </p:sp>
      </p:grpSp>
      <p:sp>
        <p:nvSpPr>
          <p:cNvPr id="7" name="Oval 6">
            <a:extLst>
              <a:ext uri="{FF2B5EF4-FFF2-40B4-BE49-F238E27FC236}">
                <a16:creationId xmlns:a16="http://schemas.microsoft.com/office/drawing/2014/main" id="{E41DB9E8-E707-4534-9D1F-990FC55681A5}"/>
              </a:ext>
            </a:extLst>
          </p:cNvPr>
          <p:cNvSpPr/>
          <p:nvPr/>
        </p:nvSpPr>
        <p:spPr bwMode="auto">
          <a:xfrm>
            <a:off x="3136900" y="2571750"/>
            <a:ext cx="1239838" cy="1239838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6ECBE7D6-4152-4F45-BAC5-3C5FAA517B38}"/>
              </a:ext>
            </a:extLst>
          </p:cNvPr>
          <p:cNvSpPr/>
          <p:nvPr/>
        </p:nvSpPr>
        <p:spPr bwMode="auto">
          <a:xfrm>
            <a:off x="1516063" y="2571750"/>
            <a:ext cx="1239837" cy="12398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Content Placeholder 21">
            <a:extLst>
              <a:ext uri="{FF2B5EF4-FFF2-40B4-BE49-F238E27FC236}">
                <a16:creationId xmlns:a16="http://schemas.microsoft.com/office/drawing/2014/main" id="{D468998B-7E0B-4C9E-BD4A-6CC9CD9D6FC2}"/>
              </a:ext>
            </a:extLst>
          </p:cNvPr>
          <p:cNvSpPr txBox="1">
            <a:spLocks/>
          </p:cNvSpPr>
          <p:nvPr/>
        </p:nvSpPr>
        <p:spPr bwMode="auto">
          <a:xfrm>
            <a:off x="3001963" y="2687638"/>
            <a:ext cx="1444625" cy="140335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4600" dirty="0">
                <a:solidFill>
                  <a:schemeClr val="bg1"/>
                </a:solidFill>
                <a:latin typeface="+mn-lt"/>
              </a:rPr>
              <a:t>him</a:t>
            </a:r>
            <a:endParaRPr lang="en-GB" sz="2300" dirty="0">
              <a:solidFill>
                <a:schemeClr val="bg1"/>
              </a:solidFill>
              <a:latin typeface="+mn-lt"/>
            </a:endParaRPr>
          </a:p>
          <a:p>
            <a:pPr marL="285750" indent="-285750" fontAlgn="auto">
              <a:spcAft>
                <a:spcPts val="0"/>
              </a:spcAft>
              <a:defRPr/>
            </a:pPr>
            <a:endParaRPr lang="en-GB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30F8300-9C28-41FD-B730-5E9B3C6A8E03}"/>
              </a:ext>
            </a:extLst>
          </p:cNvPr>
          <p:cNvGrpSpPr>
            <a:grpSpLocks/>
          </p:cNvGrpSpPr>
          <p:nvPr/>
        </p:nvGrpSpPr>
        <p:grpSpPr bwMode="auto">
          <a:xfrm>
            <a:off x="6378575" y="2571750"/>
            <a:ext cx="1239838" cy="1239838"/>
            <a:chOff x="5688635" y="2954670"/>
            <a:chExt cx="1240403" cy="1240403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890A146C-1863-44D0-9265-402D89DE1C0A}"/>
                </a:ext>
              </a:extLst>
            </p:cNvPr>
            <p:cNvSpPr/>
            <p:nvPr/>
          </p:nvSpPr>
          <p:spPr>
            <a:xfrm>
              <a:off x="5688635" y="2954670"/>
              <a:ext cx="1240403" cy="1240403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6877" name="Content Placeholder 21">
              <a:extLst>
                <a:ext uri="{FF2B5EF4-FFF2-40B4-BE49-F238E27FC236}">
                  <a16:creationId xmlns:a16="http://schemas.microsoft.com/office/drawing/2014/main" id="{D6434F93-70FE-43B1-875E-14ACEC72D3E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5163" y="3234197"/>
              <a:ext cx="627348" cy="808406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285750" indent="-28575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/>
              <a:endParaRPr lang="en-GB" altLang="en-US">
                <a:latin typeface="Sassoon Infant Rg" pitchFamily="50" charset="0"/>
              </a:endParaRPr>
            </a:p>
          </p:txBody>
        </p:sp>
      </p:grpSp>
      <p:sp>
        <p:nvSpPr>
          <p:cNvPr id="20" name="Content Placeholder 21">
            <a:extLst>
              <a:ext uri="{FF2B5EF4-FFF2-40B4-BE49-F238E27FC236}">
                <a16:creationId xmlns:a16="http://schemas.microsoft.com/office/drawing/2014/main" id="{7032836A-1F03-4D91-8F6B-3CD65354FB3D}"/>
              </a:ext>
            </a:extLst>
          </p:cNvPr>
          <p:cNvSpPr txBox="1">
            <a:spLocks/>
          </p:cNvSpPr>
          <p:nvPr/>
        </p:nvSpPr>
        <p:spPr bwMode="auto">
          <a:xfrm>
            <a:off x="1328738" y="2759075"/>
            <a:ext cx="1576387" cy="955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4300" dirty="0">
                <a:solidFill>
                  <a:schemeClr val="bg1"/>
                </a:solidFill>
                <a:latin typeface="+mn-lt"/>
              </a:rPr>
              <a:t>mum</a:t>
            </a:r>
            <a:endParaRPr lang="en-GB" sz="2200" dirty="0">
              <a:solidFill>
                <a:schemeClr val="bg1"/>
              </a:solidFill>
              <a:latin typeface="+mn-lt"/>
            </a:endParaRPr>
          </a:p>
          <a:p>
            <a:pPr marL="285750" indent="-285750" fontAlgn="auto">
              <a:spcAft>
                <a:spcPts val="0"/>
              </a:spcAft>
              <a:defRPr/>
            </a:pPr>
            <a:endParaRPr lang="en-GB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  <p:sp>
        <p:nvSpPr>
          <p:cNvPr id="23" name="Content Placeholder 21">
            <a:extLst>
              <a:ext uri="{FF2B5EF4-FFF2-40B4-BE49-F238E27FC236}">
                <a16:creationId xmlns:a16="http://schemas.microsoft.com/office/drawing/2014/main" id="{0CB29D1F-DA27-4353-80A0-3898B16B0F10}"/>
              </a:ext>
            </a:extLst>
          </p:cNvPr>
          <p:cNvSpPr txBox="1">
            <a:spLocks/>
          </p:cNvSpPr>
          <p:nvPr/>
        </p:nvSpPr>
        <p:spPr bwMode="auto">
          <a:xfrm>
            <a:off x="4591050" y="2632075"/>
            <a:ext cx="1550988" cy="11176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5100" dirty="0">
                <a:solidFill>
                  <a:schemeClr val="bg1"/>
                </a:solidFill>
                <a:latin typeface="+mn-lt"/>
              </a:rPr>
              <a:t>no</a:t>
            </a:r>
            <a:endParaRPr lang="en-GB" sz="2600" dirty="0">
              <a:solidFill>
                <a:schemeClr val="bg1"/>
              </a:solidFill>
              <a:latin typeface="+mn-lt"/>
            </a:endParaRPr>
          </a:p>
          <a:p>
            <a:pPr marL="285750" indent="-285750" fontAlgn="auto">
              <a:spcAft>
                <a:spcPts val="0"/>
              </a:spcAft>
              <a:defRPr/>
            </a:pPr>
            <a:endParaRPr lang="en-GB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  <p:sp>
        <p:nvSpPr>
          <p:cNvPr id="24" name="Content Placeholder 21">
            <a:extLst>
              <a:ext uri="{FF2B5EF4-FFF2-40B4-BE49-F238E27FC236}">
                <a16:creationId xmlns:a16="http://schemas.microsoft.com/office/drawing/2014/main" id="{742F38C3-A3AA-464D-8AC0-57493EF4EC25}"/>
              </a:ext>
            </a:extLst>
          </p:cNvPr>
          <p:cNvSpPr txBox="1">
            <a:spLocks/>
          </p:cNvSpPr>
          <p:nvPr/>
        </p:nvSpPr>
        <p:spPr bwMode="auto">
          <a:xfrm>
            <a:off x="6164263" y="2616200"/>
            <a:ext cx="1587500" cy="1155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5100" dirty="0">
                <a:solidFill>
                  <a:schemeClr val="bg1"/>
                </a:solidFill>
                <a:latin typeface="+mn-lt"/>
              </a:rPr>
              <a:t>at</a:t>
            </a:r>
            <a:endParaRPr lang="en-GB" sz="2600" dirty="0">
              <a:solidFill>
                <a:schemeClr val="bg1"/>
              </a:solidFill>
              <a:latin typeface="+mn-lt"/>
            </a:endParaRPr>
          </a:p>
          <a:p>
            <a:pPr marL="285750" indent="-285750" fontAlgn="auto">
              <a:spcAft>
                <a:spcPts val="0"/>
              </a:spcAft>
              <a:defRPr/>
            </a:pPr>
            <a:endParaRPr lang="en-GB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D19023D-9208-4586-8346-01D0A76D6DC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648"/>
    </mc:Choice>
    <mc:Fallback>
      <p:transition spd="slow" advTm="406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  <p:bldP spid="8" grpId="0" animBg="1"/>
      <p:bldP spid="9" grpId="0"/>
      <p:bldP spid="20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617B6F4-CFB9-44E4-AFA3-125FD654CEA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84"/>
    </mc:Choice>
    <mc:Fallback>
      <p:transition spd="slow" advTm="131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44.2|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6.7|4.7|4.5|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6.4|1.7|1.7|1.5|1.6|1.3|1.5|1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5.8|6.6|5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1761</TotalTime>
  <Words>181</Words>
  <Application>Microsoft Office PowerPoint</Application>
  <PresentationFormat>On-screen Show (4:3)</PresentationFormat>
  <Paragraphs>80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Twinkl Sb</vt:lpstr>
      <vt:lpstr>Twinkl</vt:lpstr>
      <vt:lpstr>Sassoon Infant Rg</vt:lpstr>
      <vt:lpstr>Arial</vt:lpstr>
      <vt:lpstr>Calibri</vt:lpstr>
      <vt:lpstr>Office Theme</vt:lpstr>
      <vt:lpstr>PowerPoint Presentation</vt:lpstr>
      <vt:lpstr>Help Pirate Pete find the treasure!</vt:lpstr>
      <vt:lpstr>Can you hear the initial sound?</vt:lpstr>
      <vt:lpstr>Can you hear the initial sound?</vt:lpstr>
      <vt:lpstr>Read the words:</vt:lpstr>
      <vt:lpstr>Write the words that rhyme:</vt:lpstr>
      <vt:lpstr>Read the sentence and draw the picture:</vt:lpstr>
      <vt:lpstr>Read the words: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Amelia Mcevoy</cp:lastModifiedBy>
  <cp:revision>156</cp:revision>
  <dcterms:created xsi:type="dcterms:W3CDTF">2014-10-01T16:09:27Z</dcterms:created>
  <dcterms:modified xsi:type="dcterms:W3CDTF">2021-02-28T14:41:42Z</dcterms:modified>
</cp:coreProperties>
</file>