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5"/>
  </p:handoutMasterIdLst>
  <p:sldIdLst>
    <p:sldId id="261" r:id="rId2"/>
    <p:sldId id="286" r:id="rId3"/>
    <p:sldId id="263" r:id="rId4"/>
    <p:sldId id="264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7" r:id="rId24"/>
  </p:sldIdLst>
  <p:sldSz cx="9144000" cy="6858000" type="screen4x3"/>
  <p:notesSz cx="6858000" cy="9144000"/>
  <p:embeddedFontLst>
    <p:embeddedFont>
      <p:font typeface="Twinkl" pitchFamily="2" charset="0"/>
      <p:regular r:id="rId26"/>
      <p:bold r:id="rId27"/>
    </p:embeddedFont>
    <p:embeddedFont>
      <p:font typeface="Sassoon Infant Rg" panose="02000503030000020003" pitchFamily="50" charset="0"/>
      <p:regular r:id="rId28"/>
      <p:bold r:id="rId29"/>
    </p:embeddedFont>
    <p:embeddedFont>
      <p:font typeface="Tuffy" panose="020B0603060100000000" pitchFamily="34" charset="0"/>
      <p:regular r:id="rId30"/>
      <p:bold r:id="rId31"/>
      <p:italic r:id="rId32"/>
      <p:boldItalic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Twinkl SemiBold" pitchFamily="2" charset="0"/>
      <p:bold r:id="rId3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B761"/>
    <a:srgbClr val="F69BAA"/>
    <a:srgbClr val="14B4E4"/>
    <a:srgbClr val="F9CB00"/>
    <a:srgbClr val="DB5183"/>
    <a:srgbClr val="3399FF"/>
    <a:srgbClr val="FF7E00"/>
    <a:srgbClr val="FEFB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548" y="10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38" Type="http://schemas.openxmlformats.org/officeDocument/2006/relationships/font" Target="fonts/font1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5E76A80-AF71-4CA7-9D99-BDC7850D9575}" type="datetimeFigureOut">
              <a:rPr lang="en-GB"/>
              <a:pPr>
                <a:defRPr/>
              </a:pPr>
              <a:t>02/01/2019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F46C0E5-8572-4D2A-B723-1679518B9F4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428110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27557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98783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51960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3488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1817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17" r:id="rId3"/>
    <p:sldLayoutId id="2147483718" r:id="rId4"/>
    <p:sldLayoutId id="2147483719" r:id="rId5"/>
    <p:sldLayoutId id="2147483722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microsoft.com/office/2007/relationships/media" Target="../media/media7.WAV"/><Relationship Id="rId18" Type="http://schemas.openxmlformats.org/officeDocument/2006/relationships/image" Target="../media/image6.png"/><Relationship Id="rId26" Type="http://schemas.openxmlformats.org/officeDocument/2006/relationships/image" Target="../media/image14.png"/><Relationship Id="rId3" Type="http://schemas.microsoft.com/office/2007/relationships/media" Target="../media/media2.WAV"/><Relationship Id="rId21" Type="http://schemas.openxmlformats.org/officeDocument/2006/relationships/image" Target="../media/image9.png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openxmlformats.org/officeDocument/2006/relationships/slideLayout" Target="../slideLayouts/slideLayout2.xml"/><Relationship Id="rId25" Type="http://schemas.openxmlformats.org/officeDocument/2006/relationships/image" Target="../media/image13.png"/><Relationship Id="rId2" Type="http://schemas.openxmlformats.org/officeDocument/2006/relationships/audio" Target="../media/media1.WAV"/><Relationship Id="rId16" Type="http://schemas.openxmlformats.org/officeDocument/2006/relationships/audio" Target="../media/media8.WAV"/><Relationship Id="rId20" Type="http://schemas.openxmlformats.org/officeDocument/2006/relationships/image" Target="../media/image8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24" Type="http://schemas.openxmlformats.org/officeDocument/2006/relationships/image" Target="../media/image12.png"/><Relationship Id="rId5" Type="http://schemas.microsoft.com/office/2007/relationships/media" Target="../media/media3.WAV"/><Relationship Id="rId15" Type="http://schemas.microsoft.com/office/2007/relationships/media" Target="../media/media8.WAV"/><Relationship Id="rId23" Type="http://schemas.openxmlformats.org/officeDocument/2006/relationships/image" Target="../media/image11.png"/><Relationship Id="rId28" Type="http://schemas.openxmlformats.org/officeDocument/2006/relationships/image" Target="../media/image16.png"/><Relationship Id="rId10" Type="http://schemas.openxmlformats.org/officeDocument/2006/relationships/audio" Target="../media/media5.WAV"/><Relationship Id="rId19" Type="http://schemas.openxmlformats.org/officeDocument/2006/relationships/image" Target="../media/image7.png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audio" Target="../media/media7.WAV"/><Relationship Id="rId22" Type="http://schemas.openxmlformats.org/officeDocument/2006/relationships/image" Target="../media/image10.png"/><Relationship Id="rId27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16.png"/><Relationship Id="rId5" Type="http://schemas.openxmlformats.org/officeDocument/2006/relationships/image" Target="../media/image14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14.png"/><Relationship Id="rId5" Type="http://schemas.openxmlformats.org/officeDocument/2006/relationships/image" Target="../media/image19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image" Target="../media/image14.png"/><Relationship Id="rId5" Type="http://schemas.openxmlformats.org/officeDocument/2006/relationships/image" Target="../media/image20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6" Type="http://schemas.openxmlformats.org/officeDocument/2006/relationships/image" Target="../media/image16.png"/><Relationship Id="rId5" Type="http://schemas.openxmlformats.org/officeDocument/2006/relationships/image" Target="../media/image14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6" Type="http://schemas.openxmlformats.org/officeDocument/2006/relationships/image" Target="../media/image14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6" Type="http://schemas.openxmlformats.org/officeDocument/2006/relationships/image" Target="../media/image14.png"/><Relationship Id="rId5" Type="http://schemas.openxmlformats.org/officeDocument/2006/relationships/image" Target="../media/image23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media16.WAV"/><Relationship Id="rId1" Type="http://schemas.microsoft.com/office/2007/relationships/media" Target="../media/media16.WAV"/><Relationship Id="rId6" Type="http://schemas.openxmlformats.org/officeDocument/2006/relationships/image" Target="../media/image14.png"/><Relationship Id="rId5" Type="http://schemas.openxmlformats.org/officeDocument/2006/relationships/image" Target="../media/image24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media20.WAV"/><Relationship Id="rId13" Type="http://schemas.openxmlformats.org/officeDocument/2006/relationships/image" Target="../media/image28.png"/><Relationship Id="rId3" Type="http://schemas.microsoft.com/office/2007/relationships/media" Target="../media/media18.WAV"/><Relationship Id="rId7" Type="http://schemas.microsoft.com/office/2007/relationships/media" Target="../media/media20.WAV"/><Relationship Id="rId12" Type="http://schemas.openxmlformats.org/officeDocument/2006/relationships/image" Target="../media/image27.png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6" Type="http://schemas.openxmlformats.org/officeDocument/2006/relationships/audio" Target="../media/media19.WAV"/><Relationship Id="rId11" Type="http://schemas.openxmlformats.org/officeDocument/2006/relationships/image" Target="../media/image26.png"/><Relationship Id="rId5" Type="http://schemas.microsoft.com/office/2007/relationships/media" Target="../media/media19.WAV"/><Relationship Id="rId15" Type="http://schemas.openxmlformats.org/officeDocument/2006/relationships/image" Target="../media/image16.png"/><Relationship Id="rId10" Type="http://schemas.openxmlformats.org/officeDocument/2006/relationships/image" Target="../media/image25.png"/><Relationship Id="rId4" Type="http://schemas.openxmlformats.org/officeDocument/2006/relationships/audio" Target="../media/media18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microsoft.com/office/2007/relationships/media" Target="../media/media21.WAV"/><Relationship Id="rId7" Type="http://schemas.openxmlformats.org/officeDocument/2006/relationships/image" Target="../media/image22.png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6" Type="http://schemas.openxmlformats.org/officeDocument/2006/relationships/image" Target="../media/image29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6.png"/><Relationship Id="rId4" Type="http://schemas.openxmlformats.org/officeDocument/2006/relationships/audio" Target="../media/media21.WAV"/><Relationship Id="rId9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microsoft.com/office/2007/relationships/media" Target="../media/media20.WAV"/><Relationship Id="rId7" Type="http://schemas.openxmlformats.org/officeDocument/2006/relationships/image" Target="../media/image14.png"/><Relationship Id="rId2" Type="http://schemas.openxmlformats.org/officeDocument/2006/relationships/audio" Target="../media/media18.WAV"/><Relationship Id="rId1" Type="http://schemas.microsoft.com/office/2007/relationships/media" Target="../media/media18.WAV"/><Relationship Id="rId6" Type="http://schemas.openxmlformats.org/officeDocument/2006/relationships/image" Target="../media/image31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6.png"/><Relationship Id="rId4" Type="http://schemas.openxmlformats.org/officeDocument/2006/relationships/audio" Target="../media/media20.WAV"/><Relationship Id="rId9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microsoft.com/office/2007/relationships/media" Target="../media/media22.WAV"/><Relationship Id="rId7" Type="http://schemas.openxmlformats.org/officeDocument/2006/relationships/image" Target="../media/image32.png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6" Type="http://schemas.openxmlformats.org/officeDocument/2006/relationships/image" Target="../media/image29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6.png"/><Relationship Id="rId4" Type="http://schemas.openxmlformats.org/officeDocument/2006/relationships/audio" Target="../media/media22.WAV"/><Relationship Id="rId9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microsoft.com/office/2007/relationships/media" Target="../media/media24.WAV"/><Relationship Id="rId7" Type="http://schemas.openxmlformats.org/officeDocument/2006/relationships/image" Target="../media/image18.png"/><Relationship Id="rId2" Type="http://schemas.openxmlformats.org/officeDocument/2006/relationships/audio" Target="../media/media23.WAV"/><Relationship Id="rId1" Type="http://schemas.microsoft.com/office/2007/relationships/media" Target="../media/media23.WAV"/><Relationship Id="rId6" Type="http://schemas.openxmlformats.org/officeDocument/2006/relationships/image" Target="../media/image31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6.png"/><Relationship Id="rId4" Type="http://schemas.openxmlformats.org/officeDocument/2006/relationships/audio" Target="../media/media24.WAV"/><Relationship Id="rId9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microsoft.com/office/2007/relationships/media" Target="../media/media26.WAV"/><Relationship Id="rId7" Type="http://schemas.openxmlformats.org/officeDocument/2006/relationships/image" Target="../media/image32.png"/><Relationship Id="rId2" Type="http://schemas.openxmlformats.org/officeDocument/2006/relationships/audio" Target="../media/media25.WAV"/><Relationship Id="rId1" Type="http://schemas.microsoft.com/office/2007/relationships/media" Target="../media/media25.WAV"/><Relationship Id="rId6" Type="http://schemas.openxmlformats.org/officeDocument/2006/relationships/image" Target="../media/image33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6.png"/><Relationship Id="rId4" Type="http://schemas.openxmlformats.org/officeDocument/2006/relationships/audio" Target="../media/media26.WAV"/><Relationship Id="rId9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microsoft.com/office/2007/relationships/media" Target="../media/media27.WAV"/><Relationship Id="rId7" Type="http://schemas.openxmlformats.org/officeDocument/2006/relationships/image" Target="../media/image31.png"/><Relationship Id="rId2" Type="http://schemas.openxmlformats.org/officeDocument/2006/relationships/audio" Target="../media/media25.WAV"/><Relationship Id="rId1" Type="http://schemas.microsoft.com/office/2007/relationships/media" Target="../media/media25.WAV"/><Relationship Id="rId6" Type="http://schemas.openxmlformats.org/officeDocument/2006/relationships/image" Target="../media/image33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6.png"/><Relationship Id="rId4" Type="http://schemas.openxmlformats.org/officeDocument/2006/relationships/audio" Target="../media/media27.WAV"/><Relationship Id="rId9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microsoft.com/office/2007/relationships/media" Target="../media/media25.WAV"/><Relationship Id="rId7" Type="http://schemas.openxmlformats.org/officeDocument/2006/relationships/image" Target="../media/image31.png"/><Relationship Id="rId2" Type="http://schemas.openxmlformats.org/officeDocument/2006/relationships/audio" Target="../media/media28.WAV"/><Relationship Id="rId1" Type="http://schemas.microsoft.com/office/2007/relationships/media" Target="../media/media28.WAV"/><Relationship Id="rId6" Type="http://schemas.openxmlformats.org/officeDocument/2006/relationships/image" Target="../media/image33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6.png"/><Relationship Id="rId4" Type="http://schemas.openxmlformats.org/officeDocument/2006/relationships/audio" Target="../media/media25.WAV"/><Relationship Id="rId9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14B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50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Tuffy" panose="020B0603060100000000" pitchFamily="34" charset="0"/>
              </a:rPr>
              <a:t>French</a:t>
            </a:r>
            <a:r>
              <a:rPr lang="en-GB" altLang="en-US" sz="800">
                <a:solidFill>
                  <a:schemeClr val="bg1"/>
                </a:solidFill>
                <a:latin typeface="Tuffy" panose="020B0603060100000000" pitchFamily="34" charset="0"/>
              </a:rPr>
              <a:t> | Year 5 | School Life | Where Are They in the Classroom? | Lesson 1</a:t>
            </a:r>
          </a:p>
        </p:txBody>
      </p:sp>
      <p:sp>
        <p:nvSpPr>
          <p:cNvPr id="6151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School Life</a:t>
            </a:r>
          </a:p>
        </p:txBody>
      </p:sp>
      <p:sp>
        <p:nvSpPr>
          <p:cNvPr id="6152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French</a:t>
            </a:r>
          </a:p>
        </p:txBody>
      </p:sp>
      <p:pic>
        <p:nvPicPr>
          <p:cNvPr id="615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7172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7173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7174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 I can use the pronouns il and elle.</a:t>
            </a:r>
          </a:p>
        </p:txBody>
      </p:sp>
      <p:sp>
        <p:nvSpPr>
          <p:cNvPr id="7175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I can use the pronoun</a:t>
            </a:r>
            <a:r>
              <a:rPr lang="en-GB" altLang="en-US" i="1">
                <a:ea typeface="Sassoon Infant Rg" panose="02000503030000020003" pitchFamily="50" charset="0"/>
                <a:cs typeface="Sassoon Infant Rg" panose="02000503030000020003" pitchFamily="50" charset="0"/>
              </a:rPr>
              <a:t> il</a:t>
            </a:r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 to replace a boy’s name in a sentence.</a:t>
            </a:r>
          </a:p>
          <a:p>
            <a:pPr eaLnBrk="1" hangingPunct="1"/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I can use the pronoun </a:t>
            </a:r>
            <a:r>
              <a:rPr lang="en-GB" altLang="en-US" i="1">
                <a:ea typeface="Sassoon Infant Rg" panose="02000503030000020003" pitchFamily="50" charset="0"/>
                <a:cs typeface="Sassoon Infant Rg" panose="02000503030000020003" pitchFamily="50" charset="0"/>
              </a:rPr>
              <a:t>elle</a:t>
            </a:r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 to replace a girl’s name in a sentence.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Voici…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1888" y="1520825"/>
            <a:ext cx="765175" cy="154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16213" y="1816100"/>
            <a:ext cx="1319212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6300" y="2200275"/>
            <a:ext cx="144145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24688" y="1717675"/>
            <a:ext cx="898525" cy="134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5675" y="4356100"/>
            <a:ext cx="1117600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54338" y="3849688"/>
            <a:ext cx="842962" cy="157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78375" y="4289425"/>
            <a:ext cx="1257300" cy="149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61150" y="4013200"/>
            <a:ext cx="1625600" cy="141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884238" y="3128963"/>
            <a:ext cx="1258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la porte 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746375" y="3128963"/>
            <a:ext cx="1258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>
                <a:solidFill>
                  <a:srgbClr val="DB5183"/>
                </a:solidFill>
              </a:rPr>
              <a:t>la fenêtre</a:t>
            </a:r>
            <a:r>
              <a:rPr lang="en-GB" altLang="en-US">
                <a:solidFill>
                  <a:srgbClr val="DB5183"/>
                </a:solidFill>
              </a:rPr>
              <a:t> 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4776788" y="3128963"/>
            <a:ext cx="1258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la table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845300" y="3128963"/>
            <a:ext cx="1258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la chaise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812800" y="5530850"/>
            <a:ext cx="14017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3399FF"/>
                </a:solidFill>
              </a:rPr>
              <a:t>l’ordinateur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2674938" y="5530850"/>
            <a:ext cx="14017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>
                <a:solidFill>
                  <a:srgbClr val="DB5183"/>
                </a:solidFill>
              </a:rPr>
              <a:t>l’armoire</a:t>
            </a:r>
            <a:endParaRPr lang="en-GB" altLang="en-US">
              <a:solidFill>
                <a:srgbClr val="DB5183"/>
              </a:solidFill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425950" y="5530850"/>
            <a:ext cx="19605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>
                <a:solidFill>
                  <a:srgbClr val="DB5183"/>
                </a:solidFill>
              </a:rPr>
              <a:t>la </a:t>
            </a:r>
            <a:r>
              <a:rPr lang="en-US" altLang="en-US">
                <a:solidFill>
                  <a:srgbClr val="DB5183"/>
                </a:solidFill>
              </a:rPr>
              <a:t>bibliothèque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721475" y="5284788"/>
            <a:ext cx="1414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rgbClr val="3399FF"/>
                </a:solidFill>
              </a:rPr>
              <a:t>l'évier</a:t>
            </a:r>
            <a:endParaRPr lang="en-US" altLang="en-US" sz="4000">
              <a:solidFill>
                <a:srgbClr val="3399FF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157288" y="728663"/>
            <a:ext cx="1519237" cy="654050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8212" name="TextBox 10"/>
          <p:cNvSpPr txBox="1">
            <a:spLocks noChangeArrowheads="1"/>
          </p:cNvSpPr>
          <p:nvPr/>
        </p:nvSpPr>
        <p:spPr bwMode="auto">
          <a:xfrm>
            <a:off x="1390650" y="779463"/>
            <a:ext cx="128587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tx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Click play buttons throughout to hear phrases and words.</a:t>
            </a:r>
          </a:p>
        </p:txBody>
      </p:sp>
      <p:pic>
        <p:nvPicPr>
          <p:cNvPr id="8213" name="Play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orte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14538" y="318452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fenetre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2713" y="318452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table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54700" y="31845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chaise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81950" y="31845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lordinateur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9475" y="56213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armoire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98900" y="56213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bibliotheque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11888" y="56213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levier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29550" y="56213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2" name="Whole Class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4825" y="2936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4825" y="11080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4825" y="19272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4825" y="27447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4825" y="35639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4825" y="43735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4825" y="51069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4825" y="59007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38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97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2203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2386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2478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7" dur="2065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3" dur="2662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0" dur="1560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0" dur="197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 nodeType="clickPar">
                      <p:stCondLst>
                        <p:cond delay="0"/>
                      </p:stCondLst>
                      <p:childTnLst>
                        <p:par>
                          <p:cTn id="1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5" dur="238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 nodeType="clickPar">
                      <p:stCondLst>
                        <p:cond delay="0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0" dur="2203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 nodeType="clickPar">
                      <p:stCondLst>
                        <p:cond delay="0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5" dur="2386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 nodeType="clickPar">
                      <p:stCondLst>
                        <p:cond delay="0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0" dur="2478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 nodeType="clickPar">
                      <p:stCondLst>
                        <p:cond delay="0"/>
                      </p:stCondLst>
                      <p:childTnLst>
                        <p:par>
                          <p:cTn id="1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5" dur="2065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 nodeType="clickPar">
                      <p:stCondLst>
                        <p:cond delay="0"/>
                      </p:stCondLst>
                      <p:childTnLst>
                        <p:par>
                          <p:cTn id="1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0" dur="2662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 nodeType="clickPar">
                      <p:stCondLst>
                        <p:cond delay="0"/>
                      </p:stCondLst>
                      <p:childTnLst>
                        <p:par>
                          <p:cTn id="1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5" dur="1560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1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1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1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1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1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1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650" y="1677988"/>
            <a:ext cx="7632700" cy="4414837"/>
          </a:xfrm>
          <a:prstGeom prst="rect">
            <a:avLst/>
          </a:prstGeom>
          <a:solidFill>
            <a:srgbClr val="F69B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219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Voici Pierre</a:t>
            </a:r>
          </a:p>
        </p:txBody>
      </p:sp>
      <p:pic>
        <p:nvPicPr>
          <p:cNvPr id="9220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8588" y="1895475"/>
            <a:ext cx="1257300" cy="401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erre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67300" y="21891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7725" y="27606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8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38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55650" y="1677988"/>
            <a:ext cx="7632700" cy="4414837"/>
          </a:xfrm>
          <a:prstGeom prst="rect">
            <a:avLst/>
          </a:prstGeom>
          <a:solidFill>
            <a:srgbClr val="F69B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243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Voici Pierre</a:t>
            </a:r>
          </a:p>
        </p:txBody>
      </p:sp>
      <p:sp>
        <p:nvSpPr>
          <p:cNvPr id="4" name="Oval 3"/>
          <p:cNvSpPr/>
          <p:nvPr/>
        </p:nvSpPr>
        <p:spPr>
          <a:xfrm>
            <a:off x="2533650" y="2081213"/>
            <a:ext cx="1697038" cy="169703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388" name="TextBox 3"/>
          <p:cNvSpPr txBox="1">
            <a:spLocks noChangeArrowheads="1"/>
          </p:cNvSpPr>
          <p:nvPr/>
        </p:nvSpPr>
        <p:spPr bwMode="auto">
          <a:xfrm>
            <a:off x="2673350" y="2468563"/>
            <a:ext cx="130175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 Pierre est à côté de </a:t>
            </a:r>
            <a:r>
              <a:rPr lang="en-GB" altLang="en-US">
                <a:solidFill>
                  <a:srgbClr val="DB5183"/>
                </a:solidFill>
              </a:rPr>
              <a:t>la chaise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0246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8588" y="1895475"/>
            <a:ext cx="1257300" cy="401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26063" y="3429000"/>
            <a:ext cx="1657350" cy="247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chaise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67300" y="21891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4088" y="40592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62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62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 animBg="1"/>
      <p:bldP spid="1638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55650" y="1677988"/>
            <a:ext cx="7632700" cy="4414837"/>
          </a:xfrm>
          <a:prstGeom prst="rect">
            <a:avLst/>
          </a:prstGeom>
          <a:solidFill>
            <a:srgbClr val="F69B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533650" y="2081213"/>
            <a:ext cx="1697038" cy="169703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Voici Pierre</a:t>
            </a:r>
          </a:p>
        </p:txBody>
      </p:sp>
      <p:pic>
        <p:nvPicPr>
          <p:cNvPr id="11269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8588" y="1895475"/>
            <a:ext cx="1257300" cy="401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Box 3"/>
          <p:cNvSpPr txBox="1">
            <a:spLocks noChangeArrowheads="1"/>
          </p:cNvSpPr>
          <p:nvPr/>
        </p:nvSpPr>
        <p:spPr bwMode="auto">
          <a:xfrm>
            <a:off x="2703513" y="2468563"/>
            <a:ext cx="1274762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 Pierre est à côté de </a:t>
            </a:r>
            <a:r>
              <a:rPr lang="en-GB" altLang="en-US">
                <a:solidFill>
                  <a:srgbClr val="DB5183"/>
                </a:solidFill>
              </a:rPr>
              <a:t>la port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1271" name="Picture 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56238" y="1741488"/>
            <a:ext cx="2066925" cy="416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orte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67300" y="21891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5813" y="38242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4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4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 animBg="1"/>
      <p:bldP spid="174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55650" y="1677988"/>
            <a:ext cx="7632700" cy="4414837"/>
          </a:xfrm>
          <a:prstGeom prst="rect">
            <a:avLst/>
          </a:prstGeom>
          <a:solidFill>
            <a:srgbClr val="F69B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533650" y="2081213"/>
            <a:ext cx="1697038" cy="169703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29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Voici Pierre</a:t>
            </a:r>
          </a:p>
        </p:txBody>
      </p:sp>
      <p:pic>
        <p:nvPicPr>
          <p:cNvPr id="12293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8588" y="1895475"/>
            <a:ext cx="1257300" cy="401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Box 3"/>
          <p:cNvSpPr txBox="1">
            <a:spLocks noChangeArrowheads="1"/>
          </p:cNvSpPr>
          <p:nvPr/>
        </p:nvSpPr>
        <p:spPr bwMode="auto">
          <a:xfrm>
            <a:off x="2581275" y="2444750"/>
            <a:ext cx="14525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 Pierre est à côté de </a:t>
            </a:r>
            <a:r>
              <a:rPr lang="en-GB" altLang="en-US">
                <a:solidFill>
                  <a:srgbClr val="3399FF"/>
                </a:solidFill>
              </a:rPr>
              <a:t>l’ordinateur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2295" name="Picture 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76875" y="2813050"/>
            <a:ext cx="1641475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lordinateur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67300" y="21891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8050" y="38973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94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94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 animBg="1"/>
      <p:bldP spid="184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1677988"/>
            <a:ext cx="7632700" cy="4414837"/>
          </a:xfrm>
          <a:prstGeom prst="rect">
            <a:avLst/>
          </a:prstGeom>
          <a:solidFill>
            <a:srgbClr val="F69B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315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Voici Lucie</a:t>
            </a:r>
          </a:p>
        </p:txBody>
      </p:sp>
      <p:pic>
        <p:nvPicPr>
          <p:cNvPr id="13316" name="Pictur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95713" y="1963738"/>
            <a:ext cx="1552575" cy="406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Lucie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8113" y="2524125"/>
            <a:ext cx="2603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47498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61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55650" y="1677988"/>
            <a:ext cx="7632700" cy="4414837"/>
          </a:xfrm>
          <a:prstGeom prst="rect">
            <a:avLst/>
          </a:prstGeom>
          <a:solidFill>
            <a:srgbClr val="F69B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568575" y="2581275"/>
            <a:ext cx="1697038" cy="16954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34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Voici Lucie</a:t>
            </a:r>
          </a:p>
        </p:txBody>
      </p:sp>
      <p:pic>
        <p:nvPicPr>
          <p:cNvPr id="14341" name="Pictur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95713" y="1963738"/>
            <a:ext cx="1552575" cy="406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48288" y="3994150"/>
            <a:ext cx="2955925" cy="177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TextBox 4"/>
          <p:cNvSpPr txBox="1">
            <a:spLocks noChangeArrowheads="1"/>
          </p:cNvSpPr>
          <p:nvPr/>
        </p:nvSpPr>
        <p:spPr bwMode="auto">
          <a:xfrm>
            <a:off x="2687638" y="3024188"/>
            <a:ext cx="1458912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Lucie est à côté de </a:t>
            </a:r>
            <a:r>
              <a:rPr lang="en-GB" altLang="en-US">
                <a:solidFill>
                  <a:srgbClr val="DB5183"/>
                </a:solidFill>
              </a:rPr>
              <a:t>la table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4344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table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8113" y="2524125"/>
            <a:ext cx="2603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7725" y="47498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7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7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 animBg="1"/>
      <p:bldP spid="2048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55650" y="1677988"/>
            <a:ext cx="7632700" cy="4414837"/>
          </a:xfrm>
          <a:prstGeom prst="rect">
            <a:avLst/>
          </a:prstGeom>
          <a:solidFill>
            <a:srgbClr val="F69B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568575" y="2581275"/>
            <a:ext cx="1697038" cy="16954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36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Voici Lucie</a:t>
            </a:r>
          </a:p>
        </p:txBody>
      </p:sp>
      <p:pic>
        <p:nvPicPr>
          <p:cNvPr id="15365" name="Pictur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95713" y="1963738"/>
            <a:ext cx="1552575" cy="406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extBox 4"/>
          <p:cNvSpPr txBox="1">
            <a:spLocks noChangeArrowheads="1"/>
          </p:cNvSpPr>
          <p:nvPr/>
        </p:nvSpPr>
        <p:spPr bwMode="auto">
          <a:xfrm>
            <a:off x="2735263" y="3000375"/>
            <a:ext cx="13652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Lucie est à côté de </a:t>
            </a:r>
            <a:r>
              <a:rPr lang="fr-FR" altLang="en-US">
                <a:solidFill>
                  <a:srgbClr val="DB5183"/>
                </a:solidFill>
              </a:rPr>
              <a:t>l’armoire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5367" name="Picture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59450" y="1785938"/>
            <a:ext cx="2192338" cy="409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larmoire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8113" y="2524125"/>
            <a:ext cx="2603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2663" y="48625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45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445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 animBg="1"/>
      <p:bldP spid="2150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55650" y="1677988"/>
            <a:ext cx="7632700" cy="4414837"/>
          </a:xfrm>
          <a:prstGeom prst="rect">
            <a:avLst/>
          </a:prstGeom>
          <a:solidFill>
            <a:srgbClr val="F69B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568575" y="2581275"/>
            <a:ext cx="1697038" cy="16954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38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Voici Lucie</a:t>
            </a:r>
          </a:p>
        </p:txBody>
      </p:sp>
      <p:pic>
        <p:nvPicPr>
          <p:cNvPr id="16389" name="Pictur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95713" y="1963738"/>
            <a:ext cx="1552575" cy="406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TextBox 4"/>
          <p:cNvSpPr txBox="1">
            <a:spLocks noChangeArrowheads="1"/>
          </p:cNvSpPr>
          <p:nvPr/>
        </p:nvSpPr>
        <p:spPr bwMode="auto">
          <a:xfrm>
            <a:off x="2670175" y="2921000"/>
            <a:ext cx="14954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Lucie est à côté de </a:t>
            </a:r>
            <a:r>
              <a:rPr lang="fr-FR" altLang="en-US">
                <a:solidFill>
                  <a:srgbClr val="DB5183"/>
                </a:solidFill>
              </a:rPr>
              <a:t>la </a:t>
            </a:r>
            <a:r>
              <a:rPr lang="en-US" altLang="en-US">
                <a:solidFill>
                  <a:srgbClr val="DB5183"/>
                </a:solidFill>
              </a:rPr>
              <a:t>bibliothèque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6391" name="Picture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21325" y="3844925"/>
            <a:ext cx="2176463" cy="2582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bibliotheque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8113" y="2524125"/>
            <a:ext cx="2603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1088" y="48371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49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449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 animBg="1"/>
      <p:bldP spid="2253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755650" y="1677988"/>
            <a:ext cx="7632700" cy="4414837"/>
          </a:xfrm>
          <a:prstGeom prst="rect">
            <a:avLst/>
          </a:prstGeom>
          <a:solidFill>
            <a:srgbClr val="F69B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198563" y="2032000"/>
            <a:ext cx="1447800" cy="1447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41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fr-FR" altLang="en-US" sz="3600"/>
              <a:t>Où est Pierre ? Où est Lucie ?  </a:t>
            </a:r>
            <a:endParaRPr lang="en-GB" altLang="en-US" sz="3600"/>
          </a:p>
        </p:txBody>
      </p:sp>
      <p:pic>
        <p:nvPicPr>
          <p:cNvPr id="17413" name="Picture 7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9550" y="2973388"/>
            <a:ext cx="928688" cy="295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TextBox 8"/>
          <p:cNvSpPr txBox="1">
            <a:spLocks noChangeArrowheads="1"/>
          </p:cNvSpPr>
          <p:nvPr/>
        </p:nvSpPr>
        <p:spPr bwMode="auto">
          <a:xfrm>
            <a:off x="1136650" y="2300288"/>
            <a:ext cx="15716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3399FF"/>
                </a:solidFill>
              </a:rPr>
              <a:t>Il</a:t>
            </a:r>
            <a:r>
              <a:rPr lang="en-GB" altLang="en-US">
                <a:solidFill>
                  <a:schemeClr val="tx1"/>
                </a:solidFill>
              </a:rPr>
              <a:t> est à côté de </a:t>
            </a:r>
            <a:r>
              <a:rPr lang="en-GB" altLang="en-US">
                <a:solidFill>
                  <a:srgbClr val="DB5183"/>
                </a:solidFill>
              </a:rPr>
              <a:t>la port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6" name="Oval 15"/>
          <p:cNvSpPr/>
          <p:nvPr/>
        </p:nvSpPr>
        <p:spPr>
          <a:xfrm>
            <a:off x="6704013" y="2017713"/>
            <a:ext cx="1447800" cy="1447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7416" name="Picture 9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08275" y="2719388"/>
            <a:ext cx="1592263" cy="321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10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56425" y="2973388"/>
            <a:ext cx="1135063" cy="297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9" name="TextBox 11"/>
          <p:cNvSpPr txBox="1">
            <a:spLocks noChangeArrowheads="1"/>
          </p:cNvSpPr>
          <p:nvPr/>
        </p:nvSpPr>
        <p:spPr bwMode="auto">
          <a:xfrm>
            <a:off x="6686550" y="2130425"/>
            <a:ext cx="14827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Elle</a:t>
            </a:r>
            <a:r>
              <a:rPr lang="en-GB" altLang="en-US">
                <a:solidFill>
                  <a:schemeClr val="tx1"/>
                </a:solidFill>
              </a:rPr>
              <a:t> est à côté de </a:t>
            </a:r>
            <a:r>
              <a:rPr lang="fr-FR" altLang="en-US">
                <a:solidFill>
                  <a:srgbClr val="DB5183"/>
                </a:solidFill>
              </a:rPr>
              <a:t>la </a:t>
            </a:r>
            <a:r>
              <a:rPr lang="en-US" altLang="en-US">
                <a:solidFill>
                  <a:srgbClr val="DB5183"/>
                </a:solidFill>
              </a:rPr>
              <a:t>bibliothèque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7419" name="Picture 12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84775" y="4457700"/>
            <a:ext cx="1593850" cy="189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Play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l est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08275" y="21304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Elle est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08738" y="2130425"/>
            <a:ext cx="2603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Ou est?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86675" y="11874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9463" y="34290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9938" y="42179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1688" y="49641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1688" y="57102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9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20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48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367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48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367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 nodeType="clickPar">
                      <p:stCondLst>
                        <p:cond delay="0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29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220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5" grpId="0" animBg="1"/>
      <p:bldP spid="23556" grpId="0"/>
      <p:bldP spid="16" grpId="0" animBg="1"/>
      <p:bldP spid="2355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55650" y="5448300"/>
            <a:ext cx="7632700" cy="468313"/>
          </a:xfrm>
          <a:prstGeom prst="rect">
            <a:avLst/>
          </a:prstGeom>
          <a:solidFill>
            <a:schemeClr val="bg1"/>
          </a:solidFill>
          <a:ln w="38100">
            <a:solidFill>
              <a:srgbClr val="4BB7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435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fr-FR" altLang="en-US"/>
              <a:t>Où est Pierre ? </a:t>
            </a:r>
            <a:endParaRPr lang="en-GB" altLang="en-US"/>
          </a:p>
        </p:txBody>
      </p:sp>
      <p:pic>
        <p:nvPicPr>
          <p:cNvPr id="18436" name="Picture 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7113" y="1655763"/>
            <a:ext cx="1147762" cy="366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TextBox 3"/>
          <p:cNvSpPr txBox="1">
            <a:spLocks noChangeArrowheads="1"/>
          </p:cNvSpPr>
          <p:nvPr/>
        </p:nvSpPr>
        <p:spPr bwMode="auto">
          <a:xfrm>
            <a:off x="2700338" y="5502275"/>
            <a:ext cx="3733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3399FF"/>
                </a:solidFill>
              </a:rPr>
              <a:t>Il</a:t>
            </a:r>
            <a:r>
              <a:rPr lang="en-GB" altLang="en-US">
                <a:solidFill>
                  <a:schemeClr val="tx1"/>
                </a:solidFill>
              </a:rPr>
              <a:t> est à côté de </a:t>
            </a:r>
            <a:r>
              <a:rPr lang="en-GB" altLang="en-US">
                <a:solidFill>
                  <a:srgbClr val="DB5183"/>
                </a:solidFill>
              </a:rPr>
              <a:t>la table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8438" name="Picture 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84450" y="3559175"/>
            <a:ext cx="269875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9" name="TextBox 9"/>
          <p:cNvSpPr txBox="1">
            <a:spLocks noChangeArrowheads="1"/>
          </p:cNvSpPr>
          <p:nvPr/>
        </p:nvSpPr>
        <p:spPr bwMode="auto">
          <a:xfrm>
            <a:off x="6900863" y="1655763"/>
            <a:ext cx="1185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la chaise</a:t>
            </a:r>
          </a:p>
        </p:txBody>
      </p:sp>
      <p:sp>
        <p:nvSpPr>
          <p:cNvPr id="18440" name="TextBox 10"/>
          <p:cNvSpPr txBox="1">
            <a:spLocks noChangeArrowheads="1"/>
          </p:cNvSpPr>
          <p:nvPr/>
        </p:nvSpPr>
        <p:spPr bwMode="auto">
          <a:xfrm>
            <a:off x="6900863" y="2690813"/>
            <a:ext cx="1185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la table</a:t>
            </a:r>
          </a:p>
        </p:txBody>
      </p:sp>
      <p:sp>
        <p:nvSpPr>
          <p:cNvPr id="18441" name="TextBox 11"/>
          <p:cNvSpPr txBox="1">
            <a:spLocks noChangeArrowheads="1"/>
          </p:cNvSpPr>
          <p:nvPr/>
        </p:nvSpPr>
        <p:spPr bwMode="auto">
          <a:xfrm>
            <a:off x="6900863" y="3727450"/>
            <a:ext cx="11858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la </a:t>
            </a:r>
            <a:r>
              <a:rPr lang="fr-FR" altLang="en-US">
                <a:solidFill>
                  <a:srgbClr val="DB5183"/>
                </a:solidFill>
              </a:rPr>
              <a:t>fenêtre</a:t>
            </a:r>
            <a:endParaRPr lang="en-GB" altLang="en-US">
              <a:solidFill>
                <a:srgbClr val="DB5183"/>
              </a:solidFill>
            </a:endParaRPr>
          </a:p>
        </p:txBody>
      </p:sp>
      <p:sp>
        <p:nvSpPr>
          <p:cNvPr id="18442" name="TextBox 12"/>
          <p:cNvSpPr txBox="1">
            <a:spLocks noChangeArrowheads="1"/>
          </p:cNvSpPr>
          <p:nvPr/>
        </p:nvSpPr>
        <p:spPr bwMode="auto">
          <a:xfrm>
            <a:off x="6900863" y="4762500"/>
            <a:ext cx="11858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la porte</a:t>
            </a:r>
          </a:p>
        </p:txBody>
      </p:sp>
      <p:pic>
        <p:nvPicPr>
          <p:cNvPr id="18443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tabl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43588" y="555942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5" name="Pairs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Ou est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5550" y="115411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4575" y="36068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1400" y="44783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9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02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02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29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458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755650" y="5448300"/>
            <a:ext cx="7632700" cy="468313"/>
          </a:xfrm>
          <a:prstGeom prst="rect">
            <a:avLst/>
          </a:prstGeom>
          <a:solidFill>
            <a:schemeClr val="bg1"/>
          </a:solidFill>
          <a:ln w="38100">
            <a:solidFill>
              <a:srgbClr val="4BB7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459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fr-FR" altLang="en-US"/>
              <a:t>Où est Lucie ? </a:t>
            </a:r>
            <a:endParaRPr lang="en-GB" altLang="en-US"/>
          </a:p>
        </p:txBody>
      </p:sp>
      <p:sp>
        <p:nvSpPr>
          <p:cNvPr id="23555" name="TextBox 3"/>
          <p:cNvSpPr txBox="1">
            <a:spLocks noChangeArrowheads="1"/>
          </p:cNvSpPr>
          <p:nvPr/>
        </p:nvSpPr>
        <p:spPr bwMode="auto">
          <a:xfrm>
            <a:off x="2409825" y="5502275"/>
            <a:ext cx="41306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Elle</a:t>
            </a:r>
            <a:r>
              <a:rPr lang="en-GB" altLang="en-US">
                <a:solidFill>
                  <a:schemeClr val="tx1"/>
                </a:solidFill>
              </a:rPr>
              <a:t> est à côté de </a:t>
            </a:r>
            <a:r>
              <a:rPr lang="fr-FR" altLang="en-US">
                <a:solidFill>
                  <a:srgbClr val="DB5183"/>
                </a:solidFill>
              </a:rPr>
              <a:t>la </a:t>
            </a:r>
            <a:r>
              <a:rPr lang="en-US" altLang="en-US">
                <a:solidFill>
                  <a:srgbClr val="DB5183"/>
                </a:solidFill>
              </a:rPr>
              <a:t>bibliothèque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9461" name="TextBox 9"/>
          <p:cNvSpPr txBox="1">
            <a:spLocks noChangeArrowheads="1"/>
          </p:cNvSpPr>
          <p:nvPr/>
        </p:nvSpPr>
        <p:spPr bwMode="auto">
          <a:xfrm>
            <a:off x="887413" y="1655763"/>
            <a:ext cx="1416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3399FF"/>
                </a:solidFill>
              </a:rPr>
              <a:t>l’ordinateur</a:t>
            </a:r>
          </a:p>
        </p:txBody>
      </p:sp>
      <p:sp>
        <p:nvSpPr>
          <p:cNvPr id="19462" name="TextBox 10"/>
          <p:cNvSpPr txBox="1">
            <a:spLocks noChangeArrowheads="1"/>
          </p:cNvSpPr>
          <p:nvPr/>
        </p:nvSpPr>
        <p:spPr bwMode="auto">
          <a:xfrm>
            <a:off x="887413" y="2690813"/>
            <a:ext cx="1185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l’armoire</a:t>
            </a:r>
          </a:p>
        </p:txBody>
      </p:sp>
      <p:sp>
        <p:nvSpPr>
          <p:cNvPr id="19463" name="TextBox 11"/>
          <p:cNvSpPr txBox="1">
            <a:spLocks noChangeArrowheads="1"/>
          </p:cNvSpPr>
          <p:nvPr/>
        </p:nvSpPr>
        <p:spPr bwMode="auto">
          <a:xfrm>
            <a:off x="887413" y="3727450"/>
            <a:ext cx="17049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>
                <a:solidFill>
                  <a:srgbClr val="DB5183"/>
                </a:solidFill>
              </a:rPr>
              <a:t>la </a:t>
            </a:r>
            <a:r>
              <a:rPr lang="en-US" altLang="en-US">
                <a:solidFill>
                  <a:srgbClr val="DB5183"/>
                </a:solidFill>
              </a:rPr>
              <a:t>bibliothèque</a:t>
            </a:r>
          </a:p>
        </p:txBody>
      </p:sp>
      <p:sp>
        <p:nvSpPr>
          <p:cNvPr id="19464" name="TextBox 12"/>
          <p:cNvSpPr txBox="1">
            <a:spLocks noChangeArrowheads="1"/>
          </p:cNvSpPr>
          <p:nvPr/>
        </p:nvSpPr>
        <p:spPr bwMode="auto">
          <a:xfrm>
            <a:off x="887413" y="4762500"/>
            <a:ext cx="11858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3399FF"/>
                </a:solidFill>
              </a:rPr>
              <a:t>l’evier</a:t>
            </a:r>
          </a:p>
        </p:txBody>
      </p:sp>
      <p:pic>
        <p:nvPicPr>
          <p:cNvPr id="19465" name="Picture 1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05625" y="1803400"/>
            <a:ext cx="1363663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lordinateur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75375" y="55594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8" name="Pair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Ou est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5550" y="115411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0" name="Picture 12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51438" y="3741738"/>
            <a:ext cx="1593850" cy="189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6600" y="37623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6600" y="44910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367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67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20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355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755650" y="5448300"/>
            <a:ext cx="7632700" cy="468313"/>
          </a:xfrm>
          <a:prstGeom prst="rect">
            <a:avLst/>
          </a:prstGeom>
          <a:solidFill>
            <a:schemeClr val="bg1"/>
          </a:solidFill>
          <a:ln w="38100">
            <a:solidFill>
              <a:srgbClr val="4BB7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483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fr-FR" altLang="en-US"/>
              <a:t>Où est Pierre ? </a:t>
            </a:r>
            <a:endParaRPr lang="en-GB" altLang="en-US"/>
          </a:p>
        </p:txBody>
      </p:sp>
      <p:pic>
        <p:nvPicPr>
          <p:cNvPr id="20484" name="Picture 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7113" y="1660525"/>
            <a:ext cx="1147762" cy="366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TextBox 3"/>
          <p:cNvSpPr txBox="1">
            <a:spLocks noChangeArrowheads="1"/>
          </p:cNvSpPr>
          <p:nvPr/>
        </p:nvSpPr>
        <p:spPr bwMode="auto">
          <a:xfrm>
            <a:off x="2700338" y="5502275"/>
            <a:ext cx="3733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3399FF"/>
                </a:solidFill>
              </a:rPr>
              <a:t>Il</a:t>
            </a:r>
            <a:r>
              <a:rPr lang="en-GB" altLang="en-US">
                <a:solidFill>
                  <a:schemeClr val="tx1"/>
                </a:solidFill>
              </a:rPr>
              <a:t> est à côté de </a:t>
            </a:r>
            <a:r>
              <a:rPr lang="en-GB" altLang="en-US">
                <a:solidFill>
                  <a:srgbClr val="3399FF"/>
                </a:solidFill>
              </a:rPr>
              <a:t>l’levier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0486" name="TextBox 9"/>
          <p:cNvSpPr txBox="1">
            <a:spLocks noChangeArrowheads="1"/>
          </p:cNvSpPr>
          <p:nvPr/>
        </p:nvSpPr>
        <p:spPr bwMode="auto">
          <a:xfrm>
            <a:off x="6900863" y="1655763"/>
            <a:ext cx="1185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la chaise</a:t>
            </a:r>
          </a:p>
        </p:txBody>
      </p:sp>
      <p:sp>
        <p:nvSpPr>
          <p:cNvPr id="20487" name="TextBox 10"/>
          <p:cNvSpPr txBox="1">
            <a:spLocks noChangeArrowheads="1"/>
          </p:cNvSpPr>
          <p:nvPr/>
        </p:nvSpPr>
        <p:spPr bwMode="auto">
          <a:xfrm>
            <a:off x="6900863" y="2690813"/>
            <a:ext cx="1185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3399FF"/>
                </a:solidFill>
              </a:rPr>
              <a:t>l’levier</a:t>
            </a:r>
          </a:p>
        </p:txBody>
      </p:sp>
      <p:sp>
        <p:nvSpPr>
          <p:cNvPr id="20488" name="TextBox 11"/>
          <p:cNvSpPr txBox="1">
            <a:spLocks noChangeArrowheads="1"/>
          </p:cNvSpPr>
          <p:nvPr/>
        </p:nvSpPr>
        <p:spPr bwMode="auto">
          <a:xfrm>
            <a:off x="6900863" y="3727450"/>
            <a:ext cx="11858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l’amoire</a:t>
            </a:r>
          </a:p>
        </p:txBody>
      </p:sp>
      <p:sp>
        <p:nvSpPr>
          <p:cNvPr id="20489" name="TextBox 12"/>
          <p:cNvSpPr txBox="1">
            <a:spLocks noChangeArrowheads="1"/>
          </p:cNvSpPr>
          <p:nvPr/>
        </p:nvSpPr>
        <p:spPr bwMode="auto">
          <a:xfrm>
            <a:off x="6900863" y="4762500"/>
            <a:ext cx="11858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la porte</a:t>
            </a:r>
          </a:p>
        </p:txBody>
      </p:sp>
      <p:pic>
        <p:nvPicPr>
          <p:cNvPr id="20490" name="Picture 1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93950" y="2690813"/>
            <a:ext cx="3032125" cy="263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1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levier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40400" y="55594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3" name="Pairs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Ou est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5550" y="115411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8838" y="40830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0425" y="4892675"/>
            <a:ext cx="611187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9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4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29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4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66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5448300"/>
            <a:ext cx="7632700" cy="468313"/>
          </a:xfrm>
          <a:prstGeom prst="rect">
            <a:avLst/>
          </a:prstGeom>
          <a:solidFill>
            <a:schemeClr val="bg1"/>
          </a:solidFill>
          <a:ln w="38100">
            <a:solidFill>
              <a:srgbClr val="4BB7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507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fr-FR" altLang="en-US"/>
              <a:t>Où est Lucie ? </a:t>
            </a:r>
            <a:endParaRPr lang="en-GB" altLang="en-US"/>
          </a:p>
        </p:txBody>
      </p:sp>
      <p:sp>
        <p:nvSpPr>
          <p:cNvPr id="27651" name="TextBox 3"/>
          <p:cNvSpPr txBox="1">
            <a:spLocks noChangeArrowheads="1"/>
          </p:cNvSpPr>
          <p:nvPr/>
        </p:nvSpPr>
        <p:spPr bwMode="auto">
          <a:xfrm>
            <a:off x="2700338" y="5502275"/>
            <a:ext cx="3733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Elle</a:t>
            </a:r>
            <a:r>
              <a:rPr lang="en-GB" altLang="en-US">
                <a:solidFill>
                  <a:schemeClr val="tx1"/>
                </a:solidFill>
              </a:rPr>
              <a:t> est à côté de </a:t>
            </a:r>
            <a:r>
              <a:rPr lang="en-GB" altLang="en-US">
                <a:solidFill>
                  <a:srgbClr val="DB5183"/>
                </a:solidFill>
              </a:rPr>
              <a:t>la chaise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1509" name="TextBox 9"/>
          <p:cNvSpPr txBox="1">
            <a:spLocks noChangeArrowheads="1"/>
          </p:cNvSpPr>
          <p:nvPr/>
        </p:nvSpPr>
        <p:spPr bwMode="auto">
          <a:xfrm>
            <a:off x="887413" y="1655763"/>
            <a:ext cx="1416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la porte</a:t>
            </a:r>
          </a:p>
        </p:txBody>
      </p:sp>
      <p:sp>
        <p:nvSpPr>
          <p:cNvPr id="21510" name="TextBox 10"/>
          <p:cNvSpPr txBox="1">
            <a:spLocks noChangeArrowheads="1"/>
          </p:cNvSpPr>
          <p:nvPr/>
        </p:nvSpPr>
        <p:spPr bwMode="auto">
          <a:xfrm>
            <a:off x="887413" y="2690813"/>
            <a:ext cx="1185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la chaise</a:t>
            </a:r>
          </a:p>
        </p:txBody>
      </p:sp>
      <p:sp>
        <p:nvSpPr>
          <p:cNvPr id="21511" name="TextBox 11"/>
          <p:cNvSpPr txBox="1">
            <a:spLocks noChangeArrowheads="1"/>
          </p:cNvSpPr>
          <p:nvPr/>
        </p:nvSpPr>
        <p:spPr bwMode="auto">
          <a:xfrm>
            <a:off x="887413" y="3727450"/>
            <a:ext cx="17049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>
                <a:solidFill>
                  <a:srgbClr val="DB5183"/>
                </a:solidFill>
              </a:rPr>
              <a:t>la </a:t>
            </a:r>
            <a:r>
              <a:rPr lang="en-US" altLang="en-US">
                <a:solidFill>
                  <a:srgbClr val="DB5183"/>
                </a:solidFill>
              </a:rPr>
              <a:t>bibliothèque</a:t>
            </a:r>
          </a:p>
        </p:txBody>
      </p:sp>
      <p:sp>
        <p:nvSpPr>
          <p:cNvPr id="21512" name="TextBox 12"/>
          <p:cNvSpPr txBox="1">
            <a:spLocks noChangeArrowheads="1"/>
          </p:cNvSpPr>
          <p:nvPr/>
        </p:nvSpPr>
        <p:spPr bwMode="auto">
          <a:xfrm>
            <a:off x="887413" y="4762500"/>
            <a:ext cx="11858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3399FF"/>
                </a:solidFill>
              </a:rPr>
              <a:t>l’evier</a:t>
            </a:r>
          </a:p>
        </p:txBody>
      </p:sp>
      <p:pic>
        <p:nvPicPr>
          <p:cNvPr id="21513" name="Picture 1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05625" y="1804988"/>
            <a:ext cx="1363663" cy="357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Picture 15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30750" y="2898775"/>
            <a:ext cx="1655763" cy="247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5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chais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78525" y="55594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7" name="Pairs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Ou est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5550" y="115411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9525" y="38242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9525" y="46434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1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3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3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01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765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5448300"/>
            <a:ext cx="7632700" cy="468313"/>
          </a:xfrm>
          <a:prstGeom prst="rect">
            <a:avLst/>
          </a:prstGeom>
          <a:solidFill>
            <a:schemeClr val="bg1"/>
          </a:solidFill>
          <a:ln w="38100">
            <a:solidFill>
              <a:srgbClr val="4BB7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2531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fr-FR" altLang="en-US"/>
              <a:t>Où sont Lucie et Pierre ? </a:t>
            </a:r>
            <a:endParaRPr lang="en-GB" altLang="en-US"/>
          </a:p>
        </p:txBody>
      </p:sp>
      <p:pic>
        <p:nvPicPr>
          <p:cNvPr id="22532" name="Picture 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36688" y="1660525"/>
            <a:ext cx="1149350" cy="366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TextBox 3"/>
          <p:cNvSpPr txBox="1">
            <a:spLocks noChangeArrowheads="1"/>
          </p:cNvSpPr>
          <p:nvPr/>
        </p:nvSpPr>
        <p:spPr bwMode="auto">
          <a:xfrm>
            <a:off x="2700338" y="5502275"/>
            <a:ext cx="3733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Ils sont à côté de </a:t>
            </a:r>
            <a:r>
              <a:rPr lang="en-GB" altLang="en-US">
                <a:solidFill>
                  <a:srgbClr val="3399FF"/>
                </a:solidFill>
              </a:rPr>
              <a:t>l’levier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22534" name="Picture 1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90838" y="2690813"/>
            <a:ext cx="3033712" cy="263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14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34138" y="1804988"/>
            <a:ext cx="1363662" cy="357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lay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levier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24550" y="55594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u est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2988" y="115411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8400" y="31686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8400" y="40068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5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02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02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35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867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5448300"/>
            <a:ext cx="7632700" cy="468313"/>
          </a:xfrm>
          <a:prstGeom prst="rect">
            <a:avLst/>
          </a:prstGeom>
          <a:solidFill>
            <a:schemeClr val="bg1"/>
          </a:solidFill>
          <a:ln w="38100">
            <a:solidFill>
              <a:srgbClr val="4BB7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555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fr-FR" altLang="en-US"/>
              <a:t>Où sont Lucie et Pierre ?</a:t>
            </a:r>
            <a:endParaRPr lang="en-GB" altLang="en-US"/>
          </a:p>
        </p:txBody>
      </p:sp>
      <p:pic>
        <p:nvPicPr>
          <p:cNvPr id="23556" name="Picture 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36688" y="1660525"/>
            <a:ext cx="1149350" cy="366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TextBox 3"/>
          <p:cNvSpPr txBox="1">
            <a:spLocks noChangeArrowheads="1"/>
          </p:cNvSpPr>
          <p:nvPr/>
        </p:nvSpPr>
        <p:spPr bwMode="auto">
          <a:xfrm>
            <a:off x="2700338" y="5502275"/>
            <a:ext cx="3733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Ils sont à côté de </a:t>
            </a:r>
            <a:r>
              <a:rPr lang="en-GB" altLang="en-US">
                <a:solidFill>
                  <a:srgbClr val="DB5183"/>
                </a:solidFill>
              </a:rPr>
              <a:t>l’armoire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23558" name="Picture 1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34138" y="1804988"/>
            <a:ext cx="1363662" cy="357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8225" y="1609725"/>
            <a:ext cx="1987550" cy="371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lay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levier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94400" y="55594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u est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2988" y="115411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8063" y="40592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8063" y="49037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5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44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44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335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970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755650" y="5448300"/>
            <a:ext cx="7632700" cy="468313"/>
          </a:xfrm>
          <a:prstGeom prst="rect">
            <a:avLst/>
          </a:prstGeom>
          <a:solidFill>
            <a:schemeClr val="bg1"/>
          </a:solidFill>
          <a:ln w="38100">
            <a:solidFill>
              <a:srgbClr val="4BB7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579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fr-FR" altLang="en-US"/>
              <a:t>Où sont Lucie et Pierre ? </a:t>
            </a:r>
            <a:endParaRPr lang="en-GB" altLang="en-US"/>
          </a:p>
        </p:txBody>
      </p:sp>
      <p:pic>
        <p:nvPicPr>
          <p:cNvPr id="24580" name="Picture 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98750" y="1765300"/>
            <a:ext cx="1149350" cy="366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TextBox 3"/>
          <p:cNvSpPr txBox="1">
            <a:spLocks noChangeArrowheads="1"/>
          </p:cNvSpPr>
          <p:nvPr/>
        </p:nvSpPr>
        <p:spPr bwMode="auto">
          <a:xfrm>
            <a:off x="2700338" y="5502275"/>
            <a:ext cx="3733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Ils sont à côté de </a:t>
            </a:r>
            <a:r>
              <a:rPr lang="en-GB" altLang="en-US">
                <a:solidFill>
                  <a:srgbClr val="3399FF"/>
                </a:solidFill>
              </a:rPr>
              <a:t>l</a:t>
            </a:r>
            <a:r>
              <a:rPr lang="en-US" altLang="en-US">
                <a:solidFill>
                  <a:srgbClr val="3399FF"/>
                </a:solidFill>
              </a:rPr>
              <a:t>‘ordinateur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24582" name="Picture 1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75288" y="1909763"/>
            <a:ext cx="1363662" cy="357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98913" y="2673350"/>
            <a:ext cx="1360487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4" name="TextBox 9"/>
          <p:cNvSpPr txBox="1">
            <a:spLocks noChangeArrowheads="1"/>
          </p:cNvSpPr>
          <p:nvPr/>
        </p:nvSpPr>
        <p:spPr bwMode="auto">
          <a:xfrm>
            <a:off x="7069138" y="1655763"/>
            <a:ext cx="1185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la chaise</a:t>
            </a:r>
          </a:p>
        </p:txBody>
      </p:sp>
      <p:sp>
        <p:nvSpPr>
          <p:cNvPr id="24585" name="TextBox 10"/>
          <p:cNvSpPr txBox="1">
            <a:spLocks noChangeArrowheads="1"/>
          </p:cNvSpPr>
          <p:nvPr/>
        </p:nvSpPr>
        <p:spPr bwMode="auto">
          <a:xfrm>
            <a:off x="7069138" y="2705100"/>
            <a:ext cx="11858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3399FF"/>
                </a:solidFill>
              </a:rPr>
              <a:t>l’levier</a:t>
            </a:r>
          </a:p>
        </p:txBody>
      </p:sp>
      <p:sp>
        <p:nvSpPr>
          <p:cNvPr id="24586" name="TextBox 12"/>
          <p:cNvSpPr txBox="1">
            <a:spLocks noChangeArrowheads="1"/>
          </p:cNvSpPr>
          <p:nvPr/>
        </p:nvSpPr>
        <p:spPr bwMode="auto">
          <a:xfrm>
            <a:off x="7069138" y="4802188"/>
            <a:ext cx="11858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la porte</a:t>
            </a:r>
          </a:p>
        </p:txBody>
      </p:sp>
      <p:sp>
        <p:nvSpPr>
          <p:cNvPr id="24587" name="TextBox 13"/>
          <p:cNvSpPr txBox="1">
            <a:spLocks noChangeArrowheads="1"/>
          </p:cNvSpPr>
          <p:nvPr/>
        </p:nvSpPr>
        <p:spPr bwMode="auto">
          <a:xfrm>
            <a:off x="887413" y="1655763"/>
            <a:ext cx="1416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3399FF"/>
                </a:solidFill>
              </a:rPr>
              <a:t>l’ordinateur</a:t>
            </a:r>
          </a:p>
        </p:txBody>
      </p:sp>
      <p:sp>
        <p:nvSpPr>
          <p:cNvPr id="24588" name="TextBox 15"/>
          <p:cNvSpPr txBox="1">
            <a:spLocks noChangeArrowheads="1"/>
          </p:cNvSpPr>
          <p:nvPr/>
        </p:nvSpPr>
        <p:spPr bwMode="auto">
          <a:xfrm>
            <a:off x="887413" y="4802188"/>
            <a:ext cx="11858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l’armoire</a:t>
            </a:r>
          </a:p>
        </p:txBody>
      </p:sp>
      <p:sp>
        <p:nvSpPr>
          <p:cNvPr id="24589" name="TextBox 16"/>
          <p:cNvSpPr txBox="1">
            <a:spLocks noChangeArrowheads="1"/>
          </p:cNvSpPr>
          <p:nvPr/>
        </p:nvSpPr>
        <p:spPr bwMode="auto">
          <a:xfrm>
            <a:off x="887413" y="3752850"/>
            <a:ext cx="1704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>
                <a:solidFill>
                  <a:srgbClr val="DB5183"/>
                </a:solidFill>
              </a:rPr>
              <a:t>la </a:t>
            </a:r>
            <a:r>
              <a:rPr lang="en-US" altLang="en-US">
                <a:solidFill>
                  <a:srgbClr val="DB5183"/>
                </a:solidFill>
              </a:rPr>
              <a:t>bibliothèque</a:t>
            </a:r>
          </a:p>
        </p:txBody>
      </p:sp>
      <p:sp>
        <p:nvSpPr>
          <p:cNvPr id="24590" name="TextBox 18"/>
          <p:cNvSpPr txBox="1">
            <a:spLocks noChangeArrowheads="1"/>
          </p:cNvSpPr>
          <p:nvPr/>
        </p:nvSpPr>
        <p:spPr bwMode="auto">
          <a:xfrm>
            <a:off x="887413" y="2705100"/>
            <a:ext cx="11858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la chaise</a:t>
            </a:r>
          </a:p>
        </p:txBody>
      </p:sp>
      <p:sp>
        <p:nvSpPr>
          <p:cNvPr id="24591" name="Rectangle 1"/>
          <p:cNvSpPr>
            <a:spLocks noChangeArrowheads="1"/>
          </p:cNvSpPr>
          <p:nvPr/>
        </p:nvSpPr>
        <p:spPr bwMode="auto">
          <a:xfrm>
            <a:off x="7037388" y="3752850"/>
            <a:ext cx="12176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>
                <a:solidFill>
                  <a:srgbClr val="DB5183"/>
                </a:solidFill>
              </a:rPr>
              <a:t>la fenêtre</a:t>
            </a:r>
            <a:r>
              <a:rPr lang="en-GB" altLang="en-US">
                <a:solidFill>
                  <a:srgbClr val="DB5183"/>
                </a:solidFill>
              </a:rPr>
              <a:t> </a:t>
            </a:r>
          </a:p>
        </p:txBody>
      </p:sp>
      <p:pic>
        <p:nvPicPr>
          <p:cNvPr id="24592" name="Play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lordinateur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75375" y="55594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Ou est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2988" y="115411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7275" y="36639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7275" y="43957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5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57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57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35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072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fr-FR" altLang="en-US"/>
              <a:t>Allez-y!</a:t>
            </a:r>
            <a:endParaRPr lang="en-GB" altLang="en-US"/>
          </a:p>
        </p:txBody>
      </p:sp>
      <p:sp>
        <p:nvSpPr>
          <p:cNvPr id="3" name="Rectangle 2"/>
          <p:cNvSpPr/>
          <p:nvPr/>
        </p:nvSpPr>
        <p:spPr>
          <a:xfrm>
            <a:off x="755650" y="1747838"/>
            <a:ext cx="7632700" cy="4344987"/>
          </a:xfrm>
          <a:prstGeom prst="rect">
            <a:avLst/>
          </a:prstGeom>
          <a:solidFill>
            <a:srgbClr val="F9CB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0350" y="2081213"/>
            <a:ext cx="2573338" cy="364013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6125" y="2081213"/>
            <a:ext cx="2573338" cy="364013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1900" y="2081213"/>
            <a:ext cx="2573338" cy="364013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5607" name="Individual Work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6628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26629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26630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 I can use the pronouns il and elle.</a:t>
            </a:r>
          </a:p>
        </p:txBody>
      </p:sp>
      <p:sp>
        <p:nvSpPr>
          <p:cNvPr id="26631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I can use the pronoun</a:t>
            </a:r>
            <a:r>
              <a:rPr lang="en-GB" altLang="en-US" i="1">
                <a:ea typeface="Sassoon Infant Rg" panose="02000503030000020003" pitchFamily="50" charset="0"/>
                <a:cs typeface="Sassoon Infant Rg" panose="02000503030000020003" pitchFamily="50" charset="0"/>
              </a:rPr>
              <a:t> il</a:t>
            </a:r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 to replace a boy’s name in a sentence.</a:t>
            </a:r>
          </a:p>
          <a:p>
            <a:pPr eaLnBrk="1" hangingPunct="1"/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I can use the pronoun </a:t>
            </a:r>
            <a:r>
              <a:rPr lang="en-GB" altLang="en-US" i="1">
                <a:ea typeface="Sassoon Infant Rg" panose="02000503030000020003" pitchFamily="50" charset="0"/>
                <a:cs typeface="Sassoon Infant Rg" panose="02000503030000020003" pitchFamily="50" charset="0"/>
              </a:rPr>
              <a:t>elle</a:t>
            </a:r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 to replace a girl’s name in a sentence.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1187</TotalTime>
  <Words>355</Words>
  <Application>Microsoft Office PowerPoint</Application>
  <PresentationFormat>On-screen Show (4:3)</PresentationFormat>
  <Paragraphs>84</Paragraphs>
  <Slides>23</Slides>
  <Notes>0</Notes>
  <HiddenSlides>0</HiddenSlides>
  <MMClips>34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Twinkl</vt:lpstr>
      <vt:lpstr>Sassoon Infant Rg</vt:lpstr>
      <vt:lpstr>Tuffy</vt:lpstr>
      <vt:lpstr>Calibri</vt:lpstr>
      <vt:lpstr>Arial</vt:lpstr>
      <vt:lpstr>Twinkl SemiBold</vt:lpstr>
      <vt:lpstr>Office Theme</vt:lpstr>
      <vt:lpstr>French</vt:lpstr>
      <vt:lpstr>PowerPoint Presentation</vt:lpstr>
      <vt:lpstr>PowerPoint Presentation</vt:lpstr>
      <vt:lpstr>Voici…</vt:lpstr>
      <vt:lpstr>Voici Pierre</vt:lpstr>
      <vt:lpstr>Voici Pierre</vt:lpstr>
      <vt:lpstr>Voici Pierre</vt:lpstr>
      <vt:lpstr>Voici Pierre</vt:lpstr>
      <vt:lpstr>Voici Lucie</vt:lpstr>
      <vt:lpstr>Voici Lucie</vt:lpstr>
      <vt:lpstr>Voici Lucie</vt:lpstr>
      <vt:lpstr>Voici Lucie</vt:lpstr>
      <vt:lpstr>Où est Pierre ? Où est Lucie ?  </vt:lpstr>
      <vt:lpstr>Où est Pierre ? </vt:lpstr>
      <vt:lpstr>Où est Lucie ? </vt:lpstr>
      <vt:lpstr>Où est Pierre ? </vt:lpstr>
      <vt:lpstr>Où est Lucie ? </vt:lpstr>
      <vt:lpstr>Où sont Lucie et Pierre ? </vt:lpstr>
      <vt:lpstr>Où sont Lucie et Pierre ?</vt:lpstr>
      <vt:lpstr>Où sont Lucie et Pierre ? </vt:lpstr>
      <vt:lpstr>Allez-y!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Laurel Wilkinson</cp:lastModifiedBy>
  <cp:revision>101</cp:revision>
  <dcterms:created xsi:type="dcterms:W3CDTF">2014-10-01T16:09:27Z</dcterms:created>
  <dcterms:modified xsi:type="dcterms:W3CDTF">2019-01-02T09:27:00Z</dcterms:modified>
</cp:coreProperties>
</file>