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83" r:id="rId3"/>
    <p:sldId id="284" r:id="rId4"/>
    <p:sldId id="285" r:id="rId5"/>
    <p:sldId id="273" r:id="rId6"/>
    <p:sldId id="291" r:id="rId7"/>
    <p:sldId id="292" r:id="rId8"/>
    <p:sldId id="294" r:id="rId9"/>
    <p:sldId id="295" r:id="rId10"/>
    <p:sldId id="296" r:id="rId11"/>
    <p:sldId id="297" r:id="rId12"/>
    <p:sldId id="298" r:id="rId13"/>
    <p:sldId id="299" r:id="rId14"/>
    <p:sldId id="300" r:id="rId15"/>
    <p:sldId id="271" r:id="rId16"/>
    <p:sldId id="301" r:id="rId17"/>
    <p:sldId id="302" r:id="rId18"/>
    <p:sldId id="303" r:id="rId19"/>
    <p:sldId id="304" r:id="rId2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688" autoAdjust="0"/>
    <p:restoredTop sz="94639" autoAdjust="0"/>
  </p:normalViewPr>
  <p:slideViewPr>
    <p:cSldViewPr>
      <p:cViewPr varScale="1">
        <p:scale>
          <a:sx n="74" d="100"/>
          <a:sy n="74" d="100"/>
        </p:scale>
        <p:origin x="1626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3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AF1DB4-9855-4A50-AA15-B03B2B3CF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376615-636C-41AD-8261-997D6E8AD233}" type="datetimeFigureOut">
              <a:rPr lang="en-GB"/>
              <a:pPr>
                <a:defRPr/>
              </a:pPr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4451C-2F49-43FE-987D-3DA39C37AE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D179DC-C99E-47DA-9C57-B9B1AB6E4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05B15-094B-4642-9F11-D78BD232170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892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17FC96-33E6-4332-8CA7-B6EBE6FB5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E2AC3-C26C-460E-9F16-39F93BFA8973}" type="datetimeFigureOut">
              <a:rPr lang="en-GB"/>
              <a:pPr>
                <a:defRPr/>
              </a:pPr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FFBAF7-F1C9-42B0-9939-49DD0F30E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EEFAE-941F-468F-8CF6-6FFFD8915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26914-3FBC-48AA-9F6F-1437EEC5A47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117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E2549F-1F22-4E19-8CB5-BCEAEFB0C3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247C6-05EC-4EB9-99BF-D9F2E84CA7D2}" type="datetimeFigureOut">
              <a:rPr lang="en-GB"/>
              <a:pPr>
                <a:defRPr/>
              </a:pPr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5C4673-09D7-4E38-98BF-B7630992D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A4047D-7FCB-46AC-9FAA-3C93AA193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15A1F-7B7B-4371-9B58-BA56858F2E2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789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9D9A407-8715-4030-9150-26DF13DD4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DC7AF-D099-4BFE-BF47-8348CD94A192}" type="datetimeFigureOut">
              <a:rPr lang="en-GB"/>
              <a:pPr>
                <a:defRPr/>
              </a:pPr>
              <a:t>12/01/2021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C96905D-8830-4EED-B21B-6351605C2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B0FE7B7-DE41-4343-B09B-3870EC5C2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31DE77-9DB0-4A77-AF52-183E97B9B54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965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33A8F45-A136-4D8C-ADEE-319DEB92E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6E291C-99A7-4447-AAE9-2F320E737761}" type="datetimeFigureOut">
              <a:rPr lang="en-GB"/>
              <a:pPr>
                <a:defRPr/>
              </a:pPr>
              <a:t>12/01/2021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D5DFF83-1F38-4AFB-8ED0-002F2ADAE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28442B8-9650-4F8E-870E-EB49A4DA4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D7938-A72A-49CD-BDCE-8ED112AE36D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35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5F7300-D883-4CB0-AF18-4684DBF5E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FDE031-1241-4EC7-83AE-0C30C120460A}" type="datetimeFigureOut">
              <a:rPr lang="en-GB"/>
              <a:pPr>
                <a:defRPr/>
              </a:pPr>
              <a:t>12/01/2021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8706D5B-31F5-4D44-A5CF-3CDB0C7705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90C528A-5CDA-4C71-A69D-597768896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749965-9359-42AB-A7C1-6E4F0EBA429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256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A418508-7095-461C-AE2B-B53EDA4AF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65481-802C-4831-B84E-2E28B69B5D44}" type="datetimeFigureOut">
              <a:rPr lang="en-GB"/>
              <a:pPr>
                <a:defRPr/>
              </a:pPr>
              <a:t>12/01/2021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6083968-2E51-4E4D-9D57-3E0931FFB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E1AF260-4D76-4553-A9FC-21DE1BA00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61A3C-24BA-4984-999B-AED0AFD3C8A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073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45474ED-8364-4630-A156-FB471A341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767BE-10E6-4B99-8131-5FB3E54FBBF2}" type="datetimeFigureOut">
              <a:rPr lang="en-GB"/>
              <a:pPr>
                <a:defRPr/>
              </a:pPr>
              <a:t>12/01/2021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D39E368-7F31-4A79-A5B2-8B1723623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9B2A2F5-02DD-42CB-BA01-B3547DE43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7DB0D-D800-4E7A-AB8D-0FAE70511B1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819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280A41B-563E-4F37-9EC6-C41AB83D4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F7B69-6345-46D1-8AB1-ED4DD5CC51E4}" type="datetimeFigureOut">
              <a:rPr lang="en-GB"/>
              <a:pPr>
                <a:defRPr/>
              </a:pPr>
              <a:t>12/01/2021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D591DFC-17C9-48E2-B123-9D5CA393C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366801F-8D63-4A2D-BA73-69438E3AD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68966-00DC-4522-A8AD-7F7466989F4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963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705E0E-BDFE-4E8E-9F6C-D52180019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882FB-583B-47EE-9EE1-5991EB2AEE84}" type="datetimeFigureOut">
              <a:rPr lang="en-GB"/>
              <a:pPr>
                <a:defRPr/>
              </a:pPr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2DF383-C5D2-4A3C-B393-62E934C695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1CE272-8832-488D-BA0C-E6364038B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E0968-7A3C-4A25-B355-6BAF282AC3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779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AACCDA-375B-4DF1-BA58-D6E195D78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8D322-C1B6-40A8-9FD3-D45B2976DC31}" type="datetimeFigureOut">
              <a:rPr lang="en-GB"/>
              <a:pPr>
                <a:defRPr/>
              </a:pPr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93938-09F6-4E75-9910-F0B9DE7D9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3AB794-5754-4680-9E27-71E36F473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975637-378B-4858-9241-A6287300C52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105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A6790B56-2C5B-40BD-941D-B350714CC96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009E569-A942-4681-A789-7420553344F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A16C3D-787E-4745-ABEF-472C5225E6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3C3A697-350F-49CF-8253-A281D7A8FA69}" type="datetimeFigureOut">
              <a:rPr lang="en-GB"/>
              <a:pPr>
                <a:defRPr/>
              </a:pPr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8E1570-433B-484E-9D37-76B0D76195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1BAA83-499F-4483-A3CE-94585F8ECC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F9D3C75-7E16-4800-A128-4DF5FB1619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hyperlink" Target="https://www.youtube.com/watch?v=bZhl6YcrxZQ" TargetMode="External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2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2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7" Type="http://schemas.openxmlformats.org/officeDocument/2006/relationships/image" Target="../media/image2.pn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7" Type="http://schemas.openxmlformats.org/officeDocument/2006/relationships/image" Target="../media/image2.png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7" Type="http://schemas.openxmlformats.org/officeDocument/2006/relationships/image" Target="../media/image2.png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7" Type="http://schemas.openxmlformats.org/officeDocument/2006/relationships/image" Target="../media/image2.png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7" Type="http://schemas.openxmlformats.org/officeDocument/2006/relationships/image" Target="../media/image2.png"/><Relationship Id="rId2" Type="http://schemas.microsoft.com/office/2007/relationships/media" Target="../media/media11.m4a"/><Relationship Id="rId1" Type="http://schemas.openxmlformats.org/officeDocument/2006/relationships/tags" Target="../tags/tag1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7" Type="http://schemas.openxmlformats.org/officeDocument/2006/relationships/image" Target="../media/image2.png"/><Relationship Id="rId2" Type="http://schemas.microsoft.com/office/2007/relationships/media" Target="../media/media12.m4a"/><Relationship Id="rId1" Type="http://schemas.openxmlformats.org/officeDocument/2006/relationships/tags" Target="../tags/tag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7" Type="http://schemas.openxmlformats.org/officeDocument/2006/relationships/image" Target="../media/image2.png"/><Relationship Id="rId2" Type="http://schemas.microsoft.com/office/2007/relationships/media" Target="../media/media13.m4a"/><Relationship Id="rId1" Type="http://schemas.openxmlformats.org/officeDocument/2006/relationships/tags" Target="../tags/tag1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m4a"/><Relationship Id="rId7" Type="http://schemas.openxmlformats.org/officeDocument/2006/relationships/image" Target="../media/image2.png"/><Relationship Id="rId2" Type="http://schemas.microsoft.com/office/2007/relationships/media" Target="../media/media14.m4a"/><Relationship Id="rId1" Type="http://schemas.openxmlformats.org/officeDocument/2006/relationships/tags" Target="../tags/tag1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4a"/><Relationship Id="rId2" Type="http://schemas.microsoft.com/office/2007/relationships/media" Target="../media/media15.m4a"/><Relationship Id="rId1" Type="http://schemas.openxmlformats.org/officeDocument/2006/relationships/tags" Target="../tags/tag15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m4a"/><Relationship Id="rId2" Type="http://schemas.microsoft.com/office/2007/relationships/media" Target="../media/media16.m4a"/><Relationship Id="rId1" Type="http://schemas.openxmlformats.org/officeDocument/2006/relationships/tags" Target="../tags/tag16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media17.m4a"/><Relationship Id="rId2" Type="http://schemas.microsoft.com/office/2007/relationships/media" Target="../media/media17.m4a"/><Relationship Id="rId1" Type="http://schemas.openxmlformats.org/officeDocument/2006/relationships/tags" Target="../tags/tag18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>
            <a:extLst>
              <a:ext uri="{FF2B5EF4-FFF2-40B4-BE49-F238E27FC236}">
                <a16:creationId xmlns:a16="http://schemas.microsoft.com/office/drawing/2014/main" id="{8602D9F1-8CA9-4DBC-8935-B293DC97B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A93E1B-C6D2-4A8C-84F5-669EE39D0975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dirty="0">
                <a:latin typeface="CCW Cursive Writing 1" panose="03050602040000000000" pitchFamily="66" charset="0"/>
              </a:rPr>
              <a:t>This week, we are learning about the split digraph…………</a:t>
            </a:r>
          </a:p>
          <a:p>
            <a:pPr>
              <a:defRPr/>
            </a:pPr>
            <a:endParaRPr lang="en-GB" dirty="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7200" dirty="0">
                <a:latin typeface="CCW Cursive Writing 1" panose="03050602040000000000" pitchFamily="66" charset="0"/>
              </a:rPr>
              <a:t>    a   e</a:t>
            </a:r>
            <a:endParaRPr lang="en-US" sz="7200" dirty="0">
              <a:latin typeface="CCW Cursive Writing 1" panose="03050602040000000000" pitchFamily="66" charset="0"/>
            </a:endParaRPr>
          </a:p>
        </p:txBody>
      </p:sp>
      <p:grpSp>
        <p:nvGrpSpPr>
          <p:cNvPr id="2052" name="Group 13">
            <a:extLst>
              <a:ext uri="{FF2B5EF4-FFF2-40B4-BE49-F238E27FC236}">
                <a16:creationId xmlns:a16="http://schemas.microsoft.com/office/drawing/2014/main" id="{2096D34B-276B-425E-8A87-4E45830DACF5}"/>
              </a:ext>
            </a:extLst>
          </p:cNvPr>
          <p:cNvGrpSpPr>
            <a:grpSpLocks/>
          </p:cNvGrpSpPr>
          <p:nvPr/>
        </p:nvGrpSpPr>
        <p:grpSpPr bwMode="auto">
          <a:xfrm>
            <a:off x="3500438" y="4619625"/>
            <a:ext cx="2143125" cy="720725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3718" y="3937917"/>
              <a:ext cx="432999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6523D87-0FEC-4C23-96F8-A118B532A1D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60"/>
    </mc:Choice>
    <mc:Fallback xmlns="">
      <p:transition spd="slow" advTm="113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>
            <a:extLst>
              <a:ext uri="{FF2B5EF4-FFF2-40B4-BE49-F238E27FC236}">
                <a16:creationId xmlns:a16="http://schemas.microsoft.com/office/drawing/2014/main" id="{766CA840-CFEC-42BF-8425-B528F438A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3075" name="Content Placeholder 2">
            <a:extLst>
              <a:ext uri="{FF2B5EF4-FFF2-40B4-BE49-F238E27FC236}">
                <a16:creationId xmlns:a16="http://schemas.microsoft.com/office/drawing/2014/main" id="{1E4837DC-710A-41D0-8D0B-B2F404485CD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400">
                <a:latin typeface="CCW Cursive Writing 1" panose="03050602040000000000" pitchFamily="66" charset="0"/>
              </a:rPr>
              <a:t>A split digraph is just like any other digraph you’ve learnt about like: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400">
                <a:latin typeface="CCW Cursive Writing 1" panose="03050602040000000000" pitchFamily="66" charset="0"/>
              </a:rPr>
              <a:t>oa, ee, sh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400">
                <a:latin typeface="CCW Cursive Writing 1" panose="03050602040000000000" pitchFamily="66" charset="0"/>
              </a:rPr>
              <a:t>The blue arrow shows us that a single letter belongs in the space between the ‘a’ and the ‘e’.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>
                <a:latin typeface="CCW Cursive Writing 1" panose="03050602040000000000" pitchFamily="66" charset="0"/>
              </a:rPr>
              <a:t>		  </a:t>
            </a:r>
            <a:r>
              <a:rPr lang="en-GB" altLang="en-US" sz="7200">
                <a:latin typeface="CCW Cursive Writing 1" panose="03050602040000000000" pitchFamily="66" charset="0"/>
              </a:rPr>
              <a:t>a   e</a:t>
            </a:r>
            <a:endParaRPr lang="en-US" altLang="en-US" sz="7200">
              <a:latin typeface="CCW Cursive Writing 1" panose="03050602040000000000" pitchFamily="66" charset="0"/>
            </a:endParaRPr>
          </a:p>
        </p:txBody>
      </p:sp>
      <p:grpSp>
        <p:nvGrpSpPr>
          <p:cNvPr id="3076" name="Group 13">
            <a:extLst>
              <a:ext uri="{FF2B5EF4-FFF2-40B4-BE49-F238E27FC236}">
                <a16:creationId xmlns:a16="http://schemas.microsoft.com/office/drawing/2014/main" id="{E175BD89-0EA7-49C5-8CB6-64BCA3AFEBAF}"/>
              </a:ext>
            </a:extLst>
          </p:cNvPr>
          <p:cNvGrpSpPr>
            <a:grpSpLocks/>
          </p:cNvGrpSpPr>
          <p:nvPr/>
        </p:nvGrpSpPr>
        <p:grpSpPr bwMode="auto">
          <a:xfrm>
            <a:off x="3500438" y="5257800"/>
            <a:ext cx="2143125" cy="720725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3718" y="3937917"/>
              <a:ext cx="432999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E9DEFA0-8AAF-40F6-83B1-F2D410D21FD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90"/>
    </mc:Choice>
    <mc:Fallback xmlns="">
      <p:transition spd="slow" advTm="114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6EBBB9F8-FA5A-40A4-9A01-6D47034315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4099" name="Content Placeholder 2">
            <a:extLst>
              <a:ext uri="{FF2B5EF4-FFF2-40B4-BE49-F238E27FC236}">
                <a16:creationId xmlns:a16="http://schemas.microsoft.com/office/drawing/2014/main" id="{D24F9FE2-46DD-4A1B-86D1-41DC92174060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>
                <a:latin typeface="CCW Cursive Writing 1" panose="03050602040000000000" pitchFamily="66" charset="0"/>
              </a:rPr>
              <a:t>We call the ‘e’ at the end of this split digraph ‘Magic e’. It has an important job to do.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>
                <a:latin typeface="CCW Cursive Writing 1" panose="03050602040000000000" pitchFamily="66" charset="0"/>
              </a:rPr>
              <a:t>It turns the ‘a’ from a short sound into a long sound.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7200">
                <a:latin typeface="CCW Cursive Writing 1" panose="03050602040000000000" pitchFamily="66" charset="0"/>
              </a:rPr>
              <a:t>    a   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200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>
                <a:latin typeface="CCW Cursive Writing 1" panose="03050602040000000000" pitchFamily="66" charset="0"/>
              </a:rPr>
              <a:t>Watch this ‘Magic e’ video: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>
                <a:latin typeface="CCW Cursive Writing 1" panose="03050602040000000000" pitchFamily="66" charset="0"/>
                <a:hlinkClick r:id="rId5"/>
              </a:rPr>
              <a:t>Magic e Song</a:t>
            </a:r>
            <a:r>
              <a:rPr lang="en-GB" altLang="en-US" sz="2000">
                <a:latin typeface="CCW Cursive Writing 1" panose="03050602040000000000" pitchFamily="66" charset="0"/>
              </a:rPr>
              <a:t>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7200">
              <a:latin typeface="CCW Cursive Writing 1" panose="03050602040000000000" pitchFamily="66" charset="0"/>
            </a:endParaRPr>
          </a:p>
        </p:txBody>
      </p:sp>
      <p:grpSp>
        <p:nvGrpSpPr>
          <p:cNvPr id="4100" name="Group 13">
            <a:extLst>
              <a:ext uri="{FF2B5EF4-FFF2-40B4-BE49-F238E27FC236}">
                <a16:creationId xmlns:a16="http://schemas.microsoft.com/office/drawing/2014/main" id="{EFC833B1-DFCB-461C-9F5C-FC4F02EBDD3C}"/>
              </a:ext>
            </a:extLst>
          </p:cNvPr>
          <p:cNvGrpSpPr>
            <a:grpSpLocks/>
          </p:cNvGrpSpPr>
          <p:nvPr/>
        </p:nvGrpSpPr>
        <p:grpSpPr bwMode="auto">
          <a:xfrm>
            <a:off x="3500438" y="4149725"/>
            <a:ext cx="2143125" cy="719138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4035" y="3937891"/>
              <a:ext cx="432366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47EF94B-9791-4AA0-84AA-E9C1E387213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397"/>
    </mc:Choice>
    <mc:Fallback xmlns="">
      <p:transition spd="slow" advTm="323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C2BD32CF-4B69-4A6F-ADBD-324ADE39A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5123" name="Content Placeholder 2">
            <a:extLst>
              <a:ext uri="{FF2B5EF4-FFF2-40B4-BE49-F238E27FC236}">
                <a16:creationId xmlns:a16="http://schemas.microsoft.com/office/drawing/2014/main" id="{3510A67F-B6AF-4054-881B-C52AD2E74894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>
                <a:latin typeface="CCW Cursive Writing 1" panose="03050602040000000000" pitchFamily="66" charset="0"/>
              </a:rPr>
              <a:t>On the next few pages are words that contain the split a digraph.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>
                <a:latin typeface="CCW Cursive Writing 1" panose="03050602040000000000" pitchFamily="66" charset="0"/>
              </a:rPr>
              <a:t>Sound them out with me and don’t forget to use your fingers.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7200">
                <a:latin typeface="CCW Cursive Writing 1" panose="03050602040000000000" pitchFamily="66" charset="0"/>
              </a:rPr>
              <a:t>    a   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200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7200">
              <a:latin typeface="CCW Cursive Writing 1" panose="03050602040000000000" pitchFamily="66" charset="0"/>
            </a:endParaRPr>
          </a:p>
        </p:txBody>
      </p:sp>
      <p:grpSp>
        <p:nvGrpSpPr>
          <p:cNvPr id="5124" name="Group 13">
            <a:extLst>
              <a:ext uri="{FF2B5EF4-FFF2-40B4-BE49-F238E27FC236}">
                <a16:creationId xmlns:a16="http://schemas.microsoft.com/office/drawing/2014/main" id="{FDD70130-38A4-4FDC-A5C2-9C4D58FC8609}"/>
              </a:ext>
            </a:extLst>
          </p:cNvPr>
          <p:cNvGrpSpPr>
            <a:grpSpLocks/>
          </p:cNvGrpSpPr>
          <p:nvPr/>
        </p:nvGrpSpPr>
        <p:grpSpPr bwMode="auto">
          <a:xfrm>
            <a:off x="3500438" y="3841750"/>
            <a:ext cx="2143125" cy="719138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4035" y="3937891"/>
              <a:ext cx="432366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020F879-2071-464E-8F19-29C30C7DDAD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27"/>
    </mc:Choice>
    <mc:Fallback xmlns="">
      <p:transition spd="slow" advTm="163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>
            <a:extLst>
              <a:ext uri="{FF2B5EF4-FFF2-40B4-BE49-F238E27FC236}">
                <a16:creationId xmlns:a16="http://schemas.microsoft.com/office/drawing/2014/main" id="{1C136DF0-BF2D-4225-A108-E4CD132953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1105979-F76E-43CD-A6AC-2ABD7CD366AB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149" name="Picture 7">
            <a:extLst>
              <a:ext uri="{FF2B5EF4-FFF2-40B4-BE49-F238E27FC236}">
                <a16:creationId xmlns:a16="http://schemas.microsoft.com/office/drawing/2014/main" id="{56718532-A8FE-445D-BEDD-2FF0016B6B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404757"/>
            <a:ext cx="207962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8499B93-4B65-414B-86F8-CFFE7DE80EA3}"/>
              </a:ext>
            </a:extLst>
          </p:cNvPr>
          <p:cNvSpPr txBox="1"/>
          <p:nvPr/>
        </p:nvSpPr>
        <p:spPr>
          <a:xfrm>
            <a:off x="2627784" y="1700808"/>
            <a:ext cx="61206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>
                <a:latin typeface="Comic Sans MS" panose="030F0702030302020204" pitchFamily="66" charset="0"/>
              </a:rPr>
              <a:t>wave</a:t>
            </a:r>
            <a:endParaRPr lang="en-US" sz="12000" dirty="0"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27B0DEC-8BAC-4B89-A9E4-4CD021189A4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64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>
            <a:extLst>
              <a:ext uri="{FF2B5EF4-FFF2-40B4-BE49-F238E27FC236}">
                <a16:creationId xmlns:a16="http://schemas.microsoft.com/office/drawing/2014/main" id="{1C136DF0-BF2D-4225-A108-E4CD132953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1105979-F76E-43CD-A6AC-2ABD7CD366AB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149" name="Picture 7">
            <a:extLst>
              <a:ext uri="{FF2B5EF4-FFF2-40B4-BE49-F238E27FC236}">
                <a16:creationId xmlns:a16="http://schemas.microsoft.com/office/drawing/2014/main" id="{56718532-A8FE-445D-BEDD-2FF0016B6B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8347" y="3356992"/>
            <a:ext cx="207962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8499B93-4B65-414B-86F8-CFFE7DE80EA3}"/>
              </a:ext>
            </a:extLst>
          </p:cNvPr>
          <p:cNvSpPr txBox="1"/>
          <p:nvPr/>
        </p:nvSpPr>
        <p:spPr>
          <a:xfrm>
            <a:off x="2197820" y="1669518"/>
            <a:ext cx="61206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>
                <a:latin typeface="Comic Sans MS" panose="030F0702030302020204" pitchFamily="66" charset="0"/>
              </a:rPr>
              <a:t>spade</a:t>
            </a:r>
            <a:endParaRPr lang="en-US" sz="12000" dirty="0"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1C47AB1-93B7-4637-AB68-01AB0717880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70043075"/>
      </p:ext>
    </p:extLst>
  </p:cSld>
  <p:clrMapOvr>
    <a:masterClrMapping/>
  </p:clrMapOvr>
  <p:transition advTm="75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>
            <a:extLst>
              <a:ext uri="{FF2B5EF4-FFF2-40B4-BE49-F238E27FC236}">
                <a16:creationId xmlns:a16="http://schemas.microsoft.com/office/drawing/2014/main" id="{1C136DF0-BF2D-4225-A108-E4CD132953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1105979-F76E-43CD-A6AC-2ABD7CD366AB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149" name="Picture 7">
            <a:extLst>
              <a:ext uri="{FF2B5EF4-FFF2-40B4-BE49-F238E27FC236}">
                <a16:creationId xmlns:a16="http://schemas.microsoft.com/office/drawing/2014/main" id="{56718532-A8FE-445D-BEDD-2FF0016B6B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284984"/>
            <a:ext cx="207962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8499B93-4B65-414B-86F8-CFFE7DE80EA3}"/>
              </a:ext>
            </a:extLst>
          </p:cNvPr>
          <p:cNvSpPr txBox="1"/>
          <p:nvPr/>
        </p:nvSpPr>
        <p:spPr>
          <a:xfrm>
            <a:off x="2197820" y="1669518"/>
            <a:ext cx="61206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>
                <a:latin typeface="Comic Sans MS" panose="030F0702030302020204" pitchFamily="66" charset="0"/>
              </a:rPr>
              <a:t>flame</a:t>
            </a:r>
            <a:endParaRPr lang="en-US" sz="12000" dirty="0"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6B6D509-4887-44CA-930D-DAC92DE5A4B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65532605"/>
      </p:ext>
    </p:extLst>
  </p:cSld>
  <p:clrMapOvr>
    <a:masterClrMapping/>
  </p:clrMapOvr>
  <p:transition advTm="84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>
            <a:extLst>
              <a:ext uri="{FF2B5EF4-FFF2-40B4-BE49-F238E27FC236}">
                <a16:creationId xmlns:a16="http://schemas.microsoft.com/office/drawing/2014/main" id="{1C136DF0-BF2D-4225-A108-E4CD132953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1105979-F76E-43CD-A6AC-2ABD7CD366AB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149" name="Picture 7">
            <a:extLst>
              <a:ext uri="{FF2B5EF4-FFF2-40B4-BE49-F238E27FC236}">
                <a16:creationId xmlns:a16="http://schemas.microsoft.com/office/drawing/2014/main" id="{56718532-A8FE-445D-BEDD-2FF0016B6B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284984"/>
            <a:ext cx="207962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8499B93-4B65-414B-86F8-CFFE7DE80EA3}"/>
              </a:ext>
            </a:extLst>
          </p:cNvPr>
          <p:cNvSpPr txBox="1"/>
          <p:nvPr/>
        </p:nvSpPr>
        <p:spPr>
          <a:xfrm>
            <a:off x="1511660" y="1628800"/>
            <a:ext cx="61206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>
                <a:latin typeface="Comic Sans MS" panose="030F0702030302020204" pitchFamily="66" charset="0"/>
              </a:rPr>
              <a:t>mistake</a:t>
            </a:r>
            <a:endParaRPr lang="en-US" sz="12000" dirty="0"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095E2AA-D238-41E3-920A-6E26A5F78EA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98140935"/>
      </p:ext>
    </p:extLst>
  </p:cSld>
  <p:clrMapOvr>
    <a:masterClrMapping/>
  </p:clrMapOvr>
  <p:transition advTm="99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>
            <a:extLst>
              <a:ext uri="{FF2B5EF4-FFF2-40B4-BE49-F238E27FC236}">
                <a16:creationId xmlns:a16="http://schemas.microsoft.com/office/drawing/2014/main" id="{1C136DF0-BF2D-4225-A108-E4CD132953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1105979-F76E-43CD-A6AC-2ABD7CD366AB}"/>
              </a:ext>
            </a:extLst>
          </p:cNvPr>
          <p:cNvSpPr/>
          <p:nvPr/>
        </p:nvSpPr>
        <p:spPr>
          <a:xfrm>
            <a:off x="1008062" y="852449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149" name="Picture 7">
            <a:extLst>
              <a:ext uri="{FF2B5EF4-FFF2-40B4-BE49-F238E27FC236}">
                <a16:creationId xmlns:a16="http://schemas.microsoft.com/office/drawing/2014/main" id="{56718532-A8FE-445D-BEDD-2FF0016B6B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3482" y="3752786"/>
            <a:ext cx="207962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8499B93-4B65-414B-86F8-CFFE7DE80EA3}"/>
              </a:ext>
            </a:extLst>
          </p:cNvPr>
          <p:cNvSpPr txBox="1"/>
          <p:nvPr/>
        </p:nvSpPr>
        <p:spPr>
          <a:xfrm>
            <a:off x="2462955" y="2089995"/>
            <a:ext cx="61206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>
                <a:latin typeface="Comic Sans MS" panose="030F0702030302020204" pitchFamily="66" charset="0"/>
              </a:rPr>
              <a:t>brave</a:t>
            </a:r>
            <a:endParaRPr lang="en-US" sz="12000" dirty="0"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C328301-96BE-4A8A-973A-DF22ED73578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91906041"/>
      </p:ext>
    </p:extLst>
  </p:cSld>
  <p:clrMapOvr>
    <a:masterClrMapping/>
  </p:clrMapOvr>
  <p:transition advTm="75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>
            <a:extLst>
              <a:ext uri="{FF2B5EF4-FFF2-40B4-BE49-F238E27FC236}">
                <a16:creationId xmlns:a16="http://schemas.microsoft.com/office/drawing/2014/main" id="{1C136DF0-BF2D-4225-A108-E4CD132953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1105979-F76E-43CD-A6AC-2ABD7CD366AB}"/>
              </a:ext>
            </a:extLst>
          </p:cNvPr>
          <p:cNvSpPr/>
          <p:nvPr/>
        </p:nvSpPr>
        <p:spPr>
          <a:xfrm>
            <a:off x="1008062" y="852449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149" name="Picture 7">
            <a:extLst>
              <a:ext uri="{FF2B5EF4-FFF2-40B4-BE49-F238E27FC236}">
                <a16:creationId xmlns:a16="http://schemas.microsoft.com/office/drawing/2014/main" id="{56718532-A8FE-445D-BEDD-2FF0016B6B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3482" y="3752786"/>
            <a:ext cx="207962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8499B93-4B65-414B-86F8-CFFE7DE80EA3}"/>
              </a:ext>
            </a:extLst>
          </p:cNvPr>
          <p:cNvSpPr txBox="1"/>
          <p:nvPr/>
        </p:nvSpPr>
        <p:spPr>
          <a:xfrm>
            <a:off x="2462955" y="2089995"/>
            <a:ext cx="61206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>
                <a:latin typeface="Comic Sans MS" panose="030F0702030302020204" pitchFamily="66" charset="0"/>
              </a:rPr>
              <a:t>space</a:t>
            </a:r>
            <a:endParaRPr lang="en-US" sz="12000" dirty="0"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FD761EB-5BCE-4CE6-9591-27618974254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35414348"/>
      </p:ext>
    </p:extLst>
  </p:cSld>
  <p:clrMapOvr>
    <a:masterClrMapping/>
  </p:clrMapOvr>
  <p:transition advTm="767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>
            <a:extLst>
              <a:ext uri="{FF2B5EF4-FFF2-40B4-BE49-F238E27FC236}">
                <a16:creationId xmlns:a16="http://schemas.microsoft.com/office/drawing/2014/main" id="{1C136DF0-BF2D-4225-A108-E4CD132953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1105979-F76E-43CD-A6AC-2ABD7CD366AB}"/>
              </a:ext>
            </a:extLst>
          </p:cNvPr>
          <p:cNvSpPr/>
          <p:nvPr/>
        </p:nvSpPr>
        <p:spPr>
          <a:xfrm>
            <a:off x="1008062" y="852449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149" name="Picture 7">
            <a:extLst>
              <a:ext uri="{FF2B5EF4-FFF2-40B4-BE49-F238E27FC236}">
                <a16:creationId xmlns:a16="http://schemas.microsoft.com/office/drawing/2014/main" id="{56718532-A8FE-445D-BEDD-2FF0016B6B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186" y="3735343"/>
            <a:ext cx="207962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8499B93-4B65-414B-86F8-CFFE7DE80EA3}"/>
              </a:ext>
            </a:extLst>
          </p:cNvPr>
          <p:cNvSpPr txBox="1"/>
          <p:nvPr/>
        </p:nvSpPr>
        <p:spPr>
          <a:xfrm>
            <a:off x="2462955" y="2089995"/>
            <a:ext cx="61206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>
                <a:latin typeface="Comic Sans MS" panose="030F0702030302020204" pitchFamily="66" charset="0"/>
              </a:rPr>
              <a:t>tape</a:t>
            </a:r>
            <a:endParaRPr lang="en-US" sz="12000" dirty="0"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E404D85-8D4D-4A91-865A-2D0F51934CB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48101561"/>
      </p:ext>
    </p:extLst>
  </p:cSld>
  <p:clrMapOvr>
    <a:masterClrMapping/>
  </p:clrMapOvr>
  <p:transition advTm="63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>
            <a:extLst>
              <a:ext uri="{FF2B5EF4-FFF2-40B4-BE49-F238E27FC236}">
                <a16:creationId xmlns:a16="http://schemas.microsoft.com/office/drawing/2014/main" id="{1C136DF0-BF2D-4225-A108-E4CD132953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1105979-F76E-43CD-A6AC-2ABD7CD366AB}"/>
              </a:ext>
            </a:extLst>
          </p:cNvPr>
          <p:cNvSpPr/>
          <p:nvPr/>
        </p:nvSpPr>
        <p:spPr>
          <a:xfrm>
            <a:off x="1008062" y="852449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149" name="Picture 7">
            <a:extLst>
              <a:ext uri="{FF2B5EF4-FFF2-40B4-BE49-F238E27FC236}">
                <a16:creationId xmlns:a16="http://schemas.microsoft.com/office/drawing/2014/main" id="{56718532-A8FE-445D-BEDD-2FF0016B6B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753213"/>
            <a:ext cx="207962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8499B93-4B65-414B-86F8-CFFE7DE80EA3}"/>
              </a:ext>
            </a:extLst>
          </p:cNvPr>
          <p:cNvSpPr txBox="1"/>
          <p:nvPr/>
        </p:nvSpPr>
        <p:spPr>
          <a:xfrm>
            <a:off x="2915816" y="2153161"/>
            <a:ext cx="61206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>
                <a:latin typeface="Comic Sans MS" panose="030F0702030302020204" pitchFamily="66" charset="0"/>
              </a:rPr>
              <a:t>late</a:t>
            </a:r>
            <a:endParaRPr lang="en-US" sz="12000" dirty="0"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665C114-1464-4190-9CC7-7496A9151FB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03077083"/>
      </p:ext>
    </p:extLst>
  </p:cSld>
  <p:clrMapOvr>
    <a:masterClrMapping/>
  </p:clrMapOvr>
  <p:transition advTm="72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>
            <a:extLst>
              <a:ext uri="{FF2B5EF4-FFF2-40B4-BE49-F238E27FC236}">
                <a16:creationId xmlns:a16="http://schemas.microsoft.com/office/drawing/2014/main" id="{1C136DF0-BF2D-4225-A108-E4CD132953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1105979-F76E-43CD-A6AC-2ABD7CD366AB}"/>
              </a:ext>
            </a:extLst>
          </p:cNvPr>
          <p:cNvSpPr/>
          <p:nvPr/>
        </p:nvSpPr>
        <p:spPr>
          <a:xfrm>
            <a:off x="1008062" y="852449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149" name="Picture 7">
            <a:extLst>
              <a:ext uri="{FF2B5EF4-FFF2-40B4-BE49-F238E27FC236}">
                <a16:creationId xmlns:a16="http://schemas.microsoft.com/office/drawing/2014/main" id="{56718532-A8FE-445D-BEDD-2FF0016B6B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757991"/>
            <a:ext cx="207962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8499B93-4B65-414B-86F8-CFFE7DE80EA3}"/>
              </a:ext>
            </a:extLst>
          </p:cNvPr>
          <p:cNvSpPr txBox="1"/>
          <p:nvPr/>
        </p:nvSpPr>
        <p:spPr>
          <a:xfrm>
            <a:off x="2411760" y="2135291"/>
            <a:ext cx="61206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>
                <a:latin typeface="Comic Sans MS" panose="030F0702030302020204" pitchFamily="66" charset="0"/>
              </a:rPr>
              <a:t>skate</a:t>
            </a:r>
            <a:endParaRPr lang="en-US" sz="12000" dirty="0"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3023CE4-3E99-413C-ADD8-04A0DEA097E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2110255"/>
      </p:ext>
    </p:extLst>
  </p:cSld>
  <p:clrMapOvr>
    <a:masterClrMapping/>
  </p:clrMapOvr>
  <p:transition advTm="80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>
            <a:extLst>
              <a:ext uri="{FF2B5EF4-FFF2-40B4-BE49-F238E27FC236}">
                <a16:creationId xmlns:a16="http://schemas.microsoft.com/office/drawing/2014/main" id="{1C136DF0-BF2D-4225-A108-E4CD132953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1105979-F76E-43CD-A6AC-2ABD7CD366AB}"/>
              </a:ext>
            </a:extLst>
          </p:cNvPr>
          <p:cNvSpPr/>
          <p:nvPr/>
        </p:nvSpPr>
        <p:spPr>
          <a:xfrm>
            <a:off x="1008062" y="852449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149" name="Picture 7">
            <a:extLst>
              <a:ext uri="{FF2B5EF4-FFF2-40B4-BE49-F238E27FC236}">
                <a16:creationId xmlns:a16="http://schemas.microsoft.com/office/drawing/2014/main" id="{56718532-A8FE-445D-BEDD-2FF0016B6B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723786"/>
            <a:ext cx="207962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8499B93-4B65-414B-86F8-CFFE7DE80EA3}"/>
              </a:ext>
            </a:extLst>
          </p:cNvPr>
          <p:cNvSpPr txBox="1"/>
          <p:nvPr/>
        </p:nvSpPr>
        <p:spPr>
          <a:xfrm>
            <a:off x="2411760" y="2135291"/>
            <a:ext cx="61206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>
                <a:latin typeface="Comic Sans MS" panose="030F0702030302020204" pitchFamily="66" charset="0"/>
              </a:rPr>
              <a:t>plate</a:t>
            </a:r>
            <a:endParaRPr lang="en-US" sz="12000" dirty="0"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7E0C933-EF4F-4C3B-96E1-D2FF24CF2B7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36309020"/>
      </p:ext>
    </p:extLst>
  </p:cSld>
  <p:clrMapOvr>
    <a:masterClrMapping/>
  </p:clrMapOvr>
  <p:transition advTm="81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5C186A-9D64-442F-8FFB-F24280931AE9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5363" name="Picture 10" descr="Portrait with Footer.png">
            <a:extLst>
              <a:ext uri="{FF2B5EF4-FFF2-40B4-BE49-F238E27FC236}">
                <a16:creationId xmlns:a16="http://schemas.microsoft.com/office/drawing/2014/main" id="{0A639AE8-3083-4E57-A18D-90C0A968A2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Rectangle 1">
            <a:extLst>
              <a:ext uri="{FF2B5EF4-FFF2-40B4-BE49-F238E27FC236}">
                <a16:creationId xmlns:a16="http://schemas.microsoft.com/office/drawing/2014/main" id="{74A61723-B5DA-45A1-A753-D5D23CA563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8550" y="908050"/>
            <a:ext cx="7218363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DICTATION ACTIVITY:</a:t>
            </a:r>
          </a:p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Listen to the sentences that I read aloud. Write them down and don’t forget to draw the curved arrow under the split digraph.</a:t>
            </a:r>
          </a:p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             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6A3938A-F1F1-4D25-A823-9B3F675E260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332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5C186A-9D64-442F-8FFB-F24280931AE9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5363" name="Picture 10" descr="Portrait with Footer.png">
            <a:extLst>
              <a:ext uri="{FF2B5EF4-FFF2-40B4-BE49-F238E27FC236}">
                <a16:creationId xmlns:a16="http://schemas.microsoft.com/office/drawing/2014/main" id="{0A639AE8-3083-4E57-A18D-90C0A968A2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Rectangle 1">
            <a:extLst>
              <a:ext uri="{FF2B5EF4-FFF2-40B4-BE49-F238E27FC236}">
                <a16:creationId xmlns:a16="http://schemas.microsoft.com/office/drawing/2014/main" id="{74A61723-B5DA-45A1-A753-D5D23CA563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8550" y="908050"/>
            <a:ext cx="721836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n-GB" altLang="en-US" dirty="0">
              <a:latin typeface="CCW Cursive Writing 1" panose="03050602040000000000" pitchFamily="66" charset="0"/>
            </a:endParaRPr>
          </a:p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              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168B468-BCF6-4369-A264-C2518C7C37A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86158623"/>
      </p:ext>
    </p:extLst>
  </p:cSld>
  <p:clrMapOvr>
    <a:masterClrMapping/>
  </p:clrMapOvr>
  <p:transition advTm="171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EDDE00-78B2-4C6C-AD0D-46D5E88AE2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AF8136-EB33-403C-BCDD-06D261C7E2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6">
            <a:extLst>
              <a:ext uri="{FF2B5EF4-FFF2-40B4-BE49-F238E27FC236}">
                <a16:creationId xmlns:a16="http://schemas.microsoft.com/office/drawing/2014/main" id="{2E88C754-0D1F-4483-99DD-F950D18794DD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22F6676-D83C-4D5E-9199-CB10E857B2CD}"/>
              </a:ext>
            </a:extLst>
          </p:cNvPr>
          <p:cNvSpPr txBox="1"/>
          <p:nvPr/>
        </p:nvSpPr>
        <p:spPr>
          <a:xfrm>
            <a:off x="1115616" y="1196752"/>
            <a:ext cx="66247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They have a bucket and spade.</a:t>
            </a:r>
            <a:endParaRPr lang="en-US" sz="54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812425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EDDE00-78B2-4C6C-AD0D-46D5E88AE2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AF8136-EB33-403C-BCDD-06D261C7E2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6">
            <a:extLst>
              <a:ext uri="{FF2B5EF4-FFF2-40B4-BE49-F238E27FC236}">
                <a16:creationId xmlns:a16="http://schemas.microsoft.com/office/drawing/2014/main" id="{2E88C754-0D1F-4483-99DD-F950D18794DD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D7E09430-0ED9-4C96-A5FF-ACF37000813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91537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378"/>
    </mc:Choice>
    <mc:Fallback>
      <p:transition spd="slow" advTm="163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EDDE00-78B2-4C6C-AD0D-46D5E88AE2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AF8136-EB33-403C-BCDD-06D261C7E2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6">
            <a:extLst>
              <a:ext uri="{FF2B5EF4-FFF2-40B4-BE49-F238E27FC236}">
                <a16:creationId xmlns:a16="http://schemas.microsoft.com/office/drawing/2014/main" id="{2E88C754-0D1F-4483-99DD-F950D18794DD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22F6676-D83C-4D5E-9199-CB10E857B2CD}"/>
              </a:ext>
            </a:extLst>
          </p:cNvPr>
          <p:cNvSpPr txBox="1"/>
          <p:nvPr/>
        </p:nvSpPr>
        <p:spPr>
          <a:xfrm>
            <a:off x="1115616" y="1196752"/>
            <a:ext cx="66247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I like to skate on </a:t>
            </a:r>
            <a:r>
              <a:rPr lang="en-GB" sz="5400">
                <a:latin typeface="Comic Sans MS" panose="030F0702030302020204" pitchFamily="66" charset="0"/>
              </a:rPr>
              <a:t>the ice.</a:t>
            </a:r>
            <a:endParaRPr lang="en-US" sz="54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3688654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843</TotalTime>
  <Words>204</Words>
  <Application>Microsoft Office PowerPoint</Application>
  <PresentationFormat>On-screen Show (4:3)</PresentationFormat>
  <Paragraphs>41</Paragraphs>
  <Slides>19</Slides>
  <Notes>0</Notes>
  <HiddenSlides>0</HiddenSlides>
  <MMClips>17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CCW Cursive Writing 1</vt:lpstr>
      <vt:lpstr>Comic Sans MS</vt:lpstr>
      <vt:lpstr>Office Theme</vt:lpstr>
      <vt:lpstr>Phonics </vt:lpstr>
      <vt:lpstr>Phonics </vt:lpstr>
      <vt:lpstr>Phonics </vt:lpstr>
      <vt:lpstr>Phonics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Christina Weerasekera</cp:lastModifiedBy>
  <cp:revision>219</cp:revision>
  <dcterms:created xsi:type="dcterms:W3CDTF">2012-11-21T10:26:22Z</dcterms:created>
  <dcterms:modified xsi:type="dcterms:W3CDTF">2021-01-12T19:03:36Z</dcterms:modified>
</cp:coreProperties>
</file>