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4"/>
  </p:handoutMasterIdLst>
  <p:sldIdLst>
    <p:sldId id="258" r:id="rId2"/>
    <p:sldId id="263" r:id="rId3"/>
    <p:sldId id="264" r:id="rId4"/>
    <p:sldId id="267" r:id="rId5"/>
    <p:sldId id="268" r:id="rId6"/>
    <p:sldId id="275" r:id="rId7"/>
    <p:sldId id="276" r:id="rId8"/>
    <p:sldId id="269" r:id="rId9"/>
    <p:sldId id="277" r:id="rId10"/>
    <p:sldId id="278" r:id="rId11"/>
    <p:sldId id="279" r:id="rId12"/>
    <p:sldId id="282" r:id="rId13"/>
  </p:sldIdLst>
  <p:sldSz cx="9144000" cy="6858000" type="screen4x3"/>
  <p:notesSz cx="10020300" cy="6888163"/>
  <p:embeddedFontLst>
    <p:embeddedFont>
      <p:font typeface="BPreplay" panose="02000503000000020004" charset="0"/>
      <p:regular r:id="rId15"/>
      <p:bold r:id="rId16"/>
      <p:italic r:id="rId17"/>
      <p:boldItalic r:id="rId18"/>
    </p:embeddedFont>
    <p:embeddedFont>
      <p:font typeface="Calibri" panose="020F0502020204030204" pitchFamily="34" charset="0"/>
      <p:regular r:id="rId19"/>
      <p:bold r:id="rId20"/>
      <p:italic r:id="rId21"/>
      <p:boldItalic r:id="rId22"/>
    </p:embeddedFont>
    <p:embeddedFont>
      <p:font typeface="Londrina Solid" panose="02000506000000020003" charset="0"/>
      <p:regular r:id="rId23"/>
    </p:embeddedFont>
    <p:embeddedFont>
      <p:font typeface="Sassoon Infant Md" panose="02000603050000020003" charset="0"/>
      <p:regular r:id="rId24"/>
    </p:embeddedFont>
    <p:embeddedFont>
      <p:font typeface="Sassoon Infant Rg" panose="02000503030000020003"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9AB7"/>
    <a:srgbClr val="4267AC"/>
    <a:srgbClr val="9C95DC"/>
    <a:srgbClr val="228CDB"/>
    <a:srgbClr val="B8E1FF"/>
    <a:srgbClr val="D440A5"/>
    <a:srgbClr val="9297C4"/>
    <a:srgbClr val="75DDDD"/>
    <a:srgbClr val="9368B7"/>
    <a:srgbClr val="84C7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78" autoAdjust="0"/>
    <p:restoredTop sz="94660"/>
  </p:normalViewPr>
  <p:slideViewPr>
    <p:cSldViewPr snapToGrid="0" showGuides="1">
      <p:cViewPr varScale="1">
        <p:scale>
          <a:sx n="85" d="100"/>
          <a:sy n="85" d="100"/>
        </p:scale>
        <p:origin x="1116" y="84"/>
      </p:cViewPr>
      <p:guideLst>
        <p:guide orient="horz" pos="2137"/>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42130" cy="345604"/>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sz="quarter" idx="1"/>
          </p:nvPr>
        </p:nvSpPr>
        <p:spPr>
          <a:xfrm>
            <a:off x="5675851" y="1"/>
            <a:ext cx="4342130" cy="345604"/>
          </a:xfrm>
          <a:prstGeom prst="rect">
            <a:avLst/>
          </a:prstGeom>
        </p:spPr>
        <p:txBody>
          <a:bodyPr vert="horz" lIns="96616" tIns="48308" rIns="96616" bIns="48308" rtlCol="0"/>
          <a:lstStyle>
            <a:lvl1pPr algn="r">
              <a:defRPr sz="1300"/>
            </a:lvl1pPr>
          </a:lstStyle>
          <a:p>
            <a:fld id="{6B34F151-63AC-41CE-96F5-7702E930870C}" type="datetimeFigureOut">
              <a:rPr lang="en-GB" smtClean="0"/>
              <a:t>29/06/2020</a:t>
            </a:fld>
            <a:endParaRPr lang="en-GB"/>
          </a:p>
        </p:txBody>
      </p:sp>
      <p:sp>
        <p:nvSpPr>
          <p:cNvPr id="4" name="Footer Placeholder 3"/>
          <p:cNvSpPr>
            <a:spLocks noGrp="1"/>
          </p:cNvSpPr>
          <p:nvPr>
            <p:ph type="ftr" sz="quarter" idx="2"/>
          </p:nvPr>
        </p:nvSpPr>
        <p:spPr>
          <a:xfrm>
            <a:off x="0" y="6542560"/>
            <a:ext cx="4342130" cy="345603"/>
          </a:xfrm>
          <a:prstGeom prst="rect">
            <a:avLst/>
          </a:prstGeom>
        </p:spPr>
        <p:txBody>
          <a:bodyPr vert="horz" lIns="96616" tIns="48308" rIns="96616" bIns="48308" rtlCol="0" anchor="b"/>
          <a:lstStyle>
            <a:lvl1pPr algn="l">
              <a:defRPr sz="1300"/>
            </a:lvl1pPr>
          </a:lstStyle>
          <a:p>
            <a:endParaRPr lang="en-GB"/>
          </a:p>
        </p:txBody>
      </p:sp>
      <p:sp>
        <p:nvSpPr>
          <p:cNvPr id="5" name="Slide Number Placeholder 4"/>
          <p:cNvSpPr>
            <a:spLocks noGrp="1"/>
          </p:cNvSpPr>
          <p:nvPr>
            <p:ph type="sldNum" sz="quarter" idx="3"/>
          </p:nvPr>
        </p:nvSpPr>
        <p:spPr>
          <a:xfrm>
            <a:off x="5675851" y="6542560"/>
            <a:ext cx="4342130" cy="345603"/>
          </a:xfrm>
          <a:prstGeom prst="rect">
            <a:avLst/>
          </a:prstGeom>
        </p:spPr>
        <p:txBody>
          <a:bodyPr vert="horz" lIns="96616" tIns="48308" rIns="96616" bIns="48308" rtlCol="0" anchor="b"/>
          <a:lstStyle>
            <a:lvl1pPr algn="r">
              <a:defRPr sz="13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www.bbc.co.uk/education/clips/z9wkjx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9.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9.xm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Layout" Target="../slideLayouts/slideLayout3.xml"/><Relationship Id="rId1" Type="http://schemas.openxmlformats.org/officeDocument/2006/relationships/tags" Target="../tags/tag1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4"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416E4F41-7F7E-4243-AFFD-CFEC68D17CC7}"/>
              </a:ext>
            </a:extLst>
          </p:cNvPr>
          <p:cNvSpPr/>
          <p:nvPr/>
        </p:nvSpPr>
        <p:spPr>
          <a:xfrm>
            <a:off x="755653" y="1899110"/>
            <a:ext cx="7632700" cy="2800767"/>
          </a:xfrm>
          <a:prstGeom prst="rect">
            <a:avLst/>
          </a:prstGeom>
        </p:spPr>
        <p:txBody>
          <a:bodyPr wrap="square">
            <a:spAutoFit/>
          </a:bodyPr>
          <a:lstStyle/>
          <a:p>
            <a:pPr algn="ctr"/>
            <a:r>
              <a:rPr lang="en-GB" sz="8800" b="1" dirty="0">
                <a:ln w="19050">
                  <a:solidFill>
                    <a:schemeClr val="tx1"/>
                  </a:solidFill>
                </a:ln>
                <a:solidFill>
                  <a:schemeClr val="bg1"/>
                </a:solidFill>
                <a:latin typeface="Londrina Solid" panose="02000506000000020003" pitchFamily="50" charset="0"/>
              </a:rPr>
              <a:t>Irreversible Changes</a:t>
            </a:r>
          </a:p>
        </p:txBody>
      </p:sp>
      <p:sp>
        <p:nvSpPr>
          <p:cNvPr id="5" name="TextBox 4">
            <a:extLst>
              <a:ext uri="{FF2B5EF4-FFF2-40B4-BE49-F238E27FC236}">
                <a16:creationId xmlns:a16="http://schemas.microsoft.com/office/drawing/2014/main" id="{6CA6AAE0-3460-4D31-BA34-77320B784CBD}"/>
              </a:ext>
            </a:extLst>
          </p:cNvPr>
          <p:cNvSpPr txBox="1"/>
          <p:nvPr/>
        </p:nvSpPr>
        <p:spPr>
          <a:xfrm>
            <a:off x="4086578" y="4699877"/>
            <a:ext cx="1162756" cy="369332"/>
          </a:xfrm>
          <a:prstGeom prst="rect">
            <a:avLst/>
          </a:prstGeom>
          <a:solidFill>
            <a:schemeClr val="bg1"/>
          </a:solidFill>
        </p:spPr>
        <p:txBody>
          <a:bodyPr wrap="square" rtlCol="0">
            <a:spAutoFit/>
          </a:bodyPr>
          <a:lstStyle/>
          <a:p>
            <a:r>
              <a:rPr lang="en-US"/>
              <a:t>Lesson 1</a:t>
            </a:r>
            <a:endParaRPr lang="en-GB" dirty="0"/>
          </a:p>
        </p:txBody>
      </p:sp>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US" altLang="zh-CN" dirty="0">
                <a:latin typeface="+mn-lt"/>
              </a:rPr>
              <a:t>I can identify and explain irreversible chemical changes.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cs typeface="Sassoon Infant Rg" panose="02000503030000020003" pitchFamily="50" charset="0"/>
                <a:sym typeface="Sassoon Infant Rg" panose="02000503030000020003" pitchFamily="50" charset="0"/>
              </a:rPr>
              <a:t>I can identify irreversible chemical changes.</a:t>
            </a:r>
          </a:p>
          <a:p>
            <a:r>
              <a:rPr lang="en-US" altLang="zh-CN" dirty="0">
                <a:latin typeface="+mn-lt"/>
                <a:cs typeface="Sassoon Infant Rg" panose="02000503030000020003" pitchFamily="50" charset="0"/>
                <a:sym typeface="Sassoon Infant Rg" panose="02000503030000020003" pitchFamily="50" charset="0"/>
              </a:rPr>
              <a:t>I can explain irreversible chemical changes.</a:t>
            </a:r>
          </a:p>
          <a:p>
            <a:r>
              <a:rPr lang="en-US" altLang="zh-CN" dirty="0">
                <a:latin typeface="+mn-lt"/>
                <a:cs typeface="Sassoon Infant Rg" panose="02000503030000020003" pitchFamily="50" charset="0"/>
                <a:sym typeface="Sassoon Infant Rg" panose="02000503030000020003" pitchFamily="50" charset="0"/>
              </a:rPr>
              <a:t>I can describe the new materials created in irreversible chemical changes.</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829515"/>
            <a:ext cx="8220075" cy="809627"/>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3202993" y="1898385"/>
            <a:ext cx="5186363" cy="3057525"/>
          </a:xfrm>
          <a:prstGeom prst="roundRect">
            <a:avLst>
              <a:gd name="adj" fmla="val 5764"/>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18301" y="2032088"/>
            <a:ext cx="4955749" cy="2791971"/>
          </a:xfrm>
          <a:prstGeom prst="rect">
            <a:avLst/>
          </a:prstGeom>
        </p:spPr>
      </p:pic>
      <p:sp>
        <p:nvSpPr>
          <p:cNvPr id="4" name="Rounded Rectangle 3"/>
          <p:cNvSpPr/>
          <p:nvPr/>
        </p:nvSpPr>
        <p:spPr>
          <a:xfrm>
            <a:off x="755650" y="1900237"/>
            <a:ext cx="2332037" cy="3057525"/>
          </a:xfrm>
          <a:prstGeom prst="roundRect">
            <a:avLst>
              <a:gd name="adj" fmla="val 768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6"/>
          <p:cNvSpPr>
            <a:spLocks noGrp="1"/>
          </p:cNvSpPr>
          <p:nvPr>
            <p:ph idx="1"/>
          </p:nvPr>
        </p:nvSpPr>
        <p:spPr>
          <a:xfrm>
            <a:off x="625474" y="2032087"/>
            <a:ext cx="2592387" cy="2790120"/>
          </a:xfrm>
        </p:spPr>
        <p:txBody>
          <a:bodyPr>
            <a:noAutofit/>
          </a:bodyPr>
          <a:lstStyle/>
          <a:p>
            <a:pPr marL="0" indent="0">
              <a:buNone/>
            </a:pPr>
            <a:r>
              <a:rPr lang="en-GB" altLang="en-US" dirty="0">
                <a:solidFill>
                  <a:schemeClr val="bg1"/>
                </a:solidFill>
                <a:latin typeface="+mn-lt"/>
              </a:rPr>
              <a:t>The kitchen is where our food is made and cooked. But did you know it is also home to many scientific reactions?</a:t>
            </a:r>
          </a:p>
          <a:p>
            <a:pPr marL="0" indent="0">
              <a:buNone/>
            </a:pPr>
            <a:r>
              <a:rPr lang="en-GB" altLang="en-US" dirty="0">
                <a:solidFill>
                  <a:schemeClr val="bg1"/>
                </a:solidFill>
                <a:latin typeface="+mn-lt"/>
              </a:rPr>
              <a:t>Watch this clip to find out more about the science of cooking.</a:t>
            </a:r>
          </a:p>
          <a:p>
            <a:endParaRPr lang="en-GB" dirty="0"/>
          </a:p>
        </p:txBody>
      </p:sp>
      <p:pic>
        <p:nvPicPr>
          <p:cNvPr id="5" name="Picture 4">
            <a:hlinkClick r:id="rId4"/>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07331" y="2837028"/>
            <a:ext cx="1183944" cy="1183944"/>
          </a:xfrm>
          <a:prstGeom prst="rect">
            <a:avLst/>
          </a:prstGeom>
        </p:spPr>
      </p:pic>
      <p:pic>
        <p:nvPicPr>
          <p:cNvPr id="8" name="Whole Clas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custDataLst>
      <p:tags r:id="rId1"/>
    </p:custDataLst>
    <p:extLst>
      <p:ext uri="{BB962C8B-B14F-4D97-AF65-F5344CB8AC3E}">
        <p14:creationId xmlns:p14="http://schemas.microsoft.com/office/powerpoint/2010/main" val="128623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829515"/>
            <a:ext cx="8220075" cy="809627"/>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2" name="Rounded Rectangle 1"/>
          <p:cNvSpPr/>
          <p:nvPr/>
        </p:nvSpPr>
        <p:spPr>
          <a:xfrm>
            <a:off x="755650" y="1771650"/>
            <a:ext cx="2368550" cy="1657350"/>
          </a:xfrm>
          <a:prstGeom prst="roundRect">
            <a:avLst>
              <a:gd name="adj" fmla="val 919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en-GB" altLang="en-US" dirty="0">
                <a:solidFill>
                  <a:schemeClr val="bg1"/>
                </a:solidFill>
              </a:rPr>
              <a:t>In the clip, we saw eggs being cooked.</a:t>
            </a:r>
          </a:p>
          <a:p>
            <a:pPr algn="ctr">
              <a:lnSpc>
                <a:spcPct val="80000"/>
              </a:lnSpc>
            </a:pPr>
            <a:endParaRPr lang="en-GB" altLang="en-US" dirty="0">
              <a:solidFill>
                <a:schemeClr val="bg1"/>
              </a:solidFill>
            </a:endParaRPr>
          </a:p>
          <a:p>
            <a:pPr algn="ctr">
              <a:lnSpc>
                <a:spcPct val="80000"/>
              </a:lnSpc>
            </a:pPr>
            <a:r>
              <a:rPr lang="en-GB" altLang="en-US" dirty="0">
                <a:solidFill>
                  <a:schemeClr val="bg1"/>
                </a:solidFill>
              </a:rPr>
              <a:t>How did the eggs change?</a:t>
            </a:r>
          </a:p>
        </p:txBody>
      </p:sp>
      <p:sp>
        <p:nvSpPr>
          <p:cNvPr id="3" name="Rounded Rectangle 2"/>
          <p:cNvSpPr/>
          <p:nvPr/>
        </p:nvSpPr>
        <p:spPr>
          <a:xfrm>
            <a:off x="3248026" y="1771650"/>
            <a:ext cx="1390650" cy="1657350"/>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7686" y="1937094"/>
            <a:ext cx="1009538" cy="1326457"/>
          </a:xfrm>
          <a:prstGeom prst="rect">
            <a:avLst/>
          </a:prstGeom>
        </p:spPr>
      </p:pic>
      <p:sp>
        <p:nvSpPr>
          <p:cNvPr id="9" name="Rounded Rectangle 8"/>
          <p:cNvSpPr/>
          <p:nvPr/>
        </p:nvSpPr>
        <p:spPr>
          <a:xfrm>
            <a:off x="4762502" y="1771647"/>
            <a:ext cx="3625848" cy="1657350"/>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43664" y="2022344"/>
            <a:ext cx="2675711" cy="1155958"/>
          </a:xfrm>
          <a:prstGeom prst="rect">
            <a:avLst/>
          </a:prstGeom>
        </p:spPr>
      </p:pic>
      <p:sp>
        <p:nvSpPr>
          <p:cNvPr id="10" name="Right Arrow 9"/>
          <p:cNvSpPr/>
          <p:nvPr/>
        </p:nvSpPr>
        <p:spPr>
          <a:xfrm>
            <a:off x="4591051" y="1971673"/>
            <a:ext cx="657336" cy="1257297"/>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765175" y="3543300"/>
            <a:ext cx="7623175" cy="1847850"/>
          </a:xfrm>
          <a:prstGeom prst="roundRect">
            <a:avLst>
              <a:gd name="adj" fmla="val 803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 egg shell is cracked, and the raw egg pours into the pan. As the liquid egg white and yolk are heated, they start to change. The clear liquid egg white firms up and becomes opaque white. It changes into a solid. The orange liquid egg yolk also solidifies and turns lighter in colour.</a:t>
            </a:r>
            <a:endParaRPr lang="en-US" altLang="en-US" dirty="0">
              <a:solidFill>
                <a:schemeClr val="bg1"/>
              </a:solidFill>
            </a:endParaRPr>
          </a:p>
        </p:txBody>
      </p:sp>
      <p:pic>
        <p:nvPicPr>
          <p:cNvPr id="12" name="Talking Partne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custDataLst>
      <p:tags r:id="rId1"/>
    </p:custDataLst>
    <p:extLst>
      <p:ext uri="{BB962C8B-B14F-4D97-AF65-F5344CB8AC3E}">
        <p14:creationId xmlns:p14="http://schemas.microsoft.com/office/powerpoint/2010/main" val="4148344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txBox="1">
            <a:spLocks/>
          </p:cNvSpPr>
          <p:nvPr/>
        </p:nvSpPr>
        <p:spPr>
          <a:xfrm>
            <a:off x="468313" y="609598"/>
            <a:ext cx="8220075" cy="80962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r>
              <a:rPr lang="en-GB" b="0" dirty="0">
                <a:latin typeface="Sassoon Infant Rg" panose="02000503030000020003" pitchFamily="50" charset="0"/>
                <a:ea typeface="Sassoon Infant Rg" panose="02000503030000020003" pitchFamily="50" charset="0"/>
              </a:rPr>
              <a:t>Kitchen Creations</a:t>
            </a:r>
          </a:p>
        </p:txBody>
      </p:sp>
      <p:sp>
        <p:nvSpPr>
          <p:cNvPr id="2" name="Rounded Rectangle 1"/>
          <p:cNvSpPr/>
          <p:nvPr/>
        </p:nvSpPr>
        <p:spPr>
          <a:xfrm>
            <a:off x="765175" y="1419225"/>
            <a:ext cx="2044700" cy="4673600"/>
          </a:xfrm>
          <a:prstGeom prst="roundRect">
            <a:avLst>
              <a:gd name="adj" fmla="val 457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 heat causes an irreversible chemical change to occur.</a:t>
            </a:r>
          </a:p>
          <a:p>
            <a:r>
              <a:rPr lang="en-GB" altLang="en-US" dirty="0">
                <a:solidFill>
                  <a:schemeClr val="bg1"/>
                </a:solidFill>
              </a:rPr>
              <a:t>The cooked egg cannot be cooled and turned back into a raw egg.</a:t>
            </a:r>
          </a:p>
          <a:p>
            <a:r>
              <a:rPr lang="en-GB" altLang="en-US" dirty="0">
                <a:solidFill>
                  <a:schemeClr val="bg1"/>
                </a:solidFill>
              </a:rPr>
              <a:t>It is a chemical change because a new product has been made, and irreversible because it cannot be changed back. </a:t>
            </a:r>
          </a:p>
        </p:txBody>
      </p:sp>
      <p:sp>
        <p:nvSpPr>
          <p:cNvPr id="3" name="Rounded Rectangle 2"/>
          <p:cNvSpPr/>
          <p:nvPr/>
        </p:nvSpPr>
        <p:spPr>
          <a:xfrm>
            <a:off x="2914649" y="1419225"/>
            <a:ext cx="5473700" cy="723900"/>
          </a:xfrm>
          <a:prstGeom prst="roundRect">
            <a:avLst>
              <a:gd name="adj" fmla="val 16972"/>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Melting, freezing, evaporating, condensing and dissolving are examples of reversible physical changes.</a:t>
            </a:r>
          </a:p>
        </p:txBody>
      </p:sp>
      <p:sp>
        <p:nvSpPr>
          <p:cNvPr id="5" name="Rectangle 4"/>
          <p:cNvSpPr/>
          <p:nvPr/>
        </p:nvSpPr>
        <p:spPr>
          <a:xfrm>
            <a:off x="2914651" y="2218484"/>
            <a:ext cx="2676524" cy="1282706"/>
          </a:xfrm>
          <a:prstGeom prst="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5695951" y="2218484"/>
            <a:ext cx="2692399" cy="1282706"/>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14651" y="3595599"/>
            <a:ext cx="2676524" cy="1334339"/>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695951" y="3599611"/>
            <a:ext cx="2692398" cy="1334340"/>
          </a:xfrm>
          <a:prstGeom prst="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l="4145" t="3912" b="12110"/>
          <a:stretch/>
        </p:blipFill>
        <p:spPr>
          <a:xfrm>
            <a:off x="2914650" y="2212182"/>
            <a:ext cx="2028825" cy="1296152"/>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9668" y="2295622"/>
            <a:ext cx="1421352" cy="1139459"/>
          </a:xfrm>
          <a:prstGeom prst="rect">
            <a:avLst/>
          </a:prstGeom>
        </p:spPr>
      </p:pic>
      <p:pic>
        <p:nvPicPr>
          <p:cNvPr id="15" name="Picture 14"/>
          <p:cNvPicPr>
            <a:picLocks noChangeAspect="1"/>
          </p:cNvPicPr>
          <p:nvPr/>
        </p:nvPicPr>
        <p:blipFill rotWithShape="1">
          <a:blip r:embed="rId5" cstate="print">
            <a:extLst>
              <a:ext uri="{28A0092B-C50C-407E-A947-70E740481C1C}">
                <a14:useLocalDpi xmlns:a14="http://schemas.microsoft.com/office/drawing/2010/main" val="0"/>
              </a:ext>
            </a:extLst>
          </a:blip>
          <a:srcRect t="18064"/>
          <a:stretch/>
        </p:blipFill>
        <p:spPr>
          <a:xfrm>
            <a:off x="3113088" y="3590925"/>
            <a:ext cx="1593562" cy="1319963"/>
          </a:xfrm>
          <a:prstGeom prst="rect">
            <a:avLst/>
          </a:prstGeom>
        </p:spPr>
      </p:pic>
      <p:pic>
        <p:nvPicPr>
          <p:cNvPr id="16" name="Picture 15"/>
          <p:cNvPicPr>
            <a:picLocks noChangeAspect="1"/>
          </p:cNvPicPr>
          <p:nvPr/>
        </p:nvPicPr>
        <p:blipFill rotWithShape="1">
          <a:blip r:embed="rId6" cstate="print">
            <a:extLst>
              <a:ext uri="{28A0092B-C50C-407E-A947-70E740481C1C}">
                <a14:useLocalDpi xmlns:a14="http://schemas.microsoft.com/office/drawing/2010/main" val="0"/>
              </a:ext>
            </a:extLst>
          </a:blip>
          <a:srcRect t="12854" b="19080"/>
          <a:stretch/>
        </p:blipFill>
        <p:spPr>
          <a:xfrm>
            <a:off x="6094412" y="3599611"/>
            <a:ext cx="1815484" cy="1343864"/>
          </a:xfrm>
          <a:prstGeom prst="rect">
            <a:avLst/>
          </a:prstGeom>
        </p:spPr>
      </p:pic>
      <p:sp>
        <p:nvSpPr>
          <p:cNvPr id="18" name="Rounded Rectangle 17"/>
          <p:cNvSpPr/>
          <p:nvPr/>
        </p:nvSpPr>
        <p:spPr>
          <a:xfrm>
            <a:off x="2914651" y="5009309"/>
            <a:ext cx="5473700" cy="1083516"/>
          </a:xfrm>
          <a:prstGeom prst="roundRect">
            <a:avLst>
              <a:gd name="adj" fmla="val 1081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These are physical changes because no new materials are created. They are reversible changes because they can be changed back or reversed.</a:t>
            </a:r>
          </a:p>
        </p:txBody>
      </p:sp>
    </p:spTree>
    <p:custDataLst>
      <p:tags r:id="rId1"/>
    </p:custDataLst>
    <p:extLst>
      <p:ext uri="{BB962C8B-B14F-4D97-AF65-F5344CB8AC3E}">
        <p14:creationId xmlns:p14="http://schemas.microsoft.com/office/powerpoint/2010/main" val="3503258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928905"/>
            <a:ext cx="8220075" cy="432755"/>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765174" y="3634205"/>
            <a:ext cx="2062864" cy="2458482"/>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6180" y="3879622"/>
            <a:ext cx="1497529" cy="1967641"/>
          </a:xfrm>
          <a:prstGeom prst="rect">
            <a:avLst/>
          </a:prstGeom>
        </p:spPr>
      </p:pic>
      <p:sp>
        <p:nvSpPr>
          <p:cNvPr id="9" name="Rounded Rectangle 8"/>
          <p:cNvSpPr/>
          <p:nvPr/>
        </p:nvSpPr>
        <p:spPr>
          <a:xfrm>
            <a:off x="3011719" y="3634201"/>
            <a:ext cx="5378514" cy="2458482"/>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70480" y="4006080"/>
            <a:ext cx="3969099" cy="1714726"/>
          </a:xfrm>
          <a:prstGeom prst="rect">
            <a:avLst/>
          </a:prstGeom>
        </p:spPr>
      </p:pic>
      <p:sp>
        <p:nvSpPr>
          <p:cNvPr id="10" name="Right Arrow 9"/>
          <p:cNvSpPr/>
          <p:nvPr/>
        </p:nvSpPr>
        <p:spPr>
          <a:xfrm>
            <a:off x="2757392" y="3930916"/>
            <a:ext cx="975080" cy="1865051"/>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765175" y="1525776"/>
            <a:ext cx="7623175" cy="1257181"/>
          </a:xfrm>
          <a:prstGeom prst="roundRect">
            <a:avLst>
              <a:gd name="adj" fmla="val 8031"/>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Chemical changes involve reactants and products.</a:t>
            </a:r>
          </a:p>
          <a:p>
            <a:pPr algn="ctr"/>
            <a:r>
              <a:rPr lang="en-GB" altLang="en-US" dirty="0"/>
              <a:t>The reactants are the materials that you start off with, </a:t>
            </a:r>
          </a:p>
          <a:p>
            <a:pPr algn="ctr"/>
            <a:r>
              <a:rPr lang="en-GB" altLang="en-US" dirty="0"/>
              <a:t>before the chemical change happens.</a:t>
            </a:r>
          </a:p>
          <a:p>
            <a:pPr algn="ctr"/>
            <a:r>
              <a:rPr lang="en-GB" altLang="en-US" dirty="0"/>
              <a:t>The products are the materials that are formed in the chemical change.</a:t>
            </a:r>
          </a:p>
        </p:txBody>
      </p:sp>
      <p:pic>
        <p:nvPicPr>
          <p:cNvPr id="12" name="Talking Partne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13" name="Rounded Rectangle 12"/>
          <p:cNvSpPr/>
          <p:nvPr/>
        </p:nvSpPr>
        <p:spPr>
          <a:xfrm>
            <a:off x="755650" y="2892287"/>
            <a:ext cx="7632700" cy="646044"/>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What was the reactant and what was the product in the egg example? What caused the chemical change?</a:t>
            </a:r>
          </a:p>
        </p:txBody>
      </p:sp>
    </p:spTree>
    <p:custDataLst>
      <p:tags r:id="rId1"/>
    </p:custDataLst>
    <p:extLst>
      <p:ext uri="{BB962C8B-B14F-4D97-AF65-F5344CB8AC3E}">
        <p14:creationId xmlns:p14="http://schemas.microsoft.com/office/powerpoint/2010/main" val="1010618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928905"/>
            <a:ext cx="8220075" cy="432755"/>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755650" y="1613767"/>
            <a:ext cx="2062864" cy="2458482"/>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Londrina Solid" panose="02000506000000020003" pitchFamily="50" charset="0"/>
              </a:rPr>
              <a:t>The reactant</a:t>
            </a:r>
          </a:p>
          <a:p>
            <a:pPr algn="ctr"/>
            <a:r>
              <a:rPr lang="en-GB" sz="2000" dirty="0">
                <a:solidFill>
                  <a:schemeClr val="tx1"/>
                </a:solidFill>
              </a:rPr>
              <a:t>was the raw egg.</a:t>
            </a:r>
          </a:p>
        </p:txBody>
      </p:sp>
      <p:sp>
        <p:nvSpPr>
          <p:cNvPr id="9" name="Rounded Rectangle 8"/>
          <p:cNvSpPr/>
          <p:nvPr/>
        </p:nvSpPr>
        <p:spPr>
          <a:xfrm>
            <a:off x="3002195" y="1613763"/>
            <a:ext cx="5378514" cy="2458482"/>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Londrina Solid" panose="02000506000000020003" pitchFamily="50" charset="0"/>
              </a:rPr>
              <a:t>The product</a:t>
            </a:r>
          </a:p>
          <a:p>
            <a:pPr algn="ctr"/>
            <a:r>
              <a:rPr lang="en-GB" sz="2800" dirty="0"/>
              <a:t>was the cooked egg.</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2195" y="1613763"/>
            <a:ext cx="5389331" cy="2469094"/>
          </a:xfrm>
          <a:prstGeom prst="rect">
            <a:avLst/>
          </a:prstGeom>
        </p:spPr>
      </p:pic>
      <p:sp>
        <p:nvSpPr>
          <p:cNvPr id="10" name="Right Arrow 9"/>
          <p:cNvSpPr/>
          <p:nvPr/>
        </p:nvSpPr>
        <p:spPr>
          <a:xfrm>
            <a:off x="2747868" y="1910478"/>
            <a:ext cx="975080" cy="1865051"/>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43891" y="4224125"/>
            <a:ext cx="7636818" cy="1763435"/>
            <a:chOff x="743891" y="2070159"/>
            <a:chExt cx="7636818" cy="1763435"/>
          </a:xfrm>
        </p:grpSpPr>
        <p:sp>
          <p:nvSpPr>
            <p:cNvPr id="2" name="Rounded Rectangle 1"/>
            <p:cNvSpPr/>
            <p:nvPr/>
          </p:nvSpPr>
          <p:spPr>
            <a:xfrm>
              <a:off x="743891" y="2070159"/>
              <a:ext cx="7636818" cy="1753910"/>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t="24610" b="24296"/>
            <a:stretch/>
          </p:blipFill>
          <p:spPr>
            <a:xfrm>
              <a:off x="3323165" y="2071469"/>
              <a:ext cx="4713055" cy="1762125"/>
            </a:xfrm>
            <a:prstGeom prst="rect">
              <a:avLst/>
            </a:prstGeom>
          </p:spPr>
        </p:pic>
        <p:sp>
          <p:nvSpPr>
            <p:cNvPr id="7" name="TextBox 6"/>
            <p:cNvSpPr txBox="1"/>
            <p:nvPr/>
          </p:nvSpPr>
          <p:spPr>
            <a:xfrm>
              <a:off x="1119093" y="2366879"/>
              <a:ext cx="1628775" cy="1200329"/>
            </a:xfrm>
            <a:prstGeom prst="rect">
              <a:avLst/>
            </a:prstGeom>
            <a:noFill/>
          </p:spPr>
          <p:txBody>
            <a:bodyPr wrap="square" rtlCol="0">
              <a:spAutoFit/>
            </a:bodyPr>
            <a:lstStyle/>
            <a:p>
              <a:r>
                <a:rPr lang="en-GB" dirty="0">
                  <a:solidFill>
                    <a:schemeClr val="bg1"/>
                  </a:solidFill>
                </a:rPr>
                <a:t>Heat caused the chemical change to occur.</a:t>
              </a:r>
            </a:p>
          </p:txBody>
        </p:sp>
      </p:gr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5650" y="1613763"/>
            <a:ext cx="2072820" cy="2469094"/>
          </a:xfrm>
          <a:prstGeom prst="rect">
            <a:avLst/>
          </a:prstGeom>
        </p:spPr>
      </p:pic>
    </p:spTree>
    <p:custDataLst>
      <p:tags r:id="rId1"/>
    </p:custDataLst>
    <p:extLst>
      <p:ext uri="{BB962C8B-B14F-4D97-AF65-F5344CB8AC3E}">
        <p14:creationId xmlns:p14="http://schemas.microsoft.com/office/powerpoint/2010/main" val="189071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lstStyle/>
          <a:p>
            <a:r>
              <a:rPr lang="en-GB" b="0" dirty="0">
                <a:latin typeface="Sassoon Infant Rg" panose="02000503030000020003" pitchFamily="50" charset="0"/>
                <a:ea typeface="Sassoon Infant Rg" panose="02000503030000020003" pitchFamily="50" charset="0"/>
              </a:rPr>
              <a:t>Reversible or Irreversible?</a:t>
            </a:r>
          </a:p>
        </p:txBody>
      </p:sp>
      <p:sp>
        <p:nvSpPr>
          <p:cNvPr id="2" name="Rounded Rectangle 1"/>
          <p:cNvSpPr/>
          <p:nvPr/>
        </p:nvSpPr>
        <p:spPr>
          <a:xfrm>
            <a:off x="755650" y="1695449"/>
            <a:ext cx="2978150" cy="2352675"/>
          </a:xfrm>
          <a:prstGeom prst="roundRect">
            <a:avLst>
              <a:gd name="adj" fmla="val 10523"/>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dirty="0">
                <a:solidFill>
                  <a:schemeClr val="tx1"/>
                </a:solidFill>
              </a:rPr>
              <a:t>Can you sort the pictures of changes into the Reversible or Irreversible columns on your Identifying Changes Activity Sheet?</a:t>
            </a:r>
          </a:p>
          <a:p>
            <a:r>
              <a:rPr lang="en-GB" altLang="en-US" b="1" dirty="0">
                <a:solidFill>
                  <a:schemeClr val="tx1"/>
                </a:solidFill>
              </a:rPr>
              <a:t>Year 5 6</a:t>
            </a:r>
            <a:r>
              <a:rPr lang="en-GB" altLang="en-US" b="1" baseline="30000" dirty="0">
                <a:solidFill>
                  <a:schemeClr val="tx1"/>
                </a:solidFill>
              </a:rPr>
              <a:t>th</a:t>
            </a:r>
            <a:r>
              <a:rPr lang="en-GB" altLang="en-US" b="1" dirty="0">
                <a:solidFill>
                  <a:schemeClr val="tx1"/>
                </a:solidFill>
              </a:rPr>
              <a:t> July Learning Pack Topic Lesson 1 Sorting</a:t>
            </a:r>
            <a:endParaRPr lang="en-GB" altLang="en-US" dirty="0">
              <a:solidFill>
                <a:schemeClr val="tx1"/>
              </a:solidFill>
            </a:endParaRPr>
          </a:p>
        </p:txBody>
      </p:sp>
      <p:sp>
        <p:nvSpPr>
          <p:cNvPr id="5" name="Rounded Rectangle 4"/>
          <p:cNvSpPr/>
          <p:nvPr/>
        </p:nvSpPr>
        <p:spPr>
          <a:xfrm>
            <a:off x="3851274" y="1695450"/>
            <a:ext cx="4537075" cy="3981450"/>
          </a:xfrm>
          <a:prstGeom prst="roundRect">
            <a:avLst>
              <a:gd name="adj" fmla="val 3489"/>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321629">
            <a:off x="5921121" y="2598708"/>
            <a:ext cx="1879736" cy="2699275"/>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38630">
            <a:off x="4338045" y="2388857"/>
            <a:ext cx="1926788" cy="2766841"/>
          </a:xfrm>
          <a:prstGeom prst="rect">
            <a:avLst/>
          </a:prstGeom>
          <a:ln>
            <a:noFill/>
          </a:ln>
          <a:effectLst>
            <a:outerShdw blurRad="292100" dist="139700" dir="2700000" algn="tl" rotWithShape="0">
              <a:srgbClr val="333333">
                <a:alpha val="65000"/>
              </a:srgbClr>
            </a:outerShdw>
          </a:effectLst>
        </p:spPr>
      </p:pic>
      <p:sp>
        <p:nvSpPr>
          <p:cNvPr id="8" name="Rounded Rectangle 7"/>
          <p:cNvSpPr/>
          <p:nvPr/>
        </p:nvSpPr>
        <p:spPr>
          <a:xfrm>
            <a:off x="1546578" y="4171950"/>
            <a:ext cx="2187222" cy="1504950"/>
          </a:xfrm>
          <a:prstGeom prst="roundRect">
            <a:avLst>
              <a:gd name="adj" fmla="val 702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952978" y="4277555"/>
            <a:ext cx="1756024" cy="1275520"/>
          </a:xfrm>
          <a:prstGeom prst="rect">
            <a:avLst/>
          </a:prstGeom>
        </p:spPr>
      </p:pic>
      <p:pic>
        <p:nvPicPr>
          <p:cNvPr id="10" name="Individual Work"/>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96800" y="1794674"/>
            <a:ext cx="579498" cy="579498"/>
          </a:xfrm>
          <a:prstGeom prst="rect">
            <a:avLst/>
          </a:prstGeom>
        </p:spPr>
      </p:pic>
    </p:spTree>
    <p:custDataLst>
      <p:tags r:id="rId1"/>
    </p:custDataLst>
    <p:extLst>
      <p:ext uri="{BB962C8B-B14F-4D97-AF65-F5344CB8AC3E}">
        <p14:creationId xmlns:p14="http://schemas.microsoft.com/office/powerpoint/2010/main" val="3031811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lstStyle/>
          <a:p>
            <a:r>
              <a:rPr lang="en-GB" b="0" dirty="0">
                <a:latin typeface="Sassoon Infant Rg" panose="02000503030000020003" pitchFamily="50" charset="0"/>
                <a:ea typeface="Sassoon Infant Rg" panose="02000503030000020003" pitchFamily="50" charset="0"/>
              </a:rPr>
              <a:t>Seeing Changes</a:t>
            </a:r>
          </a:p>
        </p:txBody>
      </p:sp>
      <p:sp>
        <p:nvSpPr>
          <p:cNvPr id="2" name="Rounded Rectangle 1"/>
          <p:cNvSpPr/>
          <p:nvPr/>
        </p:nvSpPr>
        <p:spPr>
          <a:xfrm>
            <a:off x="755650" y="1479600"/>
            <a:ext cx="7632700" cy="1127025"/>
          </a:xfrm>
          <a:prstGeom prst="roundRect">
            <a:avLst>
              <a:gd name="adj" fmla="val 1052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700" dirty="0">
                <a:solidFill>
                  <a:schemeClr val="tx1"/>
                </a:solidFill>
              </a:rPr>
              <a:t>Try a irreversible change for yourself! Can you make any new materials? Complete your </a:t>
            </a:r>
            <a:r>
              <a:rPr lang="en-GB" b="1" dirty="0"/>
              <a:t>Year 5 6</a:t>
            </a:r>
            <a:r>
              <a:rPr lang="en-GB" b="1" baseline="30000" dirty="0"/>
              <a:t>th</a:t>
            </a:r>
            <a:r>
              <a:rPr lang="en-GB" b="1" dirty="0"/>
              <a:t> July Learning Pack Topic Lesson 1 Experiment sheet</a:t>
            </a:r>
            <a:endParaRPr lang="en-GB" dirty="0"/>
          </a:p>
          <a:p>
            <a:r>
              <a:rPr lang="en-GB" altLang="en-US" sz="1700" dirty="0">
                <a:solidFill>
                  <a:schemeClr val="tx1"/>
                </a:solidFill>
              </a:rPr>
              <a:t>sheet as you carry out the activity</a:t>
            </a:r>
            <a:r>
              <a:rPr lang="en-GB" altLang="en-US" sz="1700" dirty="0">
                <a:solidFill>
                  <a:schemeClr val="tx1"/>
                </a:solidFill>
                <a:latin typeface="BPreplay" panose="02000503000000020004" pitchFamily="50" charset="0"/>
              </a:rPr>
              <a:t>.</a:t>
            </a:r>
          </a:p>
        </p:txBody>
      </p:sp>
      <p:sp>
        <p:nvSpPr>
          <p:cNvPr id="5" name="Rounded Rectangle 4"/>
          <p:cNvSpPr/>
          <p:nvPr/>
        </p:nvSpPr>
        <p:spPr>
          <a:xfrm>
            <a:off x="3851275" y="2524125"/>
            <a:ext cx="4537075" cy="3152775"/>
          </a:xfrm>
          <a:prstGeom prst="roundRect">
            <a:avLst>
              <a:gd name="adj" fmla="val 324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55650" y="2524125"/>
            <a:ext cx="2978150" cy="3152775"/>
          </a:xfrm>
          <a:prstGeom prst="roundRect">
            <a:avLst>
              <a:gd name="adj" fmla="val 383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600" y="2606625"/>
            <a:ext cx="579498" cy="579498"/>
          </a:xfrm>
          <a:prstGeom prst="rect">
            <a:avLst/>
          </a:prstGeom>
        </p:spPr>
      </p:pic>
      <p:pic>
        <p:nvPicPr>
          <p:cNvPr id="12" name="Group Work"/>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337622">
            <a:off x="1223741" y="2794349"/>
            <a:ext cx="1819185" cy="2612325"/>
          </a:xfrm>
          <a:prstGeom prst="rect">
            <a:avLst/>
          </a:prstGeom>
          <a:ln>
            <a:noFill/>
          </a:ln>
          <a:effectLst>
            <a:outerShdw blurRad="292100" dist="139700" dir="2700000" algn="tl" rotWithShape="0">
              <a:srgbClr val="333333">
                <a:alpha val="65000"/>
              </a:srgbClr>
            </a:outerShdw>
          </a:effectLst>
        </p:spPr>
      </p:pic>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12409" r="2064"/>
          <a:stretch/>
        </p:blipFill>
        <p:spPr>
          <a:xfrm>
            <a:off x="3848100" y="2896374"/>
            <a:ext cx="4552950" cy="2496770"/>
          </a:xfrm>
          <a:prstGeom prst="rect">
            <a:avLst/>
          </a:prstGeom>
        </p:spPr>
      </p:pic>
    </p:spTree>
    <p:custDataLst>
      <p:tags r:id="rId1"/>
    </p:custDataLst>
    <p:extLst>
      <p:ext uri="{BB962C8B-B14F-4D97-AF65-F5344CB8AC3E}">
        <p14:creationId xmlns:p14="http://schemas.microsoft.com/office/powerpoint/2010/main" val="1835501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Mixing Milk and Vinegar</a:t>
            </a:r>
          </a:p>
        </p:txBody>
      </p:sp>
      <p:sp>
        <p:nvSpPr>
          <p:cNvPr id="2" name="Rounded Rectangle 1"/>
          <p:cNvSpPr/>
          <p:nvPr/>
        </p:nvSpPr>
        <p:spPr>
          <a:xfrm>
            <a:off x="755650" y="1931875"/>
            <a:ext cx="3095625" cy="1716200"/>
          </a:xfrm>
          <a:prstGeom prst="roundRect">
            <a:avLst>
              <a:gd name="adj" fmla="val 10523"/>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Mix 250ml of warm milk with a tablespoon of white vinegar.</a:t>
            </a:r>
          </a:p>
          <a:p>
            <a:endParaRPr lang="en-GB" altLang="en-US" sz="1600" dirty="0">
              <a:solidFill>
                <a:schemeClr val="tx1"/>
              </a:solidFill>
            </a:endParaRPr>
          </a:p>
          <a:p>
            <a:r>
              <a:rPr lang="en-GB" altLang="en-US" sz="2400" dirty="0">
                <a:latin typeface="Londrina Solid" panose="02000506000000020003" pitchFamily="50" charset="0"/>
              </a:rPr>
              <a:t>What do you observe?</a:t>
            </a:r>
          </a:p>
        </p:txBody>
      </p:sp>
      <p:sp>
        <p:nvSpPr>
          <p:cNvPr id="5" name="Rounded Rectangle 4"/>
          <p:cNvSpPr/>
          <p:nvPr/>
        </p:nvSpPr>
        <p:spPr>
          <a:xfrm>
            <a:off x="3943350" y="1931875"/>
            <a:ext cx="4445000" cy="1716200"/>
          </a:xfrm>
          <a:prstGeom prst="roundRect">
            <a:avLst>
              <a:gd name="adj" fmla="val 10983"/>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55650" y="3724274"/>
            <a:ext cx="7632700" cy="2105025"/>
          </a:xfrm>
          <a:prstGeom prst="roundRect">
            <a:avLst>
              <a:gd name="adj" fmla="val 8595"/>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As you mix the vinegar with the milk, it begins to curdle. It separates into clumps of solids floating in thin watery liquid.</a:t>
            </a:r>
          </a:p>
          <a:p>
            <a:r>
              <a:rPr lang="en-GB" altLang="en-US" dirty="0"/>
              <a:t>Strain the mixture to separate the solids from the liquid.</a:t>
            </a:r>
          </a:p>
          <a:p>
            <a:r>
              <a:rPr lang="en-GB" altLang="en-US" dirty="0"/>
              <a:t>The solids you are left with are a new material. This chemical reaction has created a form of plastic called casein plastic.</a:t>
            </a:r>
          </a:p>
          <a:p>
            <a:r>
              <a:rPr lang="en-GB" altLang="en-US" dirty="0"/>
              <a:t>The casein plastic can be moulded into shapes and left to dry. </a:t>
            </a:r>
          </a:p>
        </p:txBody>
      </p:sp>
      <p:pic>
        <p:nvPicPr>
          <p:cNvPr id="12"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31529" y="2034381"/>
            <a:ext cx="1128511" cy="156210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23128" y="2018451"/>
            <a:ext cx="597126" cy="1543048"/>
          </a:xfrm>
          <a:prstGeom prst="rect">
            <a:avLst/>
          </a:prstGeom>
        </p:spPr>
      </p:pic>
    </p:spTree>
    <p:custDataLst>
      <p:tags r:id="rId1"/>
    </p:custDataLst>
    <p:extLst>
      <p:ext uri="{BB962C8B-B14F-4D97-AF65-F5344CB8AC3E}">
        <p14:creationId xmlns:p14="http://schemas.microsoft.com/office/powerpoint/2010/main" val="419181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Mixing Milk and Vinegar</a:t>
            </a:r>
          </a:p>
        </p:txBody>
      </p:sp>
      <p:sp>
        <p:nvSpPr>
          <p:cNvPr id="5" name="Rounded Rectangle 4"/>
          <p:cNvSpPr/>
          <p:nvPr/>
        </p:nvSpPr>
        <p:spPr>
          <a:xfrm>
            <a:off x="1525641" y="1965509"/>
            <a:ext cx="3149601" cy="3854259"/>
          </a:xfrm>
          <a:prstGeom prst="roundRect">
            <a:avLst>
              <a:gd name="adj" fmla="val 433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100" dirty="0"/>
              <a:t>Casein plastic was quite common from the early 1900s until about 1945. It was used to make buttons, decorative buckles, beads and other jewellery, fountain pens, the backings for hand-held mirrors, and fancy comb and brush sets. </a:t>
            </a:r>
          </a:p>
        </p:txBody>
      </p:sp>
      <p:sp>
        <p:nvSpPr>
          <p:cNvPr id="4" name="Rounded Rectangle 3"/>
          <p:cNvSpPr/>
          <p:nvPr/>
        </p:nvSpPr>
        <p:spPr>
          <a:xfrm>
            <a:off x="4895850" y="1965517"/>
            <a:ext cx="2638426" cy="3854259"/>
          </a:xfrm>
          <a:prstGeom prst="roundRect">
            <a:avLst>
              <a:gd name="adj" fmla="val 406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9226" y="2159851"/>
            <a:ext cx="2084442" cy="3465576"/>
          </a:xfrm>
          <a:prstGeom prst="rect">
            <a:avLst/>
          </a:prstGeom>
        </p:spPr>
      </p:pic>
    </p:spTree>
    <p:custDataLst>
      <p:tags r:id="rId1"/>
    </p:custDataLst>
    <p:extLst>
      <p:ext uri="{BB962C8B-B14F-4D97-AF65-F5344CB8AC3E}">
        <p14:creationId xmlns:p14="http://schemas.microsoft.com/office/powerpoint/2010/main" val="41747418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US" altLang="zh-CN" dirty="0">
                <a:latin typeface="+mn-lt"/>
              </a:rPr>
              <a:t>I can identify and explain irreversible chemical changes.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cs typeface="Sassoon Infant Rg" panose="02000503030000020003" pitchFamily="50" charset="0"/>
                <a:sym typeface="Sassoon Infant Rg" panose="02000503030000020003" pitchFamily="50" charset="0"/>
              </a:rPr>
              <a:t>I can identify irreversible chemical changes.</a:t>
            </a:r>
          </a:p>
          <a:p>
            <a:r>
              <a:rPr lang="en-US" altLang="zh-CN" dirty="0">
                <a:latin typeface="+mn-lt"/>
                <a:cs typeface="Sassoon Infant Rg" panose="02000503030000020003" pitchFamily="50" charset="0"/>
                <a:sym typeface="Sassoon Infant Rg" panose="02000503030000020003" pitchFamily="50" charset="0"/>
              </a:rPr>
              <a:t>I can explain irreversible chemical changes.</a:t>
            </a:r>
          </a:p>
          <a:p>
            <a:r>
              <a:rPr lang="en-US" altLang="zh-CN" dirty="0">
                <a:latin typeface="+mn-lt"/>
                <a:cs typeface="Sassoon Infant Rg" panose="02000503030000020003" pitchFamily="50" charset="0"/>
                <a:sym typeface="Sassoon Infant Rg" panose="02000503030000020003" pitchFamily="50" charset="0"/>
              </a:rPr>
              <a:t>I can describe the new materials created in irreversible chemical changes.</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custDataLst>
      <p:tags r:id="rId1"/>
    </p:custDataLst>
    <p:extLst>
      <p:ext uri="{BB962C8B-B14F-4D97-AF65-F5344CB8AC3E}">
        <p14:creationId xmlns:p14="http://schemas.microsoft.com/office/powerpoint/2010/main" val="183158669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1279</TotalTime>
  <Words>595</Words>
  <Application>Microsoft Office PowerPoint</Application>
  <PresentationFormat>On-screen Show (4:3)</PresentationFormat>
  <Paragraphs>60</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Sassoon Infant Rg</vt:lpstr>
      <vt:lpstr>BPreplay</vt:lpstr>
      <vt:lpstr>Londrina Solid</vt:lpstr>
      <vt:lpstr>Sassoon Infant Md</vt:lpstr>
      <vt:lpstr>Arial</vt:lpstr>
      <vt:lpstr>Calibri</vt:lpstr>
      <vt:lpstr>Office Theme</vt:lpstr>
      <vt:lpstr>PowerPoint Presentation</vt:lpstr>
      <vt:lpstr>PowerPoint Presentation</vt:lpstr>
      <vt:lpstr>Kitchen Creations</vt:lpstr>
      <vt:lpstr>Kitchen Creations</vt:lpstr>
      <vt:lpstr>PowerPoint Presentation</vt:lpstr>
      <vt:lpstr>Kitchen Creations</vt:lpstr>
      <vt:lpstr>Kitchen Creations</vt:lpstr>
      <vt:lpstr>Reversible or Irreversible?</vt:lpstr>
      <vt:lpstr>Seeing Changes</vt:lpstr>
      <vt:lpstr>Seeing Changes –  Mixing Milk and Vinegar</vt:lpstr>
      <vt:lpstr>Seeing Changes –  Mixing Milk and Vinegar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100</cp:revision>
  <cp:lastPrinted>2020-06-29T12:02:32Z</cp:lastPrinted>
  <dcterms:created xsi:type="dcterms:W3CDTF">2014-10-01T16:09:27Z</dcterms:created>
  <dcterms:modified xsi:type="dcterms:W3CDTF">2020-06-29T12:31:50Z</dcterms:modified>
</cp:coreProperties>
</file>