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6"/>
  </p:handoutMasterIdLst>
  <p:sldIdLst>
    <p:sldId id="258" r:id="rId2"/>
    <p:sldId id="263" r:id="rId3"/>
    <p:sldId id="274" r:id="rId4"/>
    <p:sldId id="275" r:id="rId5"/>
    <p:sldId id="290" r:id="rId6"/>
    <p:sldId id="291" r:id="rId7"/>
    <p:sldId id="292" r:id="rId8"/>
    <p:sldId id="299" r:id="rId9"/>
    <p:sldId id="264" r:id="rId10"/>
    <p:sldId id="267" r:id="rId11"/>
    <p:sldId id="285" r:id="rId12"/>
    <p:sldId id="286" r:id="rId13"/>
    <p:sldId id="287" r:id="rId14"/>
    <p:sldId id="271" r:id="rId15"/>
    <p:sldId id="288" r:id="rId16"/>
    <p:sldId id="289" r:id="rId17"/>
    <p:sldId id="279" r:id="rId18"/>
    <p:sldId id="280" r:id="rId19"/>
    <p:sldId id="293" r:id="rId20"/>
    <p:sldId id="294" r:id="rId21"/>
    <p:sldId id="295" r:id="rId22"/>
    <p:sldId id="296" r:id="rId23"/>
    <p:sldId id="297" r:id="rId24"/>
    <p:sldId id="298" r:id="rId25"/>
  </p:sldIdLst>
  <p:sldSz cx="9144000" cy="6858000" type="screen4x3"/>
  <p:notesSz cx="10020300" cy="6888163"/>
  <p:embeddedFontLst>
    <p:embeddedFont>
      <p:font typeface="BPreplay" panose="02000503000000020004" charset="0"/>
      <p:regular r:id="rId27"/>
      <p:bold r:id="rId28"/>
      <p:italic r:id="rId29"/>
      <p:boldItalic r:id="rId30"/>
    </p:embeddedFont>
    <p:embeddedFont>
      <p:font typeface="Calibri" panose="020F0502020204030204" pitchFamily="34" charset="0"/>
      <p:regular r:id="rId31"/>
      <p:bold r:id="rId32"/>
      <p:italic r:id="rId33"/>
      <p:boldItalic r:id="rId34"/>
    </p:embeddedFont>
    <p:embeddedFont>
      <p:font typeface="Londrina Solid" panose="02000506000000020003" charset="0"/>
      <p:regular r:id="rId35"/>
    </p:embeddedFont>
    <p:embeddedFont>
      <p:font typeface="Sassoon Infant Md" panose="02000603050000020003" charset="0"/>
      <p:regular r:id="rId36"/>
    </p:embeddedFont>
    <p:embeddedFont>
      <p:font typeface="Sassoon Infant Rg" panose="02000503030000020003" charset="0"/>
      <p:regular r:id="rId37"/>
      <p:bold r:id="rId38"/>
    </p:embeddedFont>
    <p:embeddedFont>
      <p:font typeface="SimSun" panose="02010600030101010101" pitchFamily="2" charset="-122"/>
      <p:regular r:id="rId39"/>
    </p:embeddedFont>
    <p:embeddedFont>
      <p:font typeface="XCCW Joined 1a" panose="03050602040000000000" pitchFamily="66" charset="0"/>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E1FF"/>
    <a:srgbClr val="C19AB7"/>
    <a:srgbClr val="228CDB"/>
    <a:srgbClr val="9C95DC"/>
    <a:srgbClr val="4267AC"/>
    <a:srgbClr val="ADD83B"/>
    <a:srgbClr val="561E96"/>
    <a:srgbClr val="690E77"/>
    <a:srgbClr val="5FAD41"/>
    <a:srgbClr val="2D93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30" autoAdjust="0"/>
    <p:restoredTop sz="94660"/>
  </p:normalViewPr>
  <p:slideViewPr>
    <p:cSldViewPr snapToGrid="0" showGuides="1">
      <p:cViewPr varScale="1">
        <p:scale>
          <a:sx n="85" d="100"/>
          <a:sy n="85" d="100"/>
        </p:scale>
        <p:origin x="1014" y="8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9" Type="http://schemas.openxmlformats.org/officeDocument/2006/relationships/font" Target="fonts/font13.fntdata"/><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42130" cy="345604"/>
          </a:xfrm>
          <a:prstGeom prst="rect">
            <a:avLst/>
          </a:prstGeom>
        </p:spPr>
        <p:txBody>
          <a:bodyPr vert="horz" lIns="96616" tIns="48308" rIns="96616" bIns="48308" rtlCol="0"/>
          <a:lstStyle>
            <a:lvl1pPr algn="l">
              <a:defRPr sz="1300"/>
            </a:lvl1pPr>
          </a:lstStyle>
          <a:p>
            <a:endParaRPr lang="en-GB"/>
          </a:p>
        </p:txBody>
      </p:sp>
      <p:sp>
        <p:nvSpPr>
          <p:cNvPr id="3" name="Date Placeholder 2"/>
          <p:cNvSpPr>
            <a:spLocks noGrp="1"/>
          </p:cNvSpPr>
          <p:nvPr>
            <p:ph type="dt" sz="quarter" idx="1"/>
          </p:nvPr>
        </p:nvSpPr>
        <p:spPr>
          <a:xfrm>
            <a:off x="5675851" y="1"/>
            <a:ext cx="4342130" cy="345604"/>
          </a:xfrm>
          <a:prstGeom prst="rect">
            <a:avLst/>
          </a:prstGeom>
        </p:spPr>
        <p:txBody>
          <a:bodyPr vert="horz" lIns="96616" tIns="48308" rIns="96616" bIns="48308" rtlCol="0"/>
          <a:lstStyle>
            <a:lvl1pPr algn="r">
              <a:defRPr sz="1300"/>
            </a:lvl1pPr>
          </a:lstStyle>
          <a:p>
            <a:fld id="{6B34F151-63AC-41CE-96F5-7702E930870C}" type="datetimeFigureOut">
              <a:rPr lang="en-GB" smtClean="0"/>
              <a:t>29/06/2020</a:t>
            </a:fld>
            <a:endParaRPr lang="en-GB"/>
          </a:p>
        </p:txBody>
      </p:sp>
      <p:sp>
        <p:nvSpPr>
          <p:cNvPr id="4" name="Footer Placeholder 3"/>
          <p:cNvSpPr>
            <a:spLocks noGrp="1"/>
          </p:cNvSpPr>
          <p:nvPr>
            <p:ph type="ftr" sz="quarter" idx="2"/>
          </p:nvPr>
        </p:nvSpPr>
        <p:spPr>
          <a:xfrm>
            <a:off x="0" y="6542560"/>
            <a:ext cx="4342130" cy="345603"/>
          </a:xfrm>
          <a:prstGeom prst="rect">
            <a:avLst/>
          </a:prstGeom>
        </p:spPr>
        <p:txBody>
          <a:bodyPr vert="horz" lIns="96616" tIns="48308" rIns="96616" bIns="48308" rtlCol="0" anchor="b"/>
          <a:lstStyle>
            <a:lvl1pPr algn="l">
              <a:defRPr sz="1300"/>
            </a:lvl1pPr>
          </a:lstStyle>
          <a:p>
            <a:endParaRPr lang="en-GB"/>
          </a:p>
        </p:txBody>
      </p:sp>
      <p:sp>
        <p:nvSpPr>
          <p:cNvPr id="5" name="Slide Number Placeholder 4"/>
          <p:cNvSpPr>
            <a:spLocks noGrp="1"/>
          </p:cNvSpPr>
          <p:nvPr>
            <p:ph type="sldNum" sz="quarter" idx="3"/>
          </p:nvPr>
        </p:nvSpPr>
        <p:spPr>
          <a:xfrm>
            <a:off x="5675851" y="6542560"/>
            <a:ext cx="4342130" cy="345603"/>
          </a:xfrm>
          <a:prstGeom prst="rect">
            <a:avLst/>
          </a:prstGeom>
        </p:spPr>
        <p:txBody>
          <a:bodyPr vert="horz" lIns="96616" tIns="48308" rIns="96616" bIns="48308" rtlCol="0" anchor="b"/>
          <a:lstStyle>
            <a:lvl1pPr algn="r">
              <a:defRPr sz="13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bitesize/clips/zb9c87h" TargetMode="Externa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15.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20.png"/><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24.xml"/><Relationship Id="rId5" Type="http://schemas.openxmlformats.org/officeDocument/2006/relationships/image" Target="../media/image6.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pic>
        <p:nvPicPr>
          <p:cNvPr id="4" name="Twinkl Logo"/>
          <p:cNvPicPr>
            <a:picLocks noChangeAspect="1"/>
          </p:cNvPicPr>
          <p:nvPr/>
        </p:nvPicPr>
        <p:blipFill>
          <a:blip r:embed="rId4"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4E2FC91-1A1C-4CE5-BDA4-D48C87816814}"/>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Separating Mixtures</a:t>
            </a:r>
          </a:p>
        </p:txBody>
      </p:sp>
      <p:sp>
        <p:nvSpPr>
          <p:cNvPr id="2" name="TextBox 1">
            <a:extLst>
              <a:ext uri="{FF2B5EF4-FFF2-40B4-BE49-F238E27FC236}">
                <a16:creationId xmlns:a16="http://schemas.microsoft.com/office/drawing/2014/main" id="{707516DA-E537-44A8-BFA4-00EED8EF8E69}"/>
              </a:ext>
            </a:extLst>
          </p:cNvPr>
          <p:cNvSpPr txBox="1"/>
          <p:nvPr/>
        </p:nvSpPr>
        <p:spPr>
          <a:xfrm>
            <a:off x="4086578" y="4699877"/>
            <a:ext cx="1162756" cy="369332"/>
          </a:xfrm>
          <a:prstGeom prst="rect">
            <a:avLst/>
          </a:prstGeom>
          <a:solidFill>
            <a:schemeClr val="bg1"/>
          </a:solidFill>
        </p:spPr>
        <p:txBody>
          <a:bodyPr wrap="square" rtlCol="0">
            <a:spAutoFit/>
          </a:bodyPr>
          <a:lstStyle/>
          <a:p>
            <a:r>
              <a:rPr lang="en-US" dirty="0"/>
              <a:t>Lesson 3</a:t>
            </a:r>
            <a:endParaRPr lang="en-GB" dirty="0"/>
          </a:p>
        </p:txBody>
      </p:sp>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use different processes to separate mixtures of materials.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identify different ways materials can be mixed together.</a:t>
            </a:r>
          </a:p>
          <a:p>
            <a:r>
              <a:rPr lang="en-US" altLang="zh-CN" dirty="0">
                <a:latin typeface="+mn-lt"/>
                <a:ea typeface="SimSun" panose="02010600030101010101" pitchFamily="2" charset="-122"/>
              </a:rPr>
              <a:t>I can use sieving, filtering, evaporating and other processes to separate mixtures of materials.</a:t>
            </a:r>
          </a:p>
          <a:p>
            <a:r>
              <a:rPr lang="en-US" altLang="zh-CN" dirty="0">
                <a:latin typeface="+mn-lt"/>
                <a:ea typeface="SimSun" panose="02010600030101010101" pitchFamily="2" charset="-122"/>
              </a:rPr>
              <a:t>I know when to use which processes to separate mixtures.</a:t>
            </a:r>
          </a:p>
        </p:txBody>
      </p:sp>
    </p:spTree>
    <p:custDataLst>
      <p:tags r:id="rId1"/>
    </p:custDataLst>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695324"/>
            <a:ext cx="8220075" cy="666752"/>
          </a:xfrm>
        </p:spPr>
        <p:txBody>
          <a:bodyPr>
            <a:noAutofit/>
          </a:bodyPr>
          <a:lstStyle/>
          <a:p>
            <a:r>
              <a:rPr lang="en-GB" b="0" dirty="0">
                <a:latin typeface="Sassoon Infant Rg" panose="02000503030000020003" pitchFamily="50" charset="0"/>
                <a:ea typeface="Sassoon Infant Rg" panose="02000503030000020003" pitchFamily="50" charset="0"/>
              </a:rPr>
              <a:t>Separating Mixtures</a:t>
            </a:r>
          </a:p>
        </p:txBody>
      </p:sp>
      <p:pic>
        <p:nvPicPr>
          <p:cNvPr id="4"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7" cy="864000"/>
          </a:xfrm>
          <a:prstGeom prst="rect">
            <a:avLst/>
          </a:prstGeom>
        </p:spPr>
      </p:pic>
      <p:sp>
        <p:nvSpPr>
          <p:cNvPr id="2" name="Rounded Rectangle 1"/>
          <p:cNvSpPr/>
          <p:nvPr/>
        </p:nvSpPr>
        <p:spPr>
          <a:xfrm>
            <a:off x="755650" y="1504950"/>
            <a:ext cx="3930650" cy="3962400"/>
          </a:xfrm>
          <a:prstGeom prst="roundRect">
            <a:avLst>
              <a:gd name="adj" fmla="val 520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We will go through four different processes that can me used to separate mixtures. You will use these processes to help you solve the problem.</a:t>
            </a:r>
          </a:p>
          <a:p>
            <a:endParaRPr lang="en-GB" altLang="en-US" dirty="0"/>
          </a:p>
          <a:p>
            <a:r>
              <a:rPr lang="en-GB" altLang="en-US" dirty="0"/>
              <a:t>Different separation techniques work best for different mixture. Think about which process will work best for different mixtures.</a:t>
            </a:r>
          </a:p>
          <a:p>
            <a:endParaRPr lang="en-GB" altLang="en-US" dirty="0"/>
          </a:p>
        </p:txBody>
      </p:sp>
      <p:sp>
        <p:nvSpPr>
          <p:cNvPr id="3" name="Rounded Rectangle 2"/>
          <p:cNvSpPr/>
          <p:nvPr/>
        </p:nvSpPr>
        <p:spPr>
          <a:xfrm>
            <a:off x="4819650" y="1504950"/>
            <a:ext cx="3568700" cy="3962400"/>
          </a:xfrm>
          <a:prstGeom prst="roundRect">
            <a:avLst>
              <a:gd name="adj" fmla="val 622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755650" y="5610223"/>
            <a:ext cx="7632700" cy="482601"/>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dirty="0">
              <a:solidFill>
                <a:schemeClr val="tx1"/>
              </a:solidFill>
            </a:endParaRPr>
          </a:p>
        </p:txBody>
      </p:sp>
      <p:pic>
        <p:nvPicPr>
          <p:cNvPr id="9" name="Picture 8">
            <a:extLst>
              <a:ext uri="{FF2B5EF4-FFF2-40B4-BE49-F238E27FC236}">
                <a16:creationId xmlns:a16="http://schemas.microsoft.com/office/drawing/2014/main" id="{454B95EF-F4D4-4454-BF43-C22A7D324476}"/>
              </a:ext>
            </a:extLst>
          </p:cNvPr>
          <p:cNvPicPr>
            <a:picLocks noChangeAspect="1"/>
          </p:cNvPicPr>
          <p:nvPr/>
        </p:nvPicPr>
        <p:blipFill>
          <a:blip r:embed="rId4"/>
          <a:stretch>
            <a:fillRect/>
          </a:stretch>
        </p:blipFill>
        <p:spPr>
          <a:xfrm>
            <a:off x="6299201" y="1618873"/>
            <a:ext cx="1813262" cy="1453228"/>
          </a:xfrm>
          <a:prstGeom prst="rect">
            <a:avLst/>
          </a:prstGeom>
        </p:spPr>
      </p:pic>
      <p:pic>
        <p:nvPicPr>
          <p:cNvPr id="10" name="Picture 9">
            <a:extLst>
              <a:ext uri="{FF2B5EF4-FFF2-40B4-BE49-F238E27FC236}">
                <a16:creationId xmlns:a16="http://schemas.microsoft.com/office/drawing/2014/main" id="{7112E911-6C92-421C-BCFA-1E1C4F7F4063}"/>
              </a:ext>
            </a:extLst>
          </p:cNvPr>
          <p:cNvPicPr>
            <a:picLocks noChangeAspect="1"/>
          </p:cNvPicPr>
          <p:nvPr/>
        </p:nvPicPr>
        <p:blipFill>
          <a:blip r:embed="rId5"/>
          <a:stretch>
            <a:fillRect/>
          </a:stretch>
        </p:blipFill>
        <p:spPr>
          <a:xfrm>
            <a:off x="4819650" y="2361291"/>
            <a:ext cx="1813262" cy="1428731"/>
          </a:xfrm>
          <a:prstGeom prst="rect">
            <a:avLst/>
          </a:prstGeom>
        </p:spPr>
      </p:pic>
      <p:pic>
        <p:nvPicPr>
          <p:cNvPr id="11" name="Picture 10">
            <a:extLst>
              <a:ext uri="{FF2B5EF4-FFF2-40B4-BE49-F238E27FC236}">
                <a16:creationId xmlns:a16="http://schemas.microsoft.com/office/drawing/2014/main" id="{06E44117-7AE8-4AAE-812B-4D3B5CED788B}"/>
              </a:ext>
            </a:extLst>
          </p:cNvPr>
          <p:cNvPicPr>
            <a:picLocks noChangeAspect="1"/>
          </p:cNvPicPr>
          <p:nvPr/>
        </p:nvPicPr>
        <p:blipFill>
          <a:blip r:embed="rId6"/>
          <a:stretch>
            <a:fillRect/>
          </a:stretch>
        </p:blipFill>
        <p:spPr>
          <a:xfrm>
            <a:off x="6986449" y="3214974"/>
            <a:ext cx="1455676" cy="1720345"/>
          </a:xfrm>
          <a:prstGeom prst="rect">
            <a:avLst/>
          </a:prstGeom>
        </p:spPr>
      </p:pic>
      <p:pic>
        <p:nvPicPr>
          <p:cNvPr id="12" name="Picture 11">
            <a:extLst>
              <a:ext uri="{FF2B5EF4-FFF2-40B4-BE49-F238E27FC236}">
                <a16:creationId xmlns:a16="http://schemas.microsoft.com/office/drawing/2014/main" id="{B467ADEA-B106-4843-B6CE-EFE53F44ADD7}"/>
              </a:ext>
            </a:extLst>
          </p:cNvPr>
          <p:cNvPicPr>
            <a:picLocks noChangeAspect="1"/>
          </p:cNvPicPr>
          <p:nvPr/>
        </p:nvPicPr>
        <p:blipFill>
          <a:blip r:embed="rId7"/>
          <a:stretch>
            <a:fillRect/>
          </a:stretch>
        </p:blipFill>
        <p:spPr>
          <a:xfrm>
            <a:off x="4956158" y="3889996"/>
            <a:ext cx="2227097" cy="1606304"/>
          </a:xfrm>
          <a:prstGeom prst="rect">
            <a:avLst/>
          </a:prstGeom>
        </p:spPr>
      </p:pic>
    </p:spTree>
    <p:custDataLst>
      <p:tags r:id="rId1"/>
    </p:custDataLst>
    <p:extLst>
      <p:ext uri="{BB962C8B-B14F-4D97-AF65-F5344CB8AC3E}">
        <p14:creationId xmlns:p14="http://schemas.microsoft.com/office/powerpoint/2010/main" val="394579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0" y="2559436"/>
            <a:ext cx="3806825"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altLang="en-US" sz="1600" dirty="0"/>
              <a:t>This process is best used to separate the salt and water solution.</a:t>
            </a:r>
          </a:p>
          <a:p>
            <a:pPr algn="ctr"/>
            <a:r>
              <a:rPr lang="en-GB" altLang="en-US" sz="1600" dirty="0"/>
              <a:t>As the salt has dissolved in the water, filtering would not separate the two materials. The salt particles would go through the filter paper along with the water.</a:t>
            </a:r>
          </a:p>
          <a:p>
            <a:pPr algn="ctr"/>
            <a:r>
              <a:rPr lang="en-GB" altLang="en-US" sz="1600" dirty="0"/>
              <a:t>When the salt water solution is evaporated, the water will turn into water vapour and leave the salt behind.</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Evaporation</a:t>
            </a:r>
          </a:p>
        </p:txBody>
      </p:sp>
      <p:sp>
        <p:nvSpPr>
          <p:cNvPr id="2" name="Rounded Rectangle 1"/>
          <p:cNvSpPr/>
          <p:nvPr/>
        </p:nvSpPr>
        <p:spPr>
          <a:xfrm>
            <a:off x="755650" y="1714501"/>
            <a:ext cx="3816350" cy="137865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Boil the mixture, or leave it for a few days, so the liquid evaporates leaving the solid behind.</a:t>
            </a:r>
          </a:p>
        </p:txBody>
      </p:sp>
      <p:sp>
        <p:nvSpPr>
          <p:cNvPr id="5" name="Rounded Rectangle 4"/>
          <p:cNvSpPr/>
          <p:nvPr/>
        </p:nvSpPr>
        <p:spPr>
          <a:xfrm>
            <a:off x="792162" y="1714500"/>
            <a:ext cx="3816350" cy="1378657"/>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D40B6FB-0653-45E9-AB8B-A9C15C632C6E}"/>
              </a:ext>
            </a:extLst>
          </p:cNvPr>
          <p:cNvPicPr>
            <a:picLocks noChangeAspect="1"/>
          </p:cNvPicPr>
          <p:nvPr/>
        </p:nvPicPr>
        <p:blipFill>
          <a:blip r:embed="rId3"/>
          <a:stretch>
            <a:fillRect/>
          </a:stretch>
        </p:blipFill>
        <p:spPr>
          <a:xfrm>
            <a:off x="4870452" y="2369258"/>
            <a:ext cx="3377477" cy="2706859"/>
          </a:xfrm>
          <a:prstGeom prst="rect">
            <a:avLst/>
          </a:prstGeom>
        </p:spPr>
      </p:pic>
      <p:sp>
        <p:nvSpPr>
          <p:cNvPr id="8" name="Rounded Rectangle 4">
            <a:extLst>
              <a:ext uri="{FF2B5EF4-FFF2-40B4-BE49-F238E27FC236}">
                <a16:creationId xmlns:a16="http://schemas.microsoft.com/office/drawing/2014/main" id="{3E7082BD-6958-416B-9A65-67DD97D2E553}"/>
              </a:ext>
            </a:extLst>
          </p:cNvPr>
          <p:cNvSpPr/>
          <p:nvPr/>
        </p:nvSpPr>
        <p:spPr>
          <a:xfrm>
            <a:off x="755650" y="5487846"/>
            <a:ext cx="7632700" cy="743621"/>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tx1"/>
                </a:solidFill>
              </a:rPr>
              <a:t>Could you test this by making a salt heavy solution? You add just enough salt to water that it dissolves and then leave it on a windowsill so the water can evaporate. Don’t make a too much as it will take longer to evaporate!</a:t>
            </a:r>
            <a:endParaRPr lang="en-GB" altLang="en-US" dirty="0">
              <a:solidFill>
                <a:schemeClr val="tx1"/>
              </a:solidFill>
            </a:endParaRPr>
          </a:p>
        </p:txBody>
      </p:sp>
    </p:spTree>
    <p:custDataLst>
      <p:tags r:id="rId1"/>
    </p:custDataLst>
    <p:extLst>
      <p:ext uri="{BB962C8B-B14F-4D97-AF65-F5344CB8AC3E}">
        <p14:creationId xmlns:p14="http://schemas.microsoft.com/office/powerpoint/2010/main" val="111432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895600"/>
            <a:ext cx="3811590"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bIns="504000" rtlCol="0" anchor="b"/>
          <a:lstStyle/>
          <a:p>
            <a:pPr algn="ctr"/>
            <a:r>
              <a:rPr lang="en-GB" altLang="en-US" sz="1600" dirty="0"/>
              <a:t>Use this process to separate the paper clips from the rice.</a:t>
            </a:r>
          </a:p>
          <a:p>
            <a:pPr algn="ctr"/>
            <a:r>
              <a:rPr lang="en-GB" altLang="en-US" sz="1600" dirty="0"/>
              <a:t>The paper clips are made of steel and will be attracted to the magnet.</a:t>
            </a:r>
          </a:p>
          <a:p>
            <a:pPr algn="ctr"/>
            <a:r>
              <a:rPr lang="en-GB" altLang="en-US" sz="1600" dirty="0"/>
              <a:t>The rice is not magnetic so will stay in the bowl.</a:t>
            </a:r>
          </a:p>
        </p:txBody>
      </p:sp>
      <p:sp>
        <p:nvSpPr>
          <p:cNvPr id="6" name="Title 5"/>
          <p:cNvSpPr>
            <a:spLocks noGrp="1"/>
          </p:cNvSpPr>
          <p:nvPr>
            <p:ph type="title"/>
          </p:nvPr>
        </p:nvSpPr>
        <p:spPr>
          <a:xfrm>
            <a:off x="457198" y="619124"/>
            <a:ext cx="8220075" cy="1247778"/>
          </a:xfrm>
        </p:spPr>
        <p:txBody>
          <a:bodyPr>
            <a:noAutofit/>
          </a:bodyPr>
          <a:lstStyle/>
          <a:p>
            <a:pPr algn="ctr"/>
            <a:r>
              <a:rPr lang="en-GB" b="0" dirty="0">
                <a:latin typeface="Sassoon Infant Rg" panose="02000503030000020003" pitchFamily="50" charset="0"/>
                <a:ea typeface="Sassoon Infant Rg" panose="02000503030000020003" pitchFamily="50" charset="0"/>
              </a:rPr>
              <a:t>Separating Processes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Magnetic Attraction</a:t>
            </a:r>
          </a:p>
        </p:txBody>
      </p:sp>
      <p:sp>
        <p:nvSpPr>
          <p:cNvPr id="2" name="Rounded Rectangle 1"/>
          <p:cNvSpPr/>
          <p:nvPr/>
        </p:nvSpPr>
        <p:spPr>
          <a:xfrm>
            <a:off x="755650"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latin typeface="Sassoon Infant Rg" panose="02000503030000020003" pitchFamily="50" charset="0"/>
                <a:ea typeface="Sassoon Infant Rg" panose="02000503030000020003" pitchFamily="50" charset="0"/>
              </a:rPr>
              <a:t>Use a magnet to attract any magnetic materials and remove them from the mixture.</a:t>
            </a:r>
          </a:p>
        </p:txBody>
      </p:sp>
      <p:sp>
        <p:nvSpPr>
          <p:cNvPr id="5" name="Rounded Rectangle 4"/>
          <p:cNvSpPr/>
          <p:nvPr/>
        </p:nvSpPr>
        <p:spPr>
          <a:xfrm>
            <a:off x="750885"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885950"/>
            <a:ext cx="3692525" cy="4016376"/>
          </a:xfrm>
          <a:prstGeom prst="roundRect">
            <a:avLst>
              <a:gd name="adj" fmla="val 63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06B98AE4-2402-408C-A023-FABE9665F7DB}"/>
              </a:ext>
            </a:extLst>
          </p:cNvPr>
          <p:cNvPicPr>
            <a:picLocks noChangeAspect="1"/>
          </p:cNvPicPr>
          <p:nvPr/>
        </p:nvPicPr>
        <p:blipFill>
          <a:blip r:embed="rId3"/>
          <a:stretch>
            <a:fillRect/>
          </a:stretch>
        </p:blipFill>
        <p:spPr>
          <a:xfrm>
            <a:off x="4959902" y="2694038"/>
            <a:ext cx="3334801" cy="2627604"/>
          </a:xfrm>
          <a:prstGeom prst="rect">
            <a:avLst/>
          </a:prstGeom>
        </p:spPr>
      </p:pic>
    </p:spTree>
    <p:custDataLst>
      <p:tags r:id="rId1"/>
    </p:custDataLst>
    <p:extLst>
      <p:ext uri="{BB962C8B-B14F-4D97-AF65-F5344CB8AC3E}">
        <p14:creationId xmlns:p14="http://schemas.microsoft.com/office/powerpoint/2010/main" val="15277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bIns="180000" rtlCol="0" anchor="b"/>
          <a:lstStyle/>
          <a:p>
            <a:pPr algn="ctr"/>
            <a:r>
              <a:rPr lang="en-GB" altLang="en-US" sz="1600" dirty="0"/>
              <a:t>This process should be used to separate the mixture of sand and water.</a:t>
            </a:r>
          </a:p>
          <a:p>
            <a:pPr algn="ctr"/>
            <a:r>
              <a:rPr lang="en-GB" altLang="en-US" sz="1600" dirty="0"/>
              <a:t>Sand is insoluble, so it has not dissolved in the water. The sand particles will not be able to get through the tiny holes in the filter paper, but the water particles will.</a:t>
            </a:r>
          </a:p>
          <a:p>
            <a:pPr algn="ctr"/>
            <a:r>
              <a:rPr lang="en-GB" altLang="en-US" sz="1600" dirty="0"/>
              <a:t>The sand will be caught in the filter paper while the water will get through                        to the bowl.</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Filtration</a:t>
            </a:r>
          </a:p>
        </p:txBody>
      </p:sp>
      <p:sp>
        <p:nvSpPr>
          <p:cNvPr id="2" name="Rounded Rectangle 1"/>
          <p:cNvSpPr/>
          <p:nvPr/>
        </p:nvSpPr>
        <p:spPr>
          <a:xfrm>
            <a:off x="755650" y="1714500"/>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latin typeface="Sassoon Infant Rg" panose="02000503030000020003" pitchFamily="50" charset="0"/>
                <a:ea typeface="Sassoon Infant Rg" panose="02000503030000020003" pitchFamily="50" charset="0"/>
              </a:rPr>
              <a:t>Line a funnel with filter paper and place it over a beaker. Pour the mixture slowly into the filter paper. The liquid will get through and any insoluble solids will be caught in the filter paper.</a:t>
            </a:r>
          </a:p>
        </p:txBody>
      </p:sp>
      <p:sp>
        <p:nvSpPr>
          <p:cNvPr id="5" name="Rounded Rectangle 4"/>
          <p:cNvSpPr/>
          <p:nvPr/>
        </p:nvSpPr>
        <p:spPr>
          <a:xfrm>
            <a:off x="750885" y="1714499"/>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solidFill>
                  <a:schemeClr val="tx1"/>
                </a:solidFill>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6CB5C54-8380-4007-B64D-FDA801F8569B}"/>
              </a:ext>
            </a:extLst>
          </p:cNvPr>
          <p:cNvPicPr>
            <a:picLocks noChangeAspect="1"/>
          </p:cNvPicPr>
          <p:nvPr/>
        </p:nvPicPr>
        <p:blipFill>
          <a:blip r:embed="rId3"/>
          <a:stretch>
            <a:fillRect/>
          </a:stretch>
        </p:blipFill>
        <p:spPr>
          <a:xfrm>
            <a:off x="5167320" y="2219477"/>
            <a:ext cx="2749534" cy="3249450"/>
          </a:xfrm>
          <a:prstGeom prst="rect">
            <a:avLst/>
          </a:prstGeom>
        </p:spPr>
      </p:pic>
    </p:spTree>
    <p:custDataLst>
      <p:tags r:id="rId1"/>
    </p:custDataLst>
    <p:extLst>
      <p:ext uri="{BB962C8B-B14F-4D97-AF65-F5344CB8AC3E}">
        <p14:creationId xmlns:p14="http://schemas.microsoft.com/office/powerpoint/2010/main" val="292108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tIns="360000" bIns="396000" rtlCol="0" anchor="b"/>
          <a:lstStyle/>
          <a:p>
            <a:pPr algn="ctr"/>
            <a:r>
              <a:rPr lang="en-GB" altLang="en-US" sz="1600" dirty="0"/>
              <a:t>Use this process to separate the mixture of raisins and flour.</a:t>
            </a:r>
          </a:p>
          <a:p>
            <a:pPr algn="ctr"/>
            <a:r>
              <a:rPr lang="en-GB" altLang="en-US" sz="1600" dirty="0"/>
              <a:t>The grains of flour are much smaller than the raisins, so they will be able to go through the sieve into the bowl below.</a:t>
            </a:r>
          </a:p>
          <a:p>
            <a:pPr algn="ctr"/>
            <a:r>
              <a:rPr lang="en-GB" altLang="en-US" sz="1600" dirty="0"/>
              <a:t>The raisins are much bigger, and will get caught in the sieve.</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Sieving</a:t>
            </a:r>
          </a:p>
        </p:txBody>
      </p:sp>
      <p:sp>
        <p:nvSpPr>
          <p:cNvPr id="2" name="Rounded Rectangle 1"/>
          <p:cNvSpPr/>
          <p:nvPr/>
        </p:nvSpPr>
        <p:spPr>
          <a:xfrm>
            <a:off x="755650" y="1714500"/>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Pour the mixture through a sieve held over a bowl. The smaller particles will get through it into the bowl and the larger particles will be caught in the sieve.</a:t>
            </a:r>
          </a:p>
        </p:txBody>
      </p:sp>
      <p:sp>
        <p:nvSpPr>
          <p:cNvPr id="5" name="Rounded Rectangle 4"/>
          <p:cNvSpPr/>
          <p:nvPr/>
        </p:nvSpPr>
        <p:spPr>
          <a:xfrm>
            <a:off x="750885" y="1714499"/>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3DF9AF6E-EB5E-4C34-B217-91361C7F8B01}"/>
              </a:ext>
            </a:extLst>
          </p:cNvPr>
          <p:cNvPicPr>
            <a:picLocks noChangeAspect="1"/>
          </p:cNvPicPr>
          <p:nvPr/>
        </p:nvPicPr>
        <p:blipFill>
          <a:blip r:embed="rId3"/>
          <a:stretch>
            <a:fillRect/>
          </a:stretch>
        </p:blipFill>
        <p:spPr>
          <a:xfrm>
            <a:off x="4792383" y="2896860"/>
            <a:ext cx="3499407" cy="2523963"/>
          </a:xfrm>
          <a:prstGeom prst="rect">
            <a:avLst/>
          </a:prstGeom>
        </p:spPr>
      </p:pic>
    </p:spTree>
    <p:custDataLst>
      <p:tags r:id="rId1"/>
    </p:custDataLst>
    <p:extLst>
      <p:ext uri="{BB962C8B-B14F-4D97-AF65-F5344CB8AC3E}">
        <p14:creationId xmlns:p14="http://schemas.microsoft.com/office/powerpoint/2010/main" val="31376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351" y="2736463"/>
            <a:ext cx="6983767" cy="1203359"/>
          </a:xfrm>
          <a:prstGeom prst="rect">
            <a:avLst/>
          </a:prstGeom>
          <a:solidFill>
            <a:srgbClr val="B8E1FF"/>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tIns="360000" bIns="396000" rtlCol="0" anchor="b"/>
          <a:lstStyle/>
          <a:p>
            <a:pPr algn="ctr"/>
            <a:r>
              <a:rPr lang="en-GB" sz="1600" dirty="0">
                <a:hlinkClick r:id="rId3"/>
              </a:rPr>
              <a:t>https://www.bbc.co.uk/bitesize/clips/zb9c87h</a:t>
            </a:r>
            <a:endParaRPr lang="en-GB" altLang="en-US" sz="1600" dirty="0"/>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a:t>
            </a:r>
          </a:p>
        </p:txBody>
      </p:sp>
    </p:spTree>
    <p:custDataLst>
      <p:tags r:id="rId1"/>
    </p:custDataLst>
    <p:extLst>
      <p:ext uri="{BB962C8B-B14F-4D97-AF65-F5344CB8AC3E}">
        <p14:creationId xmlns:p14="http://schemas.microsoft.com/office/powerpoint/2010/main" val="119997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5C41BD-DB66-46F5-A075-4FD8181672CD}"/>
              </a:ext>
            </a:extLst>
          </p:cNvPr>
          <p:cNvPicPr>
            <a:picLocks noChangeAspect="1"/>
          </p:cNvPicPr>
          <p:nvPr/>
        </p:nvPicPr>
        <p:blipFill>
          <a:blip r:embed="rId3"/>
          <a:stretch>
            <a:fillRect/>
          </a:stretch>
        </p:blipFill>
        <p:spPr>
          <a:xfrm>
            <a:off x="755573" y="706900"/>
            <a:ext cx="7632854" cy="5444200"/>
          </a:xfrm>
          <a:prstGeom prst="rect">
            <a:avLst/>
          </a:prstGeom>
        </p:spPr>
      </p:pic>
      <p:sp>
        <p:nvSpPr>
          <p:cNvPr id="3" name="Rounded Rectangle 2"/>
          <p:cNvSpPr/>
          <p:nvPr/>
        </p:nvSpPr>
        <p:spPr>
          <a:xfrm>
            <a:off x="2397211" y="930875"/>
            <a:ext cx="4333104" cy="675503"/>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86762" y="470835"/>
            <a:ext cx="8220075" cy="1595581"/>
          </a:xfrm>
        </p:spPr>
        <p:txBody>
          <a:bodyPr/>
          <a:lstStyle/>
          <a:p>
            <a:r>
              <a:rPr lang="en-GB" b="0" dirty="0">
                <a:solidFill>
                  <a:schemeClr val="bg1"/>
                </a:solidFill>
                <a:latin typeface="Sassoon Infant Rg" panose="02000503030000020003" pitchFamily="50" charset="0"/>
                <a:ea typeface="Sassoon Infant Rg" panose="02000503030000020003" pitchFamily="50" charset="0"/>
              </a:rPr>
              <a:t>Supermarket Chaos!</a:t>
            </a:r>
          </a:p>
        </p:txBody>
      </p:sp>
      <p:sp>
        <p:nvSpPr>
          <p:cNvPr id="4" name="Rounded Rectangle 3"/>
          <p:cNvSpPr/>
          <p:nvPr/>
        </p:nvSpPr>
        <p:spPr>
          <a:xfrm>
            <a:off x="755650" y="2081354"/>
            <a:ext cx="2860761" cy="4011471"/>
          </a:xfrm>
          <a:prstGeom prst="roundRect">
            <a:avLst>
              <a:gd name="adj" fmla="val 457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A local supermarket has had a disaster!</a:t>
            </a:r>
          </a:p>
          <a:p>
            <a:endParaRPr lang="en-GB" altLang="en-US" sz="1600" dirty="0"/>
          </a:p>
          <a:p>
            <a:r>
              <a:rPr lang="en-GB" altLang="en-US" sz="1600" dirty="0"/>
              <a:t>Lots of their goods have got mixed up after a delivery truck was loaded up incorrectly.</a:t>
            </a:r>
          </a:p>
          <a:p>
            <a:endParaRPr lang="en-GB" altLang="en-US" sz="1600" dirty="0"/>
          </a:p>
          <a:p>
            <a:r>
              <a:rPr lang="en-GB" altLang="en-US" sz="1600" dirty="0"/>
              <a:t>The manager of the supermarket has asked for your help in separating all the items so that they can be put out on the shelves.</a:t>
            </a:r>
          </a:p>
          <a:p>
            <a:endParaRPr lang="en-GB" altLang="en-US" sz="1600" dirty="0"/>
          </a:p>
          <a:p>
            <a:r>
              <a:rPr lang="en-GB" altLang="en-US" sz="1600" dirty="0"/>
              <a:t>Have a look at the jumbled up materials and think about how they have been mixed together.</a:t>
            </a:r>
          </a:p>
        </p:txBody>
      </p:sp>
    </p:spTree>
    <p:custDataLst>
      <p:tags r:id="rId1"/>
    </p:custDataLst>
    <p:extLst>
      <p:ext uri="{BB962C8B-B14F-4D97-AF65-F5344CB8AC3E}">
        <p14:creationId xmlns:p14="http://schemas.microsoft.com/office/powerpoint/2010/main" val="1286237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Sand and Water</a:t>
            </a:r>
          </a:p>
        </p:txBody>
      </p:sp>
      <p:sp>
        <p:nvSpPr>
          <p:cNvPr id="2" name="Rounded Rectangle 1"/>
          <p:cNvSpPr/>
          <p:nvPr/>
        </p:nvSpPr>
        <p:spPr>
          <a:xfrm>
            <a:off x="763888" y="2710249"/>
            <a:ext cx="3750447" cy="2660821"/>
          </a:xfrm>
          <a:prstGeom prst="roundRect">
            <a:avLst>
              <a:gd name="adj" fmla="val 4593"/>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Several water bottles have leaked into a bag of play sand</a:t>
            </a:r>
            <a:r>
              <a:rPr lang="en-GB" altLang="en-US" dirty="0">
                <a:latin typeface="BPreplay" panose="02000503000000020004" pitchFamily="50" charset="0"/>
              </a:rPr>
              <a:t>.</a:t>
            </a:r>
          </a:p>
        </p:txBody>
      </p:sp>
      <p:pic>
        <p:nvPicPr>
          <p:cNvPr id="7" name="Picture 6">
            <a:extLst>
              <a:ext uri="{FF2B5EF4-FFF2-40B4-BE49-F238E27FC236}">
                <a16:creationId xmlns:a16="http://schemas.microsoft.com/office/drawing/2014/main" id="{F814728C-1654-44B1-8199-1B2F0A51BE5E}"/>
              </a:ext>
            </a:extLst>
          </p:cNvPr>
          <p:cNvPicPr>
            <a:picLocks noChangeAspect="1"/>
          </p:cNvPicPr>
          <p:nvPr/>
        </p:nvPicPr>
        <p:blipFill>
          <a:blip r:embed="rId3"/>
          <a:stretch>
            <a:fillRect/>
          </a:stretch>
        </p:blipFill>
        <p:spPr>
          <a:xfrm>
            <a:off x="834538" y="3135322"/>
            <a:ext cx="3609145" cy="1810669"/>
          </a:xfrm>
          <a:prstGeom prst="rect">
            <a:avLst/>
          </a:prstGeom>
        </p:spPr>
      </p:pic>
      <p:pic>
        <p:nvPicPr>
          <p:cNvPr id="9" name="Picture 8">
            <a:extLst>
              <a:ext uri="{FF2B5EF4-FFF2-40B4-BE49-F238E27FC236}">
                <a16:creationId xmlns:a16="http://schemas.microsoft.com/office/drawing/2014/main" id="{97650B78-F828-4FEB-9345-72A4F4B4C2CA}"/>
              </a:ext>
            </a:extLst>
          </p:cNvPr>
          <p:cNvPicPr>
            <a:picLocks noChangeAspect="1"/>
          </p:cNvPicPr>
          <p:nvPr/>
        </p:nvPicPr>
        <p:blipFill>
          <a:blip r:embed="rId4"/>
          <a:stretch>
            <a:fillRect/>
          </a:stretch>
        </p:blipFill>
        <p:spPr>
          <a:xfrm>
            <a:off x="6028452" y="2839640"/>
            <a:ext cx="969348" cy="2402032"/>
          </a:xfrm>
          <a:prstGeom prst="rect">
            <a:avLst/>
          </a:prstGeom>
        </p:spPr>
      </p:pic>
    </p:spTree>
    <p:custDataLst>
      <p:tags r:id="rId1"/>
    </p:custDataLst>
    <p:extLst>
      <p:ext uri="{BB962C8B-B14F-4D97-AF65-F5344CB8AC3E}">
        <p14:creationId xmlns:p14="http://schemas.microsoft.com/office/powerpoint/2010/main" val="466223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Salt and Water</a:t>
            </a:r>
          </a:p>
        </p:txBody>
      </p:sp>
      <p:sp>
        <p:nvSpPr>
          <p:cNvPr id="2" name="Rounded Rectangle 1"/>
          <p:cNvSpPr/>
          <p:nvPr/>
        </p:nvSpPr>
        <p:spPr>
          <a:xfrm>
            <a:off x="763888" y="2710249"/>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1943100"/>
            <a:ext cx="7632700" cy="684770"/>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A bag of salt has split open and the salt has mixed with some water from the water bottles.</a:t>
            </a:r>
          </a:p>
        </p:txBody>
      </p:sp>
      <p:pic>
        <p:nvPicPr>
          <p:cNvPr id="4" name="Picture 3">
            <a:extLst>
              <a:ext uri="{FF2B5EF4-FFF2-40B4-BE49-F238E27FC236}">
                <a16:creationId xmlns:a16="http://schemas.microsoft.com/office/drawing/2014/main" id="{79F410C3-5C20-49B6-8F5B-FE66B5CCA152}"/>
              </a:ext>
            </a:extLst>
          </p:cNvPr>
          <p:cNvPicPr>
            <a:picLocks noChangeAspect="1"/>
          </p:cNvPicPr>
          <p:nvPr/>
        </p:nvPicPr>
        <p:blipFill>
          <a:blip r:embed="rId3"/>
          <a:stretch>
            <a:fillRect/>
          </a:stretch>
        </p:blipFill>
        <p:spPr>
          <a:xfrm>
            <a:off x="2130051" y="2837905"/>
            <a:ext cx="1018120" cy="2353260"/>
          </a:xfrm>
          <a:prstGeom prst="rect">
            <a:avLst/>
          </a:prstGeom>
        </p:spPr>
      </p:pic>
      <p:pic>
        <p:nvPicPr>
          <p:cNvPr id="9" name="Picture 8">
            <a:extLst>
              <a:ext uri="{FF2B5EF4-FFF2-40B4-BE49-F238E27FC236}">
                <a16:creationId xmlns:a16="http://schemas.microsoft.com/office/drawing/2014/main" id="{44943B8C-595B-44E0-930F-3F285864201A}"/>
              </a:ext>
            </a:extLst>
          </p:cNvPr>
          <p:cNvPicPr>
            <a:picLocks noChangeAspect="1"/>
          </p:cNvPicPr>
          <p:nvPr/>
        </p:nvPicPr>
        <p:blipFill>
          <a:blip r:embed="rId4"/>
          <a:stretch>
            <a:fillRect/>
          </a:stretch>
        </p:blipFill>
        <p:spPr>
          <a:xfrm>
            <a:off x="6092441" y="2829274"/>
            <a:ext cx="969348" cy="2402032"/>
          </a:xfrm>
          <a:prstGeom prst="rect">
            <a:avLst/>
          </a:prstGeom>
        </p:spPr>
      </p:pic>
    </p:spTree>
    <p:custDataLst>
      <p:tags r:id="rId1"/>
    </p:custDataLst>
    <p:extLst>
      <p:ext uri="{BB962C8B-B14F-4D97-AF65-F5344CB8AC3E}">
        <p14:creationId xmlns:p14="http://schemas.microsoft.com/office/powerpoint/2010/main" val="1804397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Raisins and Flour</a:t>
            </a:r>
          </a:p>
        </p:txBody>
      </p:sp>
      <p:sp>
        <p:nvSpPr>
          <p:cNvPr id="2" name="Rounded Rectangle 1"/>
          <p:cNvSpPr/>
          <p:nvPr/>
        </p:nvSpPr>
        <p:spPr>
          <a:xfrm>
            <a:off x="763888" y="2710249"/>
            <a:ext cx="3750447" cy="2660821"/>
          </a:xfrm>
          <a:prstGeom prst="roundRect">
            <a:avLst>
              <a:gd name="adj" fmla="val 4593"/>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Raisins have poured out of their boxes into the bags of flour</a:t>
            </a:r>
            <a:r>
              <a:rPr lang="en-GB" altLang="en-US" dirty="0">
                <a:latin typeface="BPreplay" panose="02000503000000020004" pitchFamily="50" charset="0"/>
              </a:rPr>
              <a:t>.</a:t>
            </a:r>
          </a:p>
        </p:txBody>
      </p:sp>
      <p:pic>
        <p:nvPicPr>
          <p:cNvPr id="7" name="Picture 6">
            <a:extLst>
              <a:ext uri="{FF2B5EF4-FFF2-40B4-BE49-F238E27FC236}">
                <a16:creationId xmlns:a16="http://schemas.microsoft.com/office/drawing/2014/main" id="{FA5ABFF5-3973-4589-BAF2-AA5CFF3B4CD5}"/>
              </a:ext>
            </a:extLst>
          </p:cNvPr>
          <p:cNvPicPr>
            <a:picLocks noChangeAspect="1"/>
          </p:cNvPicPr>
          <p:nvPr/>
        </p:nvPicPr>
        <p:blipFill>
          <a:blip r:embed="rId3"/>
          <a:stretch>
            <a:fillRect/>
          </a:stretch>
        </p:blipFill>
        <p:spPr>
          <a:xfrm>
            <a:off x="1116814" y="2911049"/>
            <a:ext cx="2883658" cy="2255716"/>
          </a:xfrm>
          <a:prstGeom prst="rect">
            <a:avLst/>
          </a:prstGeom>
        </p:spPr>
      </p:pic>
      <p:pic>
        <p:nvPicPr>
          <p:cNvPr id="8" name="Picture 7">
            <a:extLst>
              <a:ext uri="{FF2B5EF4-FFF2-40B4-BE49-F238E27FC236}">
                <a16:creationId xmlns:a16="http://schemas.microsoft.com/office/drawing/2014/main" id="{D104ADA7-0B11-4B3A-9FD0-58200D9D1C6A}"/>
              </a:ext>
            </a:extLst>
          </p:cNvPr>
          <p:cNvPicPr>
            <a:picLocks noChangeAspect="1"/>
          </p:cNvPicPr>
          <p:nvPr/>
        </p:nvPicPr>
        <p:blipFill>
          <a:blip r:embed="rId4"/>
          <a:stretch>
            <a:fillRect/>
          </a:stretch>
        </p:blipFill>
        <p:spPr>
          <a:xfrm>
            <a:off x="5601695" y="2847035"/>
            <a:ext cx="1822862" cy="2383743"/>
          </a:xfrm>
          <a:prstGeom prst="rect">
            <a:avLst/>
          </a:prstGeom>
        </p:spPr>
      </p:pic>
    </p:spTree>
    <p:custDataLst>
      <p:tags r:id="rId1"/>
    </p:custDataLst>
    <p:extLst>
      <p:ext uri="{BB962C8B-B14F-4D97-AF65-F5344CB8AC3E}">
        <p14:creationId xmlns:p14="http://schemas.microsoft.com/office/powerpoint/2010/main" val="262572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pPr algn="ctr"/>
            <a:r>
              <a:rPr lang="en-GB" b="0" dirty="0">
                <a:latin typeface="+mn-lt"/>
              </a:rPr>
              <a:t>Mixed Materials – </a:t>
            </a:r>
            <a:br>
              <a:rPr lang="en-GB" b="0" dirty="0">
                <a:latin typeface="+mn-lt"/>
              </a:rPr>
            </a:br>
            <a:r>
              <a:rPr lang="en-GB" b="0" dirty="0">
                <a:latin typeface="+mn-lt"/>
              </a:rPr>
              <a:t>Paper clips and Rice</a:t>
            </a:r>
          </a:p>
        </p:txBody>
      </p:sp>
      <p:sp>
        <p:nvSpPr>
          <p:cNvPr id="2" name="Rounded Rectangle 1"/>
          <p:cNvSpPr/>
          <p:nvPr/>
        </p:nvSpPr>
        <p:spPr>
          <a:xfrm>
            <a:off x="763888" y="2710249"/>
            <a:ext cx="3750447" cy="2660821"/>
          </a:xfrm>
          <a:prstGeom prst="roundRect">
            <a:avLst>
              <a:gd name="adj" fmla="val 459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Some boxes of paper clips have spilled into the bags of rice</a:t>
            </a:r>
            <a:r>
              <a:rPr lang="en-GB" altLang="en-US" dirty="0">
                <a:latin typeface="BPreplay" panose="02000503000000020004" pitchFamily="50" charset="0"/>
              </a:rPr>
              <a:t>.</a:t>
            </a:r>
          </a:p>
        </p:txBody>
      </p:sp>
      <p:pic>
        <p:nvPicPr>
          <p:cNvPr id="8" name="Picture 7">
            <a:extLst>
              <a:ext uri="{FF2B5EF4-FFF2-40B4-BE49-F238E27FC236}">
                <a16:creationId xmlns:a16="http://schemas.microsoft.com/office/drawing/2014/main" id="{1EDB96A2-B983-4589-9FB6-2C181B864996}"/>
              </a:ext>
            </a:extLst>
          </p:cNvPr>
          <p:cNvPicPr>
            <a:picLocks noChangeAspect="1"/>
          </p:cNvPicPr>
          <p:nvPr/>
        </p:nvPicPr>
        <p:blipFill>
          <a:blip r:embed="rId3"/>
          <a:stretch>
            <a:fillRect/>
          </a:stretch>
        </p:blipFill>
        <p:spPr>
          <a:xfrm>
            <a:off x="882097" y="2815255"/>
            <a:ext cx="3353091" cy="2450804"/>
          </a:xfrm>
          <a:prstGeom prst="rect">
            <a:avLst/>
          </a:prstGeom>
        </p:spPr>
      </p:pic>
      <p:pic>
        <p:nvPicPr>
          <p:cNvPr id="9" name="Picture 8">
            <a:extLst>
              <a:ext uri="{FF2B5EF4-FFF2-40B4-BE49-F238E27FC236}">
                <a16:creationId xmlns:a16="http://schemas.microsoft.com/office/drawing/2014/main" id="{150FA072-9F48-4BC9-8739-93C7C8401BE4}"/>
              </a:ext>
            </a:extLst>
          </p:cNvPr>
          <p:cNvPicPr>
            <a:picLocks noChangeAspect="1"/>
          </p:cNvPicPr>
          <p:nvPr/>
        </p:nvPicPr>
        <p:blipFill>
          <a:blip r:embed="rId4"/>
          <a:stretch>
            <a:fillRect/>
          </a:stretch>
        </p:blipFill>
        <p:spPr>
          <a:xfrm>
            <a:off x="5760204" y="2864027"/>
            <a:ext cx="1505843" cy="2353260"/>
          </a:xfrm>
          <a:prstGeom prst="rect">
            <a:avLst/>
          </a:prstGeom>
        </p:spPr>
      </p:pic>
    </p:spTree>
    <p:custDataLst>
      <p:tags r:id="rId1"/>
    </p:custDataLst>
    <p:extLst>
      <p:ext uri="{BB962C8B-B14F-4D97-AF65-F5344CB8AC3E}">
        <p14:creationId xmlns:p14="http://schemas.microsoft.com/office/powerpoint/2010/main" val="146514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4"/>
            <a:ext cx="8220075" cy="1066328"/>
          </a:xfrm>
        </p:spPr>
        <p:txBody>
          <a:bodyPr>
            <a:normAutofit fontScale="90000"/>
          </a:bodyPr>
          <a:lstStyle/>
          <a:p>
            <a:r>
              <a:rPr lang="en-GB" b="0" dirty="0">
                <a:latin typeface="Sassoon Infant Rg" panose="02000503030000020003" pitchFamily="50" charset="0"/>
                <a:ea typeface="Sassoon Infant Rg" panose="02000503030000020003" pitchFamily="50" charset="0"/>
              </a:rPr>
              <a:t>Mixed Materials</a:t>
            </a:r>
          </a:p>
        </p:txBody>
      </p:sp>
      <p:pic>
        <p:nvPicPr>
          <p:cNvPr id="4"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1733550"/>
            <a:ext cx="1774876" cy="1695450"/>
          </a:xfrm>
          <a:prstGeom prst="roundRect">
            <a:avLst>
              <a:gd name="adj" fmla="val 774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1733550"/>
            <a:ext cx="1774876" cy="1695450"/>
          </a:xfrm>
          <a:prstGeom prst="roundRect">
            <a:avLst>
              <a:gd name="adj" fmla="val 774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1733550"/>
            <a:ext cx="1774876" cy="1695450"/>
          </a:xfrm>
          <a:prstGeom prst="roundRect">
            <a:avLst>
              <a:gd name="adj" fmla="val 774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1733550"/>
            <a:ext cx="1774876" cy="1695450"/>
          </a:xfrm>
          <a:prstGeom prst="roundRect">
            <a:avLst>
              <a:gd name="adj" fmla="val 774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A. Sand and water.</a:t>
            </a:r>
          </a:p>
        </p:txBody>
      </p:sp>
      <p:sp>
        <p:nvSpPr>
          <p:cNvPr id="13" name="Rounded Rectangle 12"/>
          <p:cNvSpPr/>
          <p:nvPr/>
        </p:nvSpPr>
        <p:spPr>
          <a:xfrm>
            <a:off x="272256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B. Raisins and flour.</a:t>
            </a:r>
          </a:p>
        </p:txBody>
      </p:sp>
      <p:sp>
        <p:nvSpPr>
          <p:cNvPr id="16" name="Rounded Rectangle 15"/>
          <p:cNvSpPr/>
          <p:nvPr/>
        </p:nvSpPr>
        <p:spPr>
          <a:xfrm>
            <a:off x="468947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C. Paper clips and rice.</a:t>
            </a:r>
          </a:p>
        </p:txBody>
      </p:sp>
      <p:sp>
        <p:nvSpPr>
          <p:cNvPr id="18" name="Rounded Rectangle 17"/>
          <p:cNvSpPr/>
          <p:nvPr/>
        </p:nvSpPr>
        <p:spPr>
          <a:xfrm>
            <a:off x="6613474"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D. Salt and water.</a:t>
            </a:r>
          </a:p>
        </p:txBody>
      </p:sp>
      <p:pic>
        <p:nvPicPr>
          <p:cNvPr id="7" name="Picture 6">
            <a:extLst>
              <a:ext uri="{FF2B5EF4-FFF2-40B4-BE49-F238E27FC236}">
                <a16:creationId xmlns:a16="http://schemas.microsoft.com/office/drawing/2014/main" id="{A4B85580-090D-44DB-987F-BC1175180AE8}"/>
              </a:ext>
            </a:extLst>
          </p:cNvPr>
          <p:cNvPicPr>
            <a:picLocks noChangeAspect="1"/>
          </p:cNvPicPr>
          <p:nvPr/>
        </p:nvPicPr>
        <p:blipFill>
          <a:blip r:embed="rId4"/>
          <a:stretch>
            <a:fillRect/>
          </a:stretch>
        </p:blipFill>
        <p:spPr>
          <a:xfrm>
            <a:off x="946622" y="4311794"/>
            <a:ext cx="1444877" cy="1652159"/>
          </a:xfrm>
          <a:prstGeom prst="rect">
            <a:avLst/>
          </a:prstGeom>
        </p:spPr>
      </p:pic>
      <p:pic>
        <p:nvPicPr>
          <p:cNvPr id="21" name="Picture 20">
            <a:extLst>
              <a:ext uri="{FF2B5EF4-FFF2-40B4-BE49-F238E27FC236}">
                <a16:creationId xmlns:a16="http://schemas.microsoft.com/office/drawing/2014/main" id="{1AF6B078-37E1-4257-967B-FDF05CC8D0B9}"/>
              </a:ext>
            </a:extLst>
          </p:cNvPr>
          <p:cNvPicPr>
            <a:picLocks noChangeAspect="1"/>
          </p:cNvPicPr>
          <p:nvPr/>
        </p:nvPicPr>
        <p:blipFill>
          <a:blip r:embed="rId5"/>
          <a:stretch>
            <a:fillRect/>
          </a:stretch>
        </p:blipFill>
        <p:spPr>
          <a:xfrm>
            <a:off x="3122600" y="4311794"/>
            <a:ext cx="932769" cy="1719221"/>
          </a:xfrm>
          <a:prstGeom prst="rect">
            <a:avLst/>
          </a:prstGeom>
        </p:spPr>
      </p:pic>
      <p:pic>
        <p:nvPicPr>
          <p:cNvPr id="22" name="Picture 21">
            <a:extLst>
              <a:ext uri="{FF2B5EF4-FFF2-40B4-BE49-F238E27FC236}">
                <a16:creationId xmlns:a16="http://schemas.microsoft.com/office/drawing/2014/main" id="{D0BA8797-D3D9-4656-8F80-8F20E039521D}"/>
              </a:ext>
            </a:extLst>
          </p:cNvPr>
          <p:cNvPicPr>
            <a:picLocks noChangeAspect="1"/>
          </p:cNvPicPr>
          <p:nvPr/>
        </p:nvPicPr>
        <p:blipFill>
          <a:blip r:embed="rId6"/>
          <a:stretch>
            <a:fillRect/>
          </a:stretch>
        </p:blipFill>
        <p:spPr>
          <a:xfrm>
            <a:off x="5110694" y="4222294"/>
            <a:ext cx="786452" cy="1749704"/>
          </a:xfrm>
          <a:prstGeom prst="rect">
            <a:avLst/>
          </a:prstGeom>
        </p:spPr>
      </p:pic>
      <p:pic>
        <p:nvPicPr>
          <p:cNvPr id="23" name="Picture 22">
            <a:extLst>
              <a:ext uri="{FF2B5EF4-FFF2-40B4-BE49-F238E27FC236}">
                <a16:creationId xmlns:a16="http://schemas.microsoft.com/office/drawing/2014/main" id="{95061AC1-C613-4870-8CFF-299AEA883D6B}"/>
              </a:ext>
            </a:extLst>
          </p:cNvPr>
          <p:cNvPicPr>
            <a:picLocks noChangeAspect="1"/>
          </p:cNvPicPr>
          <p:nvPr/>
        </p:nvPicPr>
        <p:blipFill>
          <a:blip r:embed="rId7"/>
          <a:stretch>
            <a:fillRect/>
          </a:stretch>
        </p:blipFill>
        <p:spPr>
          <a:xfrm>
            <a:off x="6801680" y="4381147"/>
            <a:ext cx="1383912" cy="1530229"/>
          </a:xfrm>
          <a:prstGeom prst="rect">
            <a:avLst/>
          </a:prstGeom>
        </p:spPr>
      </p:pic>
      <p:sp>
        <p:nvSpPr>
          <p:cNvPr id="17" name="Rounded Rectangle 4">
            <a:extLst>
              <a:ext uri="{FF2B5EF4-FFF2-40B4-BE49-F238E27FC236}">
                <a16:creationId xmlns:a16="http://schemas.microsoft.com/office/drawing/2014/main" id="{058F096F-8163-4828-BF5A-AD4CD636B4FB}"/>
              </a:ext>
            </a:extLst>
          </p:cNvPr>
          <p:cNvSpPr/>
          <p:nvPr/>
        </p:nvSpPr>
        <p:spPr>
          <a:xfrm>
            <a:off x="755650" y="1249398"/>
            <a:ext cx="7632700" cy="484152"/>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dirty="0">
                <a:solidFill>
                  <a:schemeClr val="tx1"/>
                </a:solidFill>
              </a:rPr>
              <a:t>Match up the correct mixture with the correct definition.</a:t>
            </a:r>
            <a:endParaRPr lang="en-GB" altLang="en-US" dirty="0">
              <a:solidFill>
                <a:schemeClr val="tx1"/>
              </a:solidFill>
            </a:endParaRPr>
          </a:p>
        </p:txBody>
      </p:sp>
    </p:spTree>
    <p:custDataLst>
      <p:tags r:id="rId1"/>
    </p:custDataLst>
    <p:extLst>
      <p:ext uri="{BB962C8B-B14F-4D97-AF65-F5344CB8AC3E}">
        <p14:creationId xmlns:p14="http://schemas.microsoft.com/office/powerpoint/2010/main" val="1609599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14450"/>
            <a:ext cx="7632700" cy="428625"/>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How did you do?</a:t>
            </a:r>
          </a:p>
        </p:txBody>
      </p:sp>
      <p:sp>
        <p:nvSpPr>
          <p:cNvPr id="6" name="Title 5"/>
          <p:cNvSpPr>
            <a:spLocks noGrp="1"/>
          </p:cNvSpPr>
          <p:nvPr>
            <p:ph type="title"/>
          </p:nvPr>
        </p:nvSpPr>
        <p:spPr>
          <a:xfrm>
            <a:off x="461962" y="635953"/>
            <a:ext cx="8220075" cy="748766"/>
          </a:xfrm>
        </p:spPr>
        <p:txBody>
          <a:bodyPr>
            <a:noAutofit/>
          </a:bodyPr>
          <a:lstStyle/>
          <a:p>
            <a:r>
              <a:rPr lang="en-GB" b="0" dirty="0">
                <a:latin typeface="Sassoon Infant Rg" panose="02000503030000020003" pitchFamily="50" charset="0"/>
                <a:ea typeface="Sassoon Infant Rg" panose="02000503030000020003" pitchFamily="50" charset="0"/>
              </a:rPr>
              <a:t>Mixed Materials</a:t>
            </a:r>
          </a:p>
        </p:txBody>
      </p:sp>
      <p:pic>
        <p:nvPicPr>
          <p:cNvPr id="4"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1905000"/>
            <a:ext cx="1774876" cy="1695450"/>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1905000"/>
            <a:ext cx="1774876" cy="1695450"/>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1905000"/>
            <a:ext cx="1774876" cy="1695450"/>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1905000"/>
            <a:ext cx="1774876" cy="1695450"/>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600450"/>
            <a:ext cx="1774876" cy="2492375"/>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A. Sand and water.</a:t>
            </a:r>
          </a:p>
        </p:txBody>
      </p:sp>
      <p:sp>
        <p:nvSpPr>
          <p:cNvPr id="13" name="Rounded Rectangle 12"/>
          <p:cNvSpPr/>
          <p:nvPr/>
        </p:nvSpPr>
        <p:spPr>
          <a:xfrm>
            <a:off x="2722560" y="3600450"/>
            <a:ext cx="1774876" cy="2492375"/>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B. Raisins and flour.</a:t>
            </a:r>
          </a:p>
        </p:txBody>
      </p:sp>
      <p:sp>
        <p:nvSpPr>
          <p:cNvPr id="16" name="Rounded Rectangle 15"/>
          <p:cNvSpPr/>
          <p:nvPr/>
        </p:nvSpPr>
        <p:spPr>
          <a:xfrm>
            <a:off x="6613474" y="3600450"/>
            <a:ext cx="1774876" cy="2498014"/>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C. Paper clips and rice.</a:t>
            </a:r>
          </a:p>
        </p:txBody>
      </p:sp>
      <p:sp>
        <p:nvSpPr>
          <p:cNvPr id="18" name="Rounded Rectangle 17"/>
          <p:cNvSpPr/>
          <p:nvPr/>
        </p:nvSpPr>
        <p:spPr>
          <a:xfrm>
            <a:off x="4689470" y="3600450"/>
            <a:ext cx="1774876" cy="2492375"/>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D. Salt and water.</a:t>
            </a:r>
          </a:p>
        </p:txBody>
      </p:sp>
      <p:pic>
        <p:nvPicPr>
          <p:cNvPr id="21" name="Picture 20">
            <a:extLst>
              <a:ext uri="{FF2B5EF4-FFF2-40B4-BE49-F238E27FC236}">
                <a16:creationId xmlns:a16="http://schemas.microsoft.com/office/drawing/2014/main" id="{F33963B5-82A7-46B7-B370-A610FD4B6C09}"/>
              </a:ext>
            </a:extLst>
          </p:cNvPr>
          <p:cNvPicPr>
            <a:picLocks noChangeAspect="1"/>
          </p:cNvPicPr>
          <p:nvPr/>
        </p:nvPicPr>
        <p:blipFill>
          <a:blip r:embed="rId4"/>
          <a:stretch>
            <a:fillRect/>
          </a:stretch>
        </p:blipFill>
        <p:spPr>
          <a:xfrm>
            <a:off x="920649" y="4311794"/>
            <a:ext cx="1444877" cy="1652159"/>
          </a:xfrm>
          <a:prstGeom prst="rect">
            <a:avLst/>
          </a:prstGeom>
        </p:spPr>
      </p:pic>
      <p:pic>
        <p:nvPicPr>
          <p:cNvPr id="22" name="Picture 21">
            <a:extLst>
              <a:ext uri="{FF2B5EF4-FFF2-40B4-BE49-F238E27FC236}">
                <a16:creationId xmlns:a16="http://schemas.microsoft.com/office/drawing/2014/main" id="{41E97011-A2A3-4AA8-B735-D14B1F8D3A25}"/>
              </a:ext>
            </a:extLst>
          </p:cNvPr>
          <p:cNvPicPr>
            <a:picLocks noChangeAspect="1"/>
          </p:cNvPicPr>
          <p:nvPr/>
        </p:nvPicPr>
        <p:blipFill>
          <a:blip r:embed="rId5"/>
          <a:stretch>
            <a:fillRect/>
          </a:stretch>
        </p:blipFill>
        <p:spPr>
          <a:xfrm>
            <a:off x="3092238" y="4278262"/>
            <a:ext cx="932769" cy="1719221"/>
          </a:xfrm>
          <a:prstGeom prst="rect">
            <a:avLst/>
          </a:prstGeom>
        </p:spPr>
      </p:pic>
      <p:pic>
        <p:nvPicPr>
          <p:cNvPr id="23" name="Picture 22">
            <a:extLst>
              <a:ext uri="{FF2B5EF4-FFF2-40B4-BE49-F238E27FC236}">
                <a16:creationId xmlns:a16="http://schemas.microsoft.com/office/drawing/2014/main" id="{EEC57A36-D1BD-4B6C-8D37-B473474AFA29}"/>
              </a:ext>
            </a:extLst>
          </p:cNvPr>
          <p:cNvPicPr>
            <a:picLocks noChangeAspect="1"/>
          </p:cNvPicPr>
          <p:nvPr/>
        </p:nvPicPr>
        <p:blipFill>
          <a:blip r:embed="rId6"/>
          <a:stretch>
            <a:fillRect/>
          </a:stretch>
        </p:blipFill>
        <p:spPr>
          <a:xfrm>
            <a:off x="4957084" y="4372757"/>
            <a:ext cx="1383912" cy="1530229"/>
          </a:xfrm>
          <a:prstGeom prst="rect">
            <a:avLst/>
          </a:prstGeom>
        </p:spPr>
      </p:pic>
      <p:pic>
        <p:nvPicPr>
          <p:cNvPr id="24" name="Picture 23">
            <a:extLst>
              <a:ext uri="{FF2B5EF4-FFF2-40B4-BE49-F238E27FC236}">
                <a16:creationId xmlns:a16="http://schemas.microsoft.com/office/drawing/2014/main" id="{0BAF367C-F79D-4B3A-8993-BA5BE6D8ABE8}"/>
              </a:ext>
            </a:extLst>
          </p:cNvPr>
          <p:cNvPicPr>
            <a:picLocks noChangeAspect="1"/>
          </p:cNvPicPr>
          <p:nvPr/>
        </p:nvPicPr>
        <p:blipFill>
          <a:blip r:embed="rId7"/>
          <a:stretch>
            <a:fillRect/>
          </a:stretch>
        </p:blipFill>
        <p:spPr>
          <a:xfrm>
            <a:off x="7095493" y="4200822"/>
            <a:ext cx="810838" cy="1792379"/>
          </a:xfrm>
          <a:prstGeom prst="rect">
            <a:avLst/>
          </a:prstGeom>
        </p:spPr>
      </p:pic>
    </p:spTree>
    <p:custDataLst>
      <p:tags r:id="rId1"/>
    </p:custDataLst>
    <p:extLst>
      <p:ext uri="{BB962C8B-B14F-4D97-AF65-F5344CB8AC3E}">
        <p14:creationId xmlns:p14="http://schemas.microsoft.com/office/powerpoint/2010/main" val="3930431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8941"/>
            <a:ext cx="7632700" cy="834729"/>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Since each of these mixtures of materials has been mixed differently, you will need to use different processes to separate them.</a:t>
            </a:r>
          </a:p>
          <a:p>
            <a:pPr algn="ctr"/>
            <a:r>
              <a:rPr lang="en-GB" altLang="en-US" dirty="0">
                <a:solidFill>
                  <a:schemeClr val="tx1"/>
                </a:solidFill>
              </a:rPr>
              <a:t>If you can talk to someone about ways you could separate them.</a:t>
            </a:r>
          </a:p>
        </p:txBody>
      </p:sp>
      <p:sp>
        <p:nvSpPr>
          <p:cNvPr id="6" name="Title 5"/>
          <p:cNvSpPr>
            <a:spLocks noGrp="1"/>
          </p:cNvSpPr>
          <p:nvPr>
            <p:ph type="title"/>
          </p:nvPr>
        </p:nvSpPr>
        <p:spPr>
          <a:xfrm>
            <a:off x="461962" y="635953"/>
            <a:ext cx="8220075" cy="748766"/>
          </a:xfrm>
        </p:spPr>
        <p:txBody>
          <a:bodyPr>
            <a:noAutofit/>
          </a:bodyPr>
          <a:lstStyle/>
          <a:p>
            <a:r>
              <a:rPr lang="en-GB" b="0" dirty="0">
                <a:latin typeface="Sassoon Infant Rg" panose="02000503030000020003" pitchFamily="50" charset="0"/>
                <a:ea typeface="Sassoon Infant Rg" panose="02000503030000020003" pitchFamily="50" charset="0"/>
              </a:rPr>
              <a:t>Mixed Materials</a:t>
            </a:r>
          </a:p>
        </p:txBody>
      </p:sp>
      <p:pic>
        <p:nvPicPr>
          <p:cNvPr id="4"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755650" y="2378367"/>
            <a:ext cx="1774876" cy="1479257"/>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2378367"/>
            <a:ext cx="1774876" cy="1479257"/>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2378367"/>
            <a:ext cx="1774876" cy="1479257"/>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2378367"/>
            <a:ext cx="1774876" cy="1479257"/>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829049"/>
            <a:ext cx="1774876" cy="2263775"/>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A. Sand and water.</a:t>
            </a:r>
          </a:p>
        </p:txBody>
      </p:sp>
      <p:sp>
        <p:nvSpPr>
          <p:cNvPr id="13" name="Rounded Rectangle 12"/>
          <p:cNvSpPr/>
          <p:nvPr/>
        </p:nvSpPr>
        <p:spPr>
          <a:xfrm>
            <a:off x="2722560" y="3829049"/>
            <a:ext cx="1774876" cy="2263776"/>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B. Raisins and flour.</a:t>
            </a:r>
          </a:p>
        </p:txBody>
      </p:sp>
      <p:sp>
        <p:nvSpPr>
          <p:cNvPr id="16" name="Rounded Rectangle 15"/>
          <p:cNvSpPr/>
          <p:nvPr/>
        </p:nvSpPr>
        <p:spPr>
          <a:xfrm>
            <a:off x="6613474" y="3857624"/>
            <a:ext cx="1774876" cy="2240839"/>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C. Paper clips and rice.</a:t>
            </a:r>
          </a:p>
        </p:txBody>
      </p:sp>
      <p:sp>
        <p:nvSpPr>
          <p:cNvPr id="18" name="Rounded Rectangle 17"/>
          <p:cNvSpPr/>
          <p:nvPr/>
        </p:nvSpPr>
        <p:spPr>
          <a:xfrm>
            <a:off x="4689470" y="3829049"/>
            <a:ext cx="1774876" cy="2263776"/>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D. Salt and water.</a:t>
            </a:r>
          </a:p>
        </p:txBody>
      </p:sp>
      <p:pic>
        <p:nvPicPr>
          <p:cNvPr id="23" name="Picture 22">
            <a:extLst>
              <a:ext uri="{FF2B5EF4-FFF2-40B4-BE49-F238E27FC236}">
                <a16:creationId xmlns:a16="http://schemas.microsoft.com/office/drawing/2014/main" id="{D4C0B218-B5E9-42CF-A967-F872BE568488}"/>
              </a:ext>
            </a:extLst>
          </p:cNvPr>
          <p:cNvPicPr>
            <a:picLocks noChangeAspect="1"/>
          </p:cNvPicPr>
          <p:nvPr/>
        </p:nvPicPr>
        <p:blipFill>
          <a:blip r:embed="rId4"/>
          <a:stretch>
            <a:fillRect/>
          </a:stretch>
        </p:blipFill>
        <p:spPr>
          <a:xfrm>
            <a:off x="1065668" y="4522634"/>
            <a:ext cx="1260489" cy="1441319"/>
          </a:xfrm>
          <a:prstGeom prst="rect">
            <a:avLst/>
          </a:prstGeom>
        </p:spPr>
      </p:pic>
      <p:pic>
        <p:nvPicPr>
          <p:cNvPr id="24" name="Picture 23">
            <a:extLst>
              <a:ext uri="{FF2B5EF4-FFF2-40B4-BE49-F238E27FC236}">
                <a16:creationId xmlns:a16="http://schemas.microsoft.com/office/drawing/2014/main" id="{ABB6C225-52B3-4750-B0DD-FBC9CF7AB6B6}"/>
              </a:ext>
            </a:extLst>
          </p:cNvPr>
          <p:cNvPicPr>
            <a:picLocks noChangeAspect="1"/>
          </p:cNvPicPr>
          <p:nvPr/>
        </p:nvPicPr>
        <p:blipFill>
          <a:blip r:embed="rId5"/>
          <a:stretch>
            <a:fillRect/>
          </a:stretch>
        </p:blipFill>
        <p:spPr>
          <a:xfrm>
            <a:off x="3232400" y="4605556"/>
            <a:ext cx="755195" cy="1391927"/>
          </a:xfrm>
          <a:prstGeom prst="rect">
            <a:avLst/>
          </a:prstGeom>
        </p:spPr>
      </p:pic>
      <p:pic>
        <p:nvPicPr>
          <p:cNvPr id="25" name="Picture 24">
            <a:extLst>
              <a:ext uri="{FF2B5EF4-FFF2-40B4-BE49-F238E27FC236}">
                <a16:creationId xmlns:a16="http://schemas.microsoft.com/office/drawing/2014/main" id="{BD419ACD-AAB8-462D-9395-250125C571BB}"/>
              </a:ext>
            </a:extLst>
          </p:cNvPr>
          <p:cNvPicPr>
            <a:picLocks noChangeAspect="1"/>
          </p:cNvPicPr>
          <p:nvPr/>
        </p:nvPicPr>
        <p:blipFill>
          <a:blip r:embed="rId6"/>
          <a:stretch>
            <a:fillRect/>
          </a:stretch>
        </p:blipFill>
        <p:spPr>
          <a:xfrm>
            <a:off x="5007276" y="4640564"/>
            <a:ext cx="1141712" cy="1262422"/>
          </a:xfrm>
          <a:prstGeom prst="rect">
            <a:avLst/>
          </a:prstGeom>
        </p:spPr>
      </p:pic>
      <p:pic>
        <p:nvPicPr>
          <p:cNvPr id="26" name="Picture 25">
            <a:extLst>
              <a:ext uri="{FF2B5EF4-FFF2-40B4-BE49-F238E27FC236}">
                <a16:creationId xmlns:a16="http://schemas.microsoft.com/office/drawing/2014/main" id="{27D67A6F-5A33-4142-B26D-09C7ADCEBF23}"/>
              </a:ext>
            </a:extLst>
          </p:cNvPr>
          <p:cNvPicPr>
            <a:picLocks noChangeAspect="1"/>
          </p:cNvPicPr>
          <p:nvPr/>
        </p:nvPicPr>
        <p:blipFill>
          <a:blip r:embed="rId7"/>
          <a:stretch>
            <a:fillRect/>
          </a:stretch>
        </p:blipFill>
        <p:spPr>
          <a:xfrm>
            <a:off x="7202306" y="4605233"/>
            <a:ext cx="597212" cy="1320153"/>
          </a:xfrm>
          <a:prstGeom prst="rect">
            <a:avLst/>
          </a:prstGeom>
        </p:spPr>
      </p:pic>
    </p:spTree>
    <p:custDataLst>
      <p:tags r:id="rId1"/>
    </p:custDataLst>
    <p:extLst>
      <p:ext uri="{BB962C8B-B14F-4D97-AF65-F5344CB8AC3E}">
        <p14:creationId xmlns:p14="http://schemas.microsoft.com/office/powerpoint/2010/main" val="26120412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Separating the Mixtures</a:t>
            </a:r>
          </a:p>
        </p:txBody>
      </p:sp>
      <p:pic>
        <p:nvPicPr>
          <p:cNvPr id="4"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le 1"/>
          <p:cNvSpPr/>
          <p:nvPr/>
        </p:nvSpPr>
        <p:spPr>
          <a:xfrm>
            <a:off x="688622" y="1479600"/>
            <a:ext cx="7872178" cy="1666722"/>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Use the four processes to separate the different mixtures. If you can have a go at making the mixtures and separating them using your chosen separating technique.</a:t>
            </a:r>
          </a:p>
          <a:p>
            <a:pPr algn="ctr"/>
            <a:r>
              <a:rPr lang="en-GB" altLang="en-US" dirty="0"/>
              <a:t>Complete your </a:t>
            </a:r>
            <a:r>
              <a:rPr lang="en-GB" altLang="en-US" b="1" dirty="0"/>
              <a:t>Year 5  6th July 2020 Learning Pack Topic  Lesson 3 Separating Mixtures </a:t>
            </a:r>
            <a:r>
              <a:rPr lang="en-GB" altLang="en-US" dirty="0"/>
              <a:t>sheet</a:t>
            </a:r>
            <a:r>
              <a:rPr lang="en-GB" altLang="en-US" b="1" dirty="0"/>
              <a:t> </a:t>
            </a:r>
            <a:r>
              <a:rPr lang="en-GB" altLang="en-US" dirty="0"/>
              <a:t>explain your choice of separating technique.</a:t>
            </a:r>
          </a:p>
        </p:txBody>
      </p:sp>
      <p:sp>
        <p:nvSpPr>
          <p:cNvPr id="8" name="Rounded Rectangle 7"/>
          <p:cNvSpPr/>
          <p:nvPr/>
        </p:nvSpPr>
        <p:spPr>
          <a:xfrm>
            <a:off x="688622" y="3146323"/>
            <a:ext cx="4391378" cy="2787138"/>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BAD7837B-F2E4-4EF5-BB8E-7C7E883E88E7}"/>
              </a:ext>
            </a:extLst>
          </p:cNvPr>
          <p:cNvPicPr>
            <a:picLocks noChangeAspect="1"/>
          </p:cNvPicPr>
          <p:nvPr/>
        </p:nvPicPr>
        <p:blipFill>
          <a:blip r:embed="rId4"/>
          <a:stretch>
            <a:fillRect/>
          </a:stretch>
        </p:blipFill>
        <p:spPr>
          <a:xfrm>
            <a:off x="924118" y="3273075"/>
            <a:ext cx="3700593" cy="2950720"/>
          </a:xfrm>
          <a:prstGeom prst="rect">
            <a:avLst/>
          </a:prstGeom>
        </p:spPr>
      </p:pic>
      <p:sp>
        <p:nvSpPr>
          <p:cNvPr id="11" name="Rounded Rectangle 4">
            <a:extLst>
              <a:ext uri="{FF2B5EF4-FFF2-40B4-BE49-F238E27FC236}">
                <a16:creationId xmlns:a16="http://schemas.microsoft.com/office/drawing/2014/main" id="{2A8E0339-9436-498E-82FC-AA46EF090E5F}"/>
              </a:ext>
            </a:extLst>
          </p:cNvPr>
          <p:cNvSpPr/>
          <p:nvPr/>
        </p:nvSpPr>
        <p:spPr>
          <a:xfrm>
            <a:off x="5383324" y="3146322"/>
            <a:ext cx="3072854" cy="2950720"/>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rPr>
              <a:t>Please note that if you don’t have coffee filter paper at home, kitchen towel or an old bit of fabric will do.</a:t>
            </a:r>
            <a:endParaRPr lang="en-GB" sz="2000" dirty="0">
              <a:solidFill>
                <a:schemeClr val="tx1"/>
              </a:solidFill>
            </a:endParaRPr>
          </a:p>
          <a:p>
            <a:pPr algn="ctr"/>
            <a:r>
              <a:rPr lang="en-US" sz="2000" dirty="0">
                <a:solidFill>
                  <a:schemeClr val="tx1"/>
                </a:solidFill>
              </a:rPr>
              <a:t>Have fun!</a:t>
            </a:r>
            <a:endParaRPr lang="en-GB" sz="2000" dirty="0">
              <a:solidFill>
                <a:schemeClr val="tx1"/>
              </a:solidFill>
            </a:endParaRPr>
          </a:p>
          <a:p>
            <a:pPr algn="ctr"/>
            <a:endParaRPr lang="en-GB" altLang="en-US" sz="2000" dirty="0">
              <a:solidFill>
                <a:schemeClr val="tx1"/>
              </a:solidFill>
            </a:endParaRPr>
          </a:p>
        </p:txBody>
      </p:sp>
    </p:spTree>
    <p:custDataLst>
      <p:tags r:id="rId1"/>
    </p:custDataLst>
    <p:extLst>
      <p:ext uri="{BB962C8B-B14F-4D97-AF65-F5344CB8AC3E}">
        <p14:creationId xmlns:p14="http://schemas.microsoft.com/office/powerpoint/2010/main" val="466266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04798"/>
            <a:ext cx="8220075" cy="1595581"/>
          </a:xfrm>
        </p:spPr>
        <p:txBody>
          <a:bodyPr/>
          <a:lstStyle/>
          <a:p>
            <a:r>
              <a:rPr lang="en-GB" b="0" dirty="0">
                <a:latin typeface="Sassoon Infant Rg" panose="02000503030000020003" pitchFamily="50" charset="0"/>
                <a:ea typeface="Sassoon Infant Rg" panose="02000503030000020003" pitchFamily="50" charset="0"/>
              </a:rPr>
              <a:t>A Message from the Manager</a:t>
            </a:r>
          </a:p>
        </p:txBody>
      </p:sp>
      <p:pic>
        <p:nvPicPr>
          <p:cNvPr id="4"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
        <p:nvSpPr>
          <p:cNvPr id="2" name="Rounded Rectangular Callout 1"/>
          <p:cNvSpPr/>
          <p:nvPr/>
        </p:nvSpPr>
        <p:spPr>
          <a:xfrm>
            <a:off x="3316544" y="1750142"/>
            <a:ext cx="4671756" cy="2684206"/>
          </a:xfrm>
          <a:prstGeom prst="wedgeRoundRectCallout">
            <a:avLst>
              <a:gd name="adj1" fmla="val -66444"/>
              <a:gd name="adj2" fmla="val -31628"/>
              <a:gd name="adj3" fmla="val 1666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Thank you for separating the mixed up materials! </a:t>
            </a:r>
          </a:p>
          <a:p>
            <a:r>
              <a:rPr lang="en-GB" altLang="en-US" dirty="0"/>
              <a:t>Unfortunately, we found one more mixture in the delivery truck. Some of the sand and some of the salt have both mixed with a spilt bottle of water. How can we separate both the sand and the salt from the water?</a:t>
            </a:r>
          </a:p>
        </p:txBody>
      </p:sp>
      <p:sp>
        <p:nvSpPr>
          <p:cNvPr id="3" name="Rounded Rectangle 2"/>
          <p:cNvSpPr/>
          <p:nvPr/>
        </p:nvSpPr>
        <p:spPr>
          <a:xfrm>
            <a:off x="3316544" y="4522841"/>
            <a:ext cx="4671756" cy="1569984"/>
          </a:xfrm>
          <a:prstGeom prst="roundRect">
            <a:avLst>
              <a:gd name="adj" fmla="val 1797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422CC7CD-E014-4647-AE11-E1442489FE6F}"/>
              </a:ext>
            </a:extLst>
          </p:cNvPr>
          <p:cNvPicPr>
            <a:picLocks noChangeAspect="1"/>
          </p:cNvPicPr>
          <p:nvPr/>
        </p:nvPicPr>
        <p:blipFill>
          <a:blip r:embed="rId4"/>
          <a:stretch>
            <a:fillRect/>
          </a:stretch>
        </p:blipFill>
        <p:spPr>
          <a:xfrm>
            <a:off x="3679389" y="4603684"/>
            <a:ext cx="3828620" cy="1408298"/>
          </a:xfrm>
          <a:prstGeom prst="rect">
            <a:avLst/>
          </a:prstGeom>
        </p:spPr>
      </p:pic>
      <p:pic>
        <p:nvPicPr>
          <p:cNvPr id="12" name="Picture 11">
            <a:extLst>
              <a:ext uri="{FF2B5EF4-FFF2-40B4-BE49-F238E27FC236}">
                <a16:creationId xmlns:a16="http://schemas.microsoft.com/office/drawing/2014/main" id="{566EA6A6-12B5-4F7F-A46F-0004CCF2001B}"/>
              </a:ext>
            </a:extLst>
          </p:cNvPr>
          <p:cNvPicPr>
            <a:picLocks noChangeAspect="1"/>
          </p:cNvPicPr>
          <p:nvPr/>
        </p:nvPicPr>
        <p:blipFill>
          <a:blip r:embed="rId5"/>
          <a:stretch>
            <a:fillRect/>
          </a:stretch>
        </p:blipFill>
        <p:spPr>
          <a:xfrm>
            <a:off x="1166044" y="1514332"/>
            <a:ext cx="1554615" cy="4578493"/>
          </a:xfrm>
          <a:prstGeom prst="rect">
            <a:avLst/>
          </a:prstGeom>
        </p:spPr>
      </p:pic>
    </p:spTree>
    <p:custDataLst>
      <p:tags r:id="rId1"/>
    </p:custDataLst>
    <p:extLst>
      <p:ext uri="{BB962C8B-B14F-4D97-AF65-F5344CB8AC3E}">
        <p14:creationId xmlns:p14="http://schemas.microsoft.com/office/powerpoint/2010/main" val="2212951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4"/>
            <a:ext cx="8137524" cy="76202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Answers</a:t>
            </a:r>
          </a:p>
        </p:txBody>
      </p:sp>
    </p:spTree>
    <p:custDataLst>
      <p:tags r:id="rId1"/>
    </p:custDataLst>
    <p:extLst>
      <p:ext uri="{BB962C8B-B14F-4D97-AF65-F5344CB8AC3E}">
        <p14:creationId xmlns:p14="http://schemas.microsoft.com/office/powerpoint/2010/main" val="22983997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pic>
        <p:nvPicPr>
          <p:cNvPr id="9" name="Picture 8">
            <a:extLst>
              <a:ext uri="{FF2B5EF4-FFF2-40B4-BE49-F238E27FC236}">
                <a16:creationId xmlns:a16="http://schemas.microsoft.com/office/drawing/2014/main" id="{5E8733A6-4045-4E12-AD18-B9827482C5A1}"/>
              </a:ext>
            </a:extLst>
          </p:cNvPr>
          <p:cNvPicPr/>
          <p:nvPr/>
        </p:nvPicPr>
        <p:blipFill rotWithShape="1">
          <a:blip r:embed="rId3"/>
          <a:srcRect l="7277" t="24890" r="49610" b="9884"/>
          <a:stretch/>
        </p:blipFill>
        <p:spPr bwMode="auto">
          <a:xfrm>
            <a:off x="1693333" y="1699897"/>
            <a:ext cx="5517126" cy="4644459"/>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9E91181D-EF50-4A95-BCAA-326BFF1117DB}"/>
              </a:ext>
            </a:extLst>
          </p:cNvPr>
          <p:cNvSpPr txBox="1"/>
          <p:nvPr/>
        </p:nvSpPr>
        <p:spPr>
          <a:xfrm>
            <a:off x="5655733" y="5284294"/>
            <a:ext cx="338667" cy="369332"/>
          </a:xfrm>
          <a:prstGeom prst="rect">
            <a:avLst/>
          </a:prstGeom>
          <a:noFill/>
        </p:spPr>
        <p:txBody>
          <a:bodyPr wrap="square" rtlCol="0">
            <a:spAutoFit/>
          </a:bodyPr>
          <a:lstStyle/>
          <a:p>
            <a:r>
              <a:rPr lang="en-GB" dirty="0">
                <a:latin typeface="XCCW Joined 1a" panose="03050602040000000000" pitchFamily="66" charset="0"/>
              </a:rPr>
              <a:t>√</a:t>
            </a:r>
            <a:endParaRPr lang="en-GB" dirty="0"/>
          </a:p>
        </p:txBody>
      </p:sp>
    </p:spTree>
    <p:custDataLst>
      <p:tags r:id="rId1"/>
    </p:custDataLst>
    <p:extLst>
      <p:ext uri="{BB962C8B-B14F-4D97-AF65-F5344CB8AC3E}">
        <p14:creationId xmlns:p14="http://schemas.microsoft.com/office/powerpoint/2010/main" val="2292104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pic>
        <p:nvPicPr>
          <p:cNvPr id="4" name="Picture 3">
            <a:extLst>
              <a:ext uri="{FF2B5EF4-FFF2-40B4-BE49-F238E27FC236}">
                <a16:creationId xmlns:a16="http://schemas.microsoft.com/office/drawing/2014/main" id="{0CACC3B0-AF79-457A-AC58-573F679D3677}"/>
              </a:ext>
            </a:extLst>
          </p:cNvPr>
          <p:cNvPicPr/>
          <p:nvPr/>
        </p:nvPicPr>
        <p:blipFill rotWithShape="1">
          <a:blip r:embed="rId3"/>
          <a:srcRect l="52341" t="26110" r="7346" b="9884"/>
          <a:stretch/>
        </p:blipFill>
        <p:spPr bwMode="auto">
          <a:xfrm>
            <a:off x="1880550" y="1698628"/>
            <a:ext cx="5254028" cy="4668306"/>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116A8657-763E-4E87-B1EB-5C1C89049A03}"/>
              </a:ext>
            </a:extLst>
          </p:cNvPr>
          <p:cNvSpPr txBox="1"/>
          <p:nvPr/>
        </p:nvSpPr>
        <p:spPr>
          <a:xfrm>
            <a:off x="5678311" y="5905183"/>
            <a:ext cx="338667" cy="369332"/>
          </a:xfrm>
          <a:prstGeom prst="rect">
            <a:avLst/>
          </a:prstGeom>
          <a:noFill/>
        </p:spPr>
        <p:txBody>
          <a:bodyPr wrap="square" rtlCol="0">
            <a:spAutoFit/>
          </a:bodyPr>
          <a:lstStyle/>
          <a:p>
            <a:r>
              <a:rPr lang="en-GB" dirty="0">
                <a:latin typeface="XCCW Joined 1a" panose="03050602040000000000" pitchFamily="66" charset="0"/>
              </a:rPr>
              <a:t>√</a:t>
            </a:r>
            <a:endParaRPr lang="en-GB" dirty="0"/>
          </a:p>
        </p:txBody>
      </p:sp>
    </p:spTree>
    <p:custDataLst>
      <p:tags r:id="rId1"/>
    </p:custDataLst>
    <p:extLst>
      <p:ext uri="{BB962C8B-B14F-4D97-AF65-F5344CB8AC3E}">
        <p14:creationId xmlns:p14="http://schemas.microsoft.com/office/powerpoint/2010/main" val="460159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pic>
        <p:nvPicPr>
          <p:cNvPr id="3" name="Picture 2">
            <a:extLst>
              <a:ext uri="{FF2B5EF4-FFF2-40B4-BE49-F238E27FC236}">
                <a16:creationId xmlns:a16="http://schemas.microsoft.com/office/drawing/2014/main" id="{FE55C27C-7428-44B9-89F8-29954C60A5A5}"/>
              </a:ext>
            </a:extLst>
          </p:cNvPr>
          <p:cNvPicPr/>
          <p:nvPr/>
        </p:nvPicPr>
        <p:blipFill rotWithShape="1">
          <a:blip r:embed="rId3"/>
          <a:srcRect l="13716" t="23787" r="49619" b="9899"/>
          <a:stretch/>
        </p:blipFill>
        <p:spPr bwMode="auto">
          <a:xfrm>
            <a:off x="1920555" y="1697108"/>
            <a:ext cx="4864067" cy="4692403"/>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3FD849A9-CBE4-4E82-8A81-32B123C7FDF8}"/>
              </a:ext>
            </a:extLst>
          </p:cNvPr>
          <p:cNvSpPr txBox="1"/>
          <p:nvPr/>
        </p:nvSpPr>
        <p:spPr>
          <a:xfrm>
            <a:off x="5362222" y="4358606"/>
            <a:ext cx="338667" cy="369332"/>
          </a:xfrm>
          <a:prstGeom prst="rect">
            <a:avLst/>
          </a:prstGeom>
          <a:noFill/>
        </p:spPr>
        <p:txBody>
          <a:bodyPr wrap="square" rtlCol="0">
            <a:spAutoFit/>
          </a:bodyPr>
          <a:lstStyle/>
          <a:p>
            <a:r>
              <a:rPr lang="en-GB" dirty="0">
                <a:latin typeface="XCCW Joined 1a" panose="03050602040000000000" pitchFamily="66" charset="0"/>
              </a:rPr>
              <a:t>√</a:t>
            </a:r>
            <a:endParaRPr lang="en-GB" dirty="0"/>
          </a:p>
        </p:txBody>
      </p:sp>
    </p:spTree>
    <p:custDataLst>
      <p:tags r:id="rId1"/>
    </p:custDataLst>
    <p:extLst>
      <p:ext uri="{BB962C8B-B14F-4D97-AF65-F5344CB8AC3E}">
        <p14:creationId xmlns:p14="http://schemas.microsoft.com/office/powerpoint/2010/main" val="50663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pic>
        <p:nvPicPr>
          <p:cNvPr id="3" name="Picture 2">
            <a:extLst>
              <a:ext uri="{FF2B5EF4-FFF2-40B4-BE49-F238E27FC236}">
                <a16:creationId xmlns:a16="http://schemas.microsoft.com/office/drawing/2014/main" id="{51ED02FB-2A38-48EC-9D5B-92BC2D091E97}"/>
              </a:ext>
            </a:extLst>
          </p:cNvPr>
          <p:cNvPicPr/>
          <p:nvPr/>
        </p:nvPicPr>
        <p:blipFill rotWithShape="1">
          <a:blip r:embed="rId3"/>
          <a:srcRect l="52060" t="24269" r="11552" b="10393"/>
          <a:stretch/>
        </p:blipFill>
        <p:spPr bwMode="auto">
          <a:xfrm>
            <a:off x="2167467" y="1670296"/>
            <a:ext cx="4805150" cy="4741793"/>
          </a:xfrm>
          <a:prstGeom prst="rect">
            <a:avLst/>
          </a:prstGeom>
          <a:ln>
            <a:noFill/>
          </a:ln>
          <a:extLst>
            <a:ext uri="{53640926-AAD7-44D8-BBD7-CCE9431645EC}">
              <a14:shadowObscured xmlns:a14="http://schemas.microsoft.com/office/drawing/2010/main"/>
            </a:ext>
          </a:extLst>
        </p:spPr>
      </p:pic>
      <p:sp>
        <p:nvSpPr>
          <p:cNvPr id="2" name="TextBox 1">
            <a:extLst>
              <a:ext uri="{FF2B5EF4-FFF2-40B4-BE49-F238E27FC236}">
                <a16:creationId xmlns:a16="http://schemas.microsoft.com/office/drawing/2014/main" id="{DD7A234A-FDC2-4E47-B27A-6A3F9AF76ACB}"/>
              </a:ext>
            </a:extLst>
          </p:cNvPr>
          <p:cNvSpPr txBox="1"/>
          <p:nvPr/>
        </p:nvSpPr>
        <p:spPr>
          <a:xfrm>
            <a:off x="4114800" y="2974622"/>
            <a:ext cx="65" cy="276999"/>
          </a:xfrm>
          <a:prstGeom prst="rect">
            <a:avLst/>
          </a:prstGeom>
          <a:noFill/>
        </p:spPr>
        <p:txBody>
          <a:bodyPr wrap="none" lIns="0" tIns="0" rIns="0" bIns="0" rtlCol="0">
            <a:spAutoFit/>
          </a:bodyPr>
          <a:lstStyle/>
          <a:p>
            <a:endParaRPr lang="en-GB" dirty="0"/>
          </a:p>
        </p:txBody>
      </p:sp>
      <p:sp>
        <p:nvSpPr>
          <p:cNvPr id="4" name="TextBox 3">
            <a:extLst>
              <a:ext uri="{FF2B5EF4-FFF2-40B4-BE49-F238E27FC236}">
                <a16:creationId xmlns:a16="http://schemas.microsoft.com/office/drawing/2014/main" id="{60D973BF-02E1-4CDC-B481-30A60871D16B}"/>
              </a:ext>
            </a:extLst>
          </p:cNvPr>
          <p:cNvSpPr txBox="1"/>
          <p:nvPr/>
        </p:nvSpPr>
        <p:spPr>
          <a:xfrm>
            <a:off x="5576711" y="4900472"/>
            <a:ext cx="338667" cy="369332"/>
          </a:xfrm>
          <a:prstGeom prst="rect">
            <a:avLst/>
          </a:prstGeom>
          <a:noFill/>
        </p:spPr>
        <p:txBody>
          <a:bodyPr wrap="square" rtlCol="0">
            <a:spAutoFit/>
          </a:bodyPr>
          <a:lstStyle/>
          <a:p>
            <a:r>
              <a:rPr lang="en-GB" dirty="0">
                <a:latin typeface="XCCW Joined 1a" panose="03050602040000000000" pitchFamily="66" charset="0"/>
              </a:rPr>
              <a:t>√</a:t>
            </a:r>
            <a:endParaRPr lang="en-GB" dirty="0"/>
          </a:p>
        </p:txBody>
      </p:sp>
    </p:spTree>
    <p:custDataLst>
      <p:tags r:id="rId1"/>
    </p:custDataLst>
    <p:extLst>
      <p:ext uri="{BB962C8B-B14F-4D97-AF65-F5344CB8AC3E}">
        <p14:creationId xmlns:p14="http://schemas.microsoft.com/office/powerpoint/2010/main" val="1608706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Answers</a:t>
            </a:r>
          </a:p>
        </p:txBody>
      </p:sp>
      <p:sp>
        <p:nvSpPr>
          <p:cNvPr id="2" name="TextBox 1">
            <a:extLst>
              <a:ext uri="{FF2B5EF4-FFF2-40B4-BE49-F238E27FC236}">
                <a16:creationId xmlns:a16="http://schemas.microsoft.com/office/drawing/2014/main" id="{DD7A234A-FDC2-4E47-B27A-6A3F9AF76ACB}"/>
              </a:ext>
            </a:extLst>
          </p:cNvPr>
          <p:cNvSpPr txBox="1"/>
          <p:nvPr/>
        </p:nvSpPr>
        <p:spPr>
          <a:xfrm>
            <a:off x="4114800" y="2974622"/>
            <a:ext cx="65" cy="276999"/>
          </a:xfrm>
          <a:prstGeom prst="rect">
            <a:avLst/>
          </a:prstGeom>
          <a:noFill/>
        </p:spPr>
        <p:txBody>
          <a:bodyPr wrap="none" lIns="0" tIns="0" rIns="0" bIns="0" rtlCol="0">
            <a:spAutoFit/>
          </a:bodyPr>
          <a:lstStyle/>
          <a:p>
            <a:endParaRPr lang="en-GB" dirty="0"/>
          </a:p>
        </p:txBody>
      </p:sp>
      <p:sp>
        <p:nvSpPr>
          <p:cNvPr id="5" name="Rectangle 4">
            <a:extLst>
              <a:ext uri="{FF2B5EF4-FFF2-40B4-BE49-F238E27FC236}">
                <a16:creationId xmlns:a16="http://schemas.microsoft.com/office/drawing/2014/main" id="{7CB3D48B-BC85-4746-B84C-8C00E3245A13}"/>
              </a:ext>
            </a:extLst>
          </p:cNvPr>
          <p:cNvSpPr/>
          <p:nvPr/>
        </p:nvSpPr>
        <p:spPr>
          <a:xfrm>
            <a:off x="807155" y="1622559"/>
            <a:ext cx="4572000" cy="1200329"/>
          </a:xfrm>
          <a:prstGeom prst="rect">
            <a:avLst/>
          </a:prstGeom>
        </p:spPr>
        <p:txBody>
          <a:bodyPr>
            <a:spAutoFit/>
          </a:bodyPr>
          <a:lstStyle/>
          <a:p>
            <a:r>
              <a:rPr lang="en-GB" altLang="en-US" dirty="0"/>
              <a:t>Some of the sand and some of the salt have both mixed with a spilt bottle of water. How can we separate both the sand and the salt from the water?</a:t>
            </a:r>
            <a:endParaRPr lang="en-GB" dirty="0"/>
          </a:p>
        </p:txBody>
      </p:sp>
      <p:pic>
        <p:nvPicPr>
          <p:cNvPr id="7" name="Picture 6">
            <a:extLst>
              <a:ext uri="{FF2B5EF4-FFF2-40B4-BE49-F238E27FC236}">
                <a16:creationId xmlns:a16="http://schemas.microsoft.com/office/drawing/2014/main" id="{F597A42D-78D2-4C5B-ABB3-E0EAFB040F55}"/>
              </a:ext>
            </a:extLst>
          </p:cNvPr>
          <p:cNvPicPr>
            <a:picLocks noChangeAspect="1"/>
          </p:cNvPicPr>
          <p:nvPr/>
        </p:nvPicPr>
        <p:blipFill>
          <a:blip r:embed="rId3"/>
          <a:stretch>
            <a:fillRect/>
          </a:stretch>
        </p:blipFill>
        <p:spPr>
          <a:xfrm>
            <a:off x="5497688" y="1657091"/>
            <a:ext cx="2394143" cy="880648"/>
          </a:xfrm>
          <a:prstGeom prst="rect">
            <a:avLst/>
          </a:prstGeom>
        </p:spPr>
      </p:pic>
      <p:pic>
        <p:nvPicPr>
          <p:cNvPr id="8" name="Picture 7">
            <a:extLst>
              <a:ext uri="{FF2B5EF4-FFF2-40B4-BE49-F238E27FC236}">
                <a16:creationId xmlns:a16="http://schemas.microsoft.com/office/drawing/2014/main" id="{0BF8A0FA-B1B0-4013-9A80-E0087F7D6E68}"/>
              </a:ext>
            </a:extLst>
          </p:cNvPr>
          <p:cNvPicPr>
            <a:picLocks noChangeAspect="1"/>
          </p:cNvPicPr>
          <p:nvPr/>
        </p:nvPicPr>
        <p:blipFill>
          <a:blip r:embed="rId4"/>
          <a:stretch>
            <a:fillRect/>
          </a:stretch>
        </p:blipFill>
        <p:spPr>
          <a:xfrm>
            <a:off x="4636714" y="3424877"/>
            <a:ext cx="1813262" cy="1453228"/>
          </a:xfrm>
          <a:prstGeom prst="rect">
            <a:avLst/>
          </a:prstGeom>
        </p:spPr>
      </p:pic>
      <p:pic>
        <p:nvPicPr>
          <p:cNvPr id="9" name="Picture 8">
            <a:extLst>
              <a:ext uri="{FF2B5EF4-FFF2-40B4-BE49-F238E27FC236}">
                <a16:creationId xmlns:a16="http://schemas.microsoft.com/office/drawing/2014/main" id="{E572737C-E818-4FBA-A46F-2D733A604454}"/>
              </a:ext>
            </a:extLst>
          </p:cNvPr>
          <p:cNvPicPr>
            <a:picLocks noChangeAspect="1"/>
          </p:cNvPicPr>
          <p:nvPr/>
        </p:nvPicPr>
        <p:blipFill>
          <a:blip r:embed="rId5"/>
          <a:stretch>
            <a:fillRect/>
          </a:stretch>
        </p:blipFill>
        <p:spPr>
          <a:xfrm>
            <a:off x="2365317" y="3113121"/>
            <a:ext cx="1455676" cy="1720345"/>
          </a:xfrm>
          <a:prstGeom prst="rect">
            <a:avLst/>
          </a:prstGeom>
        </p:spPr>
      </p:pic>
      <p:sp>
        <p:nvSpPr>
          <p:cNvPr id="10" name="Rectangle 9">
            <a:extLst>
              <a:ext uri="{FF2B5EF4-FFF2-40B4-BE49-F238E27FC236}">
                <a16:creationId xmlns:a16="http://schemas.microsoft.com/office/drawing/2014/main" id="{0FC74961-0DDA-420D-9C24-4EB37E90DA52}"/>
              </a:ext>
            </a:extLst>
          </p:cNvPr>
          <p:cNvSpPr/>
          <p:nvPr/>
        </p:nvSpPr>
        <p:spPr>
          <a:xfrm>
            <a:off x="807155" y="3434644"/>
            <a:ext cx="1303672" cy="1477328"/>
          </a:xfrm>
          <a:prstGeom prst="rect">
            <a:avLst/>
          </a:prstGeom>
        </p:spPr>
        <p:txBody>
          <a:bodyPr wrap="square">
            <a:spAutoFit/>
          </a:bodyPr>
          <a:lstStyle/>
          <a:p>
            <a:r>
              <a:rPr lang="en-GB" altLang="en-US" dirty="0"/>
              <a:t>First filter out the sand from the salt water.</a:t>
            </a:r>
            <a:endParaRPr lang="en-GB" dirty="0"/>
          </a:p>
        </p:txBody>
      </p:sp>
      <p:sp>
        <p:nvSpPr>
          <p:cNvPr id="11" name="Rectangle 10">
            <a:extLst>
              <a:ext uri="{FF2B5EF4-FFF2-40B4-BE49-F238E27FC236}">
                <a16:creationId xmlns:a16="http://schemas.microsoft.com/office/drawing/2014/main" id="{9FD92537-F31A-4907-9C99-3A43D3D33119}"/>
              </a:ext>
            </a:extLst>
          </p:cNvPr>
          <p:cNvSpPr/>
          <p:nvPr/>
        </p:nvSpPr>
        <p:spPr>
          <a:xfrm>
            <a:off x="3857584" y="2689473"/>
            <a:ext cx="624105" cy="369332"/>
          </a:xfrm>
          <a:prstGeom prst="rect">
            <a:avLst/>
          </a:prstGeom>
        </p:spPr>
        <p:txBody>
          <a:bodyPr wrap="square">
            <a:spAutoFit/>
          </a:bodyPr>
          <a:lstStyle/>
          <a:p>
            <a:r>
              <a:rPr lang="en-GB" altLang="en-US" dirty="0"/>
              <a:t>sand</a:t>
            </a:r>
            <a:endParaRPr lang="en-GB" dirty="0"/>
          </a:p>
        </p:txBody>
      </p:sp>
      <p:sp>
        <p:nvSpPr>
          <p:cNvPr id="12" name="Rectangle 11">
            <a:extLst>
              <a:ext uri="{FF2B5EF4-FFF2-40B4-BE49-F238E27FC236}">
                <a16:creationId xmlns:a16="http://schemas.microsoft.com/office/drawing/2014/main" id="{0159750B-F59D-4F7D-897F-D0D8789ADEF2}"/>
              </a:ext>
            </a:extLst>
          </p:cNvPr>
          <p:cNvSpPr/>
          <p:nvPr/>
        </p:nvSpPr>
        <p:spPr>
          <a:xfrm>
            <a:off x="2365318" y="5370584"/>
            <a:ext cx="1337438" cy="369332"/>
          </a:xfrm>
          <a:prstGeom prst="rect">
            <a:avLst/>
          </a:prstGeom>
        </p:spPr>
        <p:txBody>
          <a:bodyPr wrap="square">
            <a:spAutoFit/>
          </a:bodyPr>
          <a:lstStyle/>
          <a:p>
            <a:r>
              <a:rPr lang="en-US" dirty="0"/>
              <a:t>s</a:t>
            </a:r>
            <a:r>
              <a:rPr lang="en-GB" dirty="0"/>
              <a:t>alt water</a:t>
            </a:r>
          </a:p>
        </p:txBody>
      </p:sp>
      <p:cxnSp>
        <p:nvCxnSpPr>
          <p:cNvPr id="14" name="Straight Arrow Connector 13">
            <a:extLst>
              <a:ext uri="{FF2B5EF4-FFF2-40B4-BE49-F238E27FC236}">
                <a16:creationId xmlns:a16="http://schemas.microsoft.com/office/drawing/2014/main" id="{81635541-ADDC-4675-9F44-C4125485B44A}"/>
              </a:ext>
            </a:extLst>
          </p:cNvPr>
          <p:cNvCxnSpPr/>
          <p:nvPr/>
        </p:nvCxnSpPr>
        <p:spPr>
          <a:xfrm flipV="1">
            <a:off x="2743200" y="4639733"/>
            <a:ext cx="180622" cy="5957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0665E8F4-8A58-446C-B8D7-AA1AC661F9F8}"/>
              </a:ext>
            </a:extLst>
          </p:cNvPr>
          <p:cNvCxnSpPr>
            <a:cxnSpLocks/>
            <a:stCxn id="11" idx="1"/>
          </p:cNvCxnSpPr>
          <p:nvPr/>
        </p:nvCxnSpPr>
        <p:spPr>
          <a:xfrm flipH="1">
            <a:off x="3181038" y="2874139"/>
            <a:ext cx="676546" cy="7176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A8DB9286-FB58-4A5C-8F84-003C50A5C389}"/>
              </a:ext>
            </a:extLst>
          </p:cNvPr>
          <p:cNvSpPr/>
          <p:nvPr/>
        </p:nvSpPr>
        <p:spPr>
          <a:xfrm>
            <a:off x="6711987" y="3251621"/>
            <a:ext cx="1624791" cy="2585323"/>
          </a:xfrm>
          <a:prstGeom prst="rect">
            <a:avLst/>
          </a:prstGeom>
        </p:spPr>
        <p:txBody>
          <a:bodyPr wrap="square">
            <a:spAutoFit/>
          </a:bodyPr>
          <a:lstStyle/>
          <a:p>
            <a:r>
              <a:rPr lang="en-GB" altLang="en-US" dirty="0"/>
              <a:t>Then leave the salt water somewhere warm like a windowsill or you can gently boil the water to leave behind the salt</a:t>
            </a:r>
            <a:endParaRPr lang="en-GB" dirty="0"/>
          </a:p>
        </p:txBody>
      </p:sp>
      <p:sp>
        <p:nvSpPr>
          <p:cNvPr id="19" name="Rectangle 18">
            <a:extLst>
              <a:ext uri="{FF2B5EF4-FFF2-40B4-BE49-F238E27FC236}">
                <a16:creationId xmlns:a16="http://schemas.microsoft.com/office/drawing/2014/main" id="{DC8F7850-F55C-42A0-8FBB-9C1566BFEA6F}"/>
              </a:ext>
            </a:extLst>
          </p:cNvPr>
          <p:cNvSpPr/>
          <p:nvPr/>
        </p:nvSpPr>
        <p:spPr>
          <a:xfrm>
            <a:off x="4799434" y="2974622"/>
            <a:ext cx="1781548" cy="369332"/>
          </a:xfrm>
          <a:prstGeom prst="rect">
            <a:avLst/>
          </a:prstGeom>
        </p:spPr>
        <p:txBody>
          <a:bodyPr wrap="square">
            <a:spAutoFit/>
          </a:bodyPr>
          <a:lstStyle/>
          <a:p>
            <a:r>
              <a:rPr lang="en-US" dirty="0"/>
              <a:t>water </a:t>
            </a:r>
            <a:r>
              <a:rPr lang="en-US" dirty="0" err="1"/>
              <a:t>vapour</a:t>
            </a:r>
            <a:endParaRPr lang="en-GB" dirty="0"/>
          </a:p>
        </p:txBody>
      </p:sp>
      <p:sp>
        <p:nvSpPr>
          <p:cNvPr id="20" name="Rectangle 19">
            <a:extLst>
              <a:ext uri="{FF2B5EF4-FFF2-40B4-BE49-F238E27FC236}">
                <a16:creationId xmlns:a16="http://schemas.microsoft.com/office/drawing/2014/main" id="{2897430B-1CD5-4C2A-B254-407DD66DB345}"/>
              </a:ext>
            </a:extLst>
          </p:cNvPr>
          <p:cNvSpPr/>
          <p:nvPr/>
        </p:nvSpPr>
        <p:spPr>
          <a:xfrm>
            <a:off x="4930439" y="4937103"/>
            <a:ext cx="1781548" cy="369332"/>
          </a:xfrm>
          <a:prstGeom prst="rect">
            <a:avLst/>
          </a:prstGeom>
        </p:spPr>
        <p:txBody>
          <a:bodyPr wrap="square">
            <a:spAutoFit/>
          </a:bodyPr>
          <a:lstStyle/>
          <a:p>
            <a:r>
              <a:rPr lang="en-US" dirty="0"/>
              <a:t>salt</a:t>
            </a:r>
            <a:endParaRPr lang="en-GB" dirty="0"/>
          </a:p>
        </p:txBody>
      </p:sp>
      <p:cxnSp>
        <p:nvCxnSpPr>
          <p:cNvPr id="21" name="Straight Arrow Connector 20">
            <a:extLst>
              <a:ext uri="{FF2B5EF4-FFF2-40B4-BE49-F238E27FC236}">
                <a16:creationId xmlns:a16="http://schemas.microsoft.com/office/drawing/2014/main" id="{C82BC5E7-C7E1-4437-AD18-5610A1744C4B}"/>
              </a:ext>
            </a:extLst>
          </p:cNvPr>
          <p:cNvCxnSpPr/>
          <p:nvPr/>
        </p:nvCxnSpPr>
        <p:spPr>
          <a:xfrm flipV="1">
            <a:off x="5198533" y="4406594"/>
            <a:ext cx="180622" cy="59570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1655629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1182</TotalTime>
  <Words>1180</Words>
  <Application>Microsoft Office PowerPoint</Application>
  <PresentationFormat>On-screen Show (4:3)</PresentationFormat>
  <Paragraphs>114</Paragraphs>
  <Slides>24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Sassoon Infant Rg</vt:lpstr>
      <vt:lpstr>BPreplay</vt:lpstr>
      <vt:lpstr>Londrina Solid</vt:lpstr>
      <vt:lpstr>SimSun</vt:lpstr>
      <vt:lpstr>Sassoon Infant Md</vt:lpstr>
      <vt:lpstr>XCCW Joined 1a</vt:lpstr>
      <vt:lpstr>Arial</vt:lpstr>
      <vt:lpstr>Calibri</vt:lpstr>
      <vt:lpstr>Office Theme</vt:lpstr>
      <vt:lpstr>PowerPoint Presentation</vt:lpstr>
      <vt:lpstr>PowerPoint Presentation</vt:lpstr>
      <vt:lpstr>Separating Mixtures</vt:lpstr>
      <vt:lpstr>Separating Processes - Evaporation</vt:lpstr>
      <vt:lpstr>Separating Processes –  Magnetic Attraction</vt:lpstr>
      <vt:lpstr>Separating Processes - Filtration</vt:lpstr>
      <vt:lpstr>Separating Processes - Sieving</vt:lpstr>
      <vt:lpstr>Separating Processes</vt:lpstr>
      <vt:lpstr>Supermarket Chaos!</vt:lpstr>
      <vt:lpstr>Mixed Materials – Sand and Water</vt:lpstr>
      <vt:lpstr>Mixed Materials – Salt and Water</vt:lpstr>
      <vt:lpstr>Mixed Materials – Raisins and Flour</vt:lpstr>
      <vt:lpstr>Mixed Materials –  Paper clips and Rice</vt:lpstr>
      <vt:lpstr>Mixed Materials</vt:lpstr>
      <vt:lpstr>Mixed Materials</vt:lpstr>
      <vt:lpstr>Mixed Materials</vt:lpstr>
      <vt:lpstr>Separating the Mixtures</vt:lpstr>
      <vt:lpstr>A Message from the Manager</vt:lpstr>
      <vt:lpstr>PowerPoint Presentation</vt:lpstr>
      <vt:lpstr>Answers</vt:lpstr>
      <vt:lpstr>Answers</vt:lpstr>
      <vt:lpstr>Answers</vt:lpstr>
      <vt:lpstr>Answers</vt:lpstr>
      <vt:lpstr>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96</cp:revision>
  <cp:lastPrinted>2020-06-29T12:04:19Z</cp:lastPrinted>
  <dcterms:created xsi:type="dcterms:W3CDTF">2014-10-01T16:09:27Z</dcterms:created>
  <dcterms:modified xsi:type="dcterms:W3CDTF">2020-06-29T12:31:46Z</dcterms:modified>
</cp:coreProperties>
</file>