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9" r:id="rId2"/>
    <p:sldId id="273" r:id="rId3"/>
    <p:sldId id="275" r:id="rId4"/>
    <p:sldId id="278" r:id="rId5"/>
    <p:sldId id="293" r:id="rId6"/>
    <p:sldId id="279" r:id="rId7"/>
    <p:sldId id="280" r:id="rId8"/>
    <p:sldId id="291" r:id="rId9"/>
    <p:sldId id="262" r:id="rId10"/>
    <p:sldId id="283" r:id="rId11"/>
    <p:sldId id="292" r:id="rId12"/>
  </p:sldIdLst>
  <p:sldSz cx="10160000" cy="7620000"/>
  <p:notesSz cx="6858000" cy="9144000"/>
  <p:embeddedFontLs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
      <p:font typeface="Comic Sans MS" panose="030F0702030302020204" pitchFamily="66"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83" autoAdjust="0"/>
    <p:restoredTop sz="94660"/>
  </p:normalViewPr>
  <p:slideViewPr>
    <p:cSldViewPr snapToGrid="0">
      <p:cViewPr varScale="1">
        <p:scale>
          <a:sx n="96" d="100"/>
          <a:sy n="96" d="100"/>
        </p:scale>
        <p:origin x="-168"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69E8D-FEBB-4B7E-8D98-D7447293D2D2}"/>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8EF728C9-0723-41C5-AAE7-2CBC825FFB15}"/>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7B4BEE-F0AF-4FBF-B1E6-40672D4FA63C}"/>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5" name="Footer Placeholder 4">
            <a:extLst>
              <a:ext uri="{FF2B5EF4-FFF2-40B4-BE49-F238E27FC236}">
                <a16:creationId xmlns:a16="http://schemas.microsoft.com/office/drawing/2014/main" id="{30433A9B-8CA7-4D25-B9CE-5F73978172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8F8D11-C685-48E8-B273-46A24F21BD9B}"/>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399195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D240C-4FB3-48F8-A8BE-49E0DB01F6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601C6C-0064-438F-A258-0ED5C58628B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446383-5AE5-4535-8C66-09A284B59E3A}"/>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5" name="Footer Placeholder 4">
            <a:extLst>
              <a:ext uri="{FF2B5EF4-FFF2-40B4-BE49-F238E27FC236}">
                <a16:creationId xmlns:a16="http://schemas.microsoft.com/office/drawing/2014/main" id="{50F75662-F8D8-4BED-8890-15A34140D8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D40713-A8DA-470E-BF1F-470D589481BA}"/>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1896098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50011-AAA5-4FB7-9047-1EF44C639495}"/>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B84B0F-AA34-4015-A945-89149CB0A44C}"/>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D0BF902-8A94-4310-8E8B-1C573EDA4CCB}"/>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5" name="Footer Placeholder 4">
            <a:extLst>
              <a:ext uri="{FF2B5EF4-FFF2-40B4-BE49-F238E27FC236}">
                <a16:creationId xmlns:a16="http://schemas.microsoft.com/office/drawing/2014/main" id="{EE931A3E-6F8B-4481-806C-E71B5AFB60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403DC2-A165-4332-9229-073CA528FB0D}"/>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1276617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58D5-75ED-48C9-938C-31090BE2A2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2925FE-1B17-4322-A03A-9E830ADD6049}"/>
              </a:ext>
            </a:extLst>
          </p:cNvPr>
          <p:cNvSpPr>
            <a:spLocks noGrp="1"/>
          </p:cNvSpPr>
          <p:nvPr>
            <p:ph sz="half" idx="1"/>
          </p:nvPr>
        </p:nvSpPr>
        <p:spPr>
          <a:xfrm>
            <a:off x="698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43BEC9-4D82-4FEA-8305-3D862F45F038}"/>
              </a:ext>
            </a:extLst>
          </p:cNvPr>
          <p:cNvSpPr>
            <a:spLocks noGrp="1"/>
          </p:cNvSpPr>
          <p:nvPr>
            <p:ph sz="half" idx="2"/>
          </p:nvPr>
        </p:nvSpPr>
        <p:spPr>
          <a:xfrm>
            <a:off x="5143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5287447-F7A9-476F-8034-F37C69012DEF}"/>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6" name="Footer Placeholder 5">
            <a:extLst>
              <a:ext uri="{FF2B5EF4-FFF2-40B4-BE49-F238E27FC236}">
                <a16:creationId xmlns:a16="http://schemas.microsoft.com/office/drawing/2014/main" id="{07299A2F-0A75-46F8-B0F2-5DB8AFF428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484844-EBB4-4891-B33E-5D6251B02C8D}"/>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3179685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1767C-F3C2-43AB-A914-CA58E88D8E79}"/>
              </a:ext>
            </a:extLst>
          </p:cNvPr>
          <p:cNvSpPr>
            <a:spLocks noGrp="1"/>
          </p:cNvSpPr>
          <p:nvPr>
            <p:ph type="title"/>
          </p:nvPr>
        </p:nvSpPr>
        <p:spPr>
          <a:xfrm>
            <a:off x="699823" y="405696"/>
            <a:ext cx="8763000" cy="1472848"/>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BFC9B3-02DE-4278-8A6D-AD77D75D6D32}"/>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56F8755C-A7D7-4E5F-BBE3-553022001C7F}"/>
              </a:ext>
            </a:extLst>
          </p:cNvPr>
          <p:cNvSpPr>
            <a:spLocks noGrp="1"/>
          </p:cNvSpPr>
          <p:nvPr>
            <p:ph sz="half" idx="2"/>
          </p:nvPr>
        </p:nvSpPr>
        <p:spPr>
          <a:xfrm>
            <a:off x="699824" y="2783417"/>
            <a:ext cx="4298156"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034629B-CD02-4CD1-AA0D-E56CA84A7E28}"/>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266E210E-C266-4D37-BB64-20459765AFB8}"/>
              </a:ext>
            </a:extLst>
          </p:cNvPr>
          <p:cNvSpPr>
            <a:spLocks noGrp="1"/>
          </p:cNvSpPr>
          <p:nvPr>
            <p:ph sz="quarter" idx="4"/>
          </p:nvPr>
        </p:nvSpPr>
        <p:spPr>
          <a:xfrm>
            <a:off x="5143501" y="2783417"/>
            <a:ext cx="4319323"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C6F5D4A-8A89-4475-A3A6-EB9B0965B884}"/>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8" name="Footer Placeholder 7">
            <a:extLst>
              <a:ext uri="{FF2B5EF4-FFF2-40B4-BE49-F238E27FC236}">
                <a16:creationId xmlns:a16="http://schemas.microsoft.com/office/drawing/2014/main" id="{CEAC1072-1D40-4C3B-A844-D13C39C09C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D5CB0D-3782-409C-9B0A-9278C8B4A89E}"/>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1879441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65EC1-8377-46A7-A48C-52567A9170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0FAC714-566D-40B3-910B-63DC99673CB4}"/>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4" name="Footer Placeholder 3">
            <a:extLst>
              <a:ext uri="{FF2B5EF4-FFF2-40B4-BE49-F238E27FC236}">
                <a16:creationId xmlns:a16="http://schemas.microsoft.com/office/drawing/2014/main" id="{B975D2E1-9A2E-4137-8F7D-3FE1272EEE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6236EB-6134-416D-B189-85C00AAADE83}"/>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1632704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2256DF-6AAC-418A-AE9B-A28DF113745D}"/>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3" name="Footer Placeholder 2">
            <a:extLst>
              <a:ext uri="{FF2B5EF4-FFF2-40B4-BE49-F238E27FC236}">
                <a16:creationId xmlns:a16="http://schemas.microsoft.com/office/drawing/2014/main" id="{1CD6EA8E-E469-4C3F-8068-76012630CC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7D59EC-A61C-4223-A28D-8F03FF824433}"/>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1488649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279E7-5BEC-403D-9EA0-E906AEE187A2}"/>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3B37C6C-B68C-49A6-9C7D-73F6C9381360}"/>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AE4B9C-1BB8-475A-9A74-F4EC88E5FEAF}"/>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A841C394-25FD-420D-B0C2-6FB88160CAC2}"/>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6" name="Footer Placeholder 5">
            <a:extLst>
              <a:ext uri="{FF2B5EF4-FFF2-40B4-BE49-F238E27FC236}">
                <a16:creationId xmlns:a16="http://schemas.microsoft.com/office/drawing/2014/main" id="{277C4DCE-0B9F-4EED-8ED1-67CCF95601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71A8DB-5668-4326-9580-168CDC704851}"/>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64148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2BBD7-147C-47AC-BAD9-ACD8825953F6}"/>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3F0439-C5B5-4D56-9A49-B6A58ACE3AF7}"/>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9D4CE7BF-0AFB-41CE-B8A3-52DDFF07779A}"/>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51955E0A-4D51-43F5-B204-9CADD2DF972A}"/>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6" name="Footer Placeholder 5">
            <a:extLst>
              <a:ext uri="{FF2B5EF4-FFF2-40B4-BE49-F238E27FC236}">
                <a16:creationId xmlns:a16="http://schemas.microsoft.com/office/drawing/2014/main" id="{8C0D996D-183D-47CA-8EA5-15CECE4A12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096FFC-193D-4139-A5EE-C15F3043A0D4}"/>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348781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1A492-D9CD-41FB-896A-E26DAEB541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717DE5-04FF-4395-9EDD-A1A7C6C36E7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DC123E-0978-4326-8504-B1CCC5A63A6E}"/>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5" name="Footer Placeholder 4">
            <a:extLst>
              <a:ext uri="{FF2B5EF4-FFF2-40B4-BE49-F238E27FC236}">
                <a16:creationId xmlns:a16="http://schemas.microsoft.com/office/drawing/2014/main" id="{87D3E436-B078-478D-8950-DF5DB7361D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CDFE55-DCFF-4EC4-8302-E41A1D552A2F}"/>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3109900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FC4C9E-342A-4BF1-A1AC-0D165E825BA9}"/>
              </a:ext>
            </a:extLst>
          </p:cNvPr>
          <p:cNvSpPr>
            <a:spLocks noGrp="1"/>
          </p:cNvSpPr>
          <p:nvPr>
            <p:ph type="title" orient="vert"/>
          </p:nvPr>
        </p:nvSpPr>
        <p:spPr>
          <a:xfrm>
            <a:off x="7270750" y="405694"/>
            <a:ext cx="2190750" cy="645759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8B6676-FB9B-4124-B4C1-B9C3CF8BC446}"/>
              </a:ext>
            </a:extLst>
          </p:cNvPr>
          <p:cNvSpPr>
            <a:spLocks noGrp="1"/>
          </p:cNvSpPr>
          <p:nvPr>
            <p:ph type="body" orient="vert" idx="1"/>
          </p:nvPr>
        </p:nvSpPr>
        <p:spPr>
          <a:xfrm>
            <a:off x="698500" y="405694"/>
            <a:ext cx="6445250" cy="645759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B5ADBD-43F1-4D84-B0AD-E91AF2E7F8D3}"/>
              </a:ext>
            </a:extLst>
          </p:cNvPr>
          <p:cNvSpPr>
            <a:spLocks noGrp="1"/>
          </p:cNvSpPr>
          <p:nvPr>
            <p:ph type="dt" sz="half" idx="10"/>
          </p:nvPr>
        </p:nvSpPr>
        <p:spPr/>
        <p:txBody>
          <a:bodyPr/>
          <a:lstStyle/>
          <a:p>
            <a:fld id="{D6A9FA71-D556-4F01-A955-04CCD4FBC9C6}" type="datetimeFigureOut">
              <a:rPr lang="en-GB" smtClean="0"/>
              <a:t>18/01/2021</a:t>
            </a:fld>
            <a:endParaRPr lang="en-GB"/>
          </a:p>
        </p:txBody>
      </p:sp>
      <p:sp>
        <p:nvSpPr>
          <p:cNvPr id="5" name="Footer Placeholder 4">
            <a:extLst>
              <a:ext uri="{FF2B5EF4-FFF2-40B4-BE49-F238E27FC236}">
                <a16:creationId xmlns:a16="http://schemas.microsoft.com/office/drawing/2014/main" id="{6C81E420-2BFB-4136-9F40-3A1F670391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336507-8007-49C1-A719-BCB4550404BB}"/>
              </a:ext>
            </a:extLst>
          </p:cNvPr>
          <p:cNvSpPr>
            <a:spLocks noGrp="1"/>
          </p:cNvSpPr>
          <p:nvPr>
            <p:ph type="sldNum" sz="quarter" idx="12"/>
          </p:nvPr>
        </p:nvSpPr>
        <p:spPr/>
        <p:txBody>
          <a:bodyPr/>
          <a:lstStyle/>
          <a:p>
            <a:fld id="{7B3F8F7C-C8AE-4B4E-9F6E-89332482A146}" type="slidenum">
              <a:rPr lang="en-GB" smtClean="0"/>
              <a:t>‹#›</a:t>
            </a:fld>
            <a:endParaRPr lang="en-GB"/>
          </a:p>
        </p:txBody>
      </p:sp>
    </p:spTree>
    <p:extLst>
      <p:ext uri="{BB962C8B-B14F-4D97-AF65-F5344CB8AC3E}">
        <p14:creationId xmlns:p14="http://schemas.microsoft.com/office/powerpoint/2010/main" val="2092133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C0647C-40F8-46B2-80D4-432DDCEE1862}"/>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A0D2A7-0633-4681-9659-9D7F648745A3}"/>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5C0384-1BDE-49A3-946D-DAD90272AADF}"/>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D6A9FA71-D556-4F01-A955-04CCD4FBC9C6}" type="datetimeFigureOut">
              <a:rPr lang="en-GB" smtClean="0"/>
              <a:t>18/01/2021</a:t>
            </a:fld>
            <a:endParaRPr lang="en-GB"/>
          </a:p>
        </p:txBody>
      </p:sp>
      <p:sp>
        <p:nvSpPr>
          <p:cNvPr id="5" name="Footer Placeholder 4">
            <a:extLst>
              <a:ext uri="{FF2B5EF4-FFF2-40B4-BE49-F238E27FC236}">
                <a16:creationId xmlns:a16="http://schemas.microsoft.com/office/drawing/2014/main" id="{49E04A68-0B3F-43CF-87E6-320BCC821CB2}"/>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9293099-5921-4A57-8910-95543C4F40D2}"/>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7B3F8F7C-C8AE-4B4E-9F6E-89332482A146}" type="slidenum">
              <a:rPr lang="en-GB" smtClean="0"/>
              <a:t>‹#›</a:t>
            </a:fld>
            <a:endParaRPr lang="en-GB"/>
          </a:p>
        </p:txBody>
      </p:sp>
    </p:spTree>
    <p:extLst>
      <p:ext uri="{BB962C8B-B14F-4D97-AF65-F5344CB8AC3E}">
        <p14:creationId xmlns:p14="http://schemas.microsoft.com/office/powerpoint/2010/main" val="3289204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3.m4a"/><Relationship Id="rId7" Type="http://schemas.openxmlformats.org/officeDocument/2006/relationships/image" Target="../media/image5.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2.png"/><Relationship Id="rId4" Type="http://schemas.openxmlformats.org/officeDocument/2006/relationships/slideLayout" Target="../slideLayouts/slideLayout7.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9.m4a"/><Relationship Id="rId7" Type="http://schemas.openxmlformats.org/officeDocument/2006/relationships/image" Target="../media/image12.png"/><Relationship Id="rId2" Type="http://schemas.microsoft.com/office/2007/relationships/media" Target="../media/media9.m4a"/><Relationship Id="rId1" Type="http://schemas.openxmlformats.org/officeDocument/2006/relationships/tags" Target="../tags/tag10.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AC4DD5-0875-4579-BA60-B2F89E24BD4F}"/>
              </a:ext>
            </a:extLst>
          </p:cNvPr>
          <p:cNvSpPr txBox="1"/>
          <p:nvPr/>
        </p:nvSpPr>
        <p:spPr>
          <a:xfrm>
            <a:off x="384175" y="204485"/>
            <a:ext cx="1812032" cy="923330"/>
          </a:xfrm>
          <a:prstGeom prst="rect">
            <a:avLst/>
          </a:prstGeom>
          <a:noFill/>
        </p:spPr>
        <p:txBody>
          <a:bodyPr vert="horz" rtlCol="0">
            <a:spAutoFit/>
          </a:bodyPr>
          <a:lstStyle/>
          <a:p>
            <a:r>
              <a:rPr lang="en-GB" sz="2700" dirty="0">
                <a:solidFill>
                  <a:srgbClr val="000000"/>
                </a:solidFill>
                <a:latin typeface="XCCW Joined 1a - 36"/>
              </a:rPr>
              <a:t>Week 3 Day 2</a:t>
            </a:r>
          </a:p>
        </p:txBody>
      </p:sp>
      <p:pic>
        <p:nvPicPr>
          <p:cNvPr id="4" name="Picture 3" descr="Calendar&#10;&#10;Description automatically generated with low confidence">
            <a:extLst>
              <a:ext uri="{FF2B5EF4-FFF2-40B4-BE49-F238E27FC236}">
                <a16:creationId xmlns:a16="http://schemas.microsoft.com/office/drawing/2014/main" id="{C82634E9-8884-43A5-A985-2F7E6811888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2540000" y="0"/>
            <a:ext cx="7620000" cy="7620000"/>
          </a:xfrm>
          <a:prstGeom prst="rect">
            <a:avLst/>
          </a:prstGeom>
        </p:spPr>
      </p:pic>
      <p:pic>
        <p:nvPicPr>
          <p:cNvPr id="2" name="Audio 1">
            <a:hlinkClick r:id="" action="ppaction://media"/>
            <a:extLst>
              <a:ext uri="{FF2B5EF4-FFF2-40B4-BE49-F238E27FC236}">
                <a16:creationId xmlns:a16="http://schemas.microsoft.com/office/drawing/2014/main" id="{2B6CB5EC-D402-4A3F-A5D8-7ED522FB611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875063183"/>
      </p:ext>
    </p:extLst>
  </p:cSld>
  <p:clrMapOvr>
    <a:masterClrMapping/>
  </p:clrMapOvr>
  <mc:AlternateContent xmlns:mc="http://schemas.openxmlformats.org/markup-compatibility/2006" xmlns:p14="http://schemas.microsoft.com/office/powerpoint/2010/main">
    <mc:Choice Requires="p14">
      <p:transition spd="slow" p14:dur="2000" advTm="19873"/>
    </mc:Choice>
    <mc:Fallback xmlns="">
      <p:transition spd="slow" advTm="198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69EC6C2-AF8A-4492-A064-88AFCA603DE4}"/>
              </a:ext>
            </a:extLst>
          </p:cNvPr>
          <p:cNvSpPr txBox="1"/>
          <p:nvPr/>
        </p:nvSpPr>
        <p:spPr>
          <a:xfrm>
            <a:off x="4149532" y="3810000"/>
            <a:ext cx="7332851" cy="1077218"/>
          </a:xfrm>
          <a:prstGeom prst="rect">
            <a:avLst/>
          </a:prstGeom>
          <a:noFill/>
        </p:spPr>
        <p:txBody>
          <a:bodyPr vert="horz" wrap="square" rtlCol="0">
            <a:spAutoFit/>
          </a:bodyPr>
          <a:lstStyle/>
          <a:p>
            <a:r>
              <a:rPr lang="en-GB" sz="3200" dirty="0">
                <a:solidFill>
                  <a:srgbClr val="FF0000"/>
                </a:solidFill>
                <a:latin typeface="XCCW Joined 1a - 14"/>
              </a:rPr>
              <a:t>Monday</a:t>
            </a:r>
          </a:p>
          <a:p>
            <a:endParaRPr lang="en-GB" sz="3200" dirty="0">
              <a:solidFill>
                <a:srgbClr val="000000"/>
              </a:solidFill>
              <a:latin typeface="XCCW Joined 1a - 14"/>
            </a:endParaRPr>
          </a:p>
        </p:txBody>
      </p:sp>
      <p:sp>
        <p:nvSpPr>
          <p:cNvPr id="8" name="TextBox 7">
            <a:extLst>
              <a:ext uri="{FF2B5EF4-FFF2-40B4-BE49-F238E27FC236}">
                <a16:creationId xmlns:a16="http://schemas.microsoft.com/office/drawing/2014/main" id="{A1D60235-0928-4F53-9471-3AD6A103C3E9}"/>
              </a:ext>
            </a:extLst>
          </p:cNvPr>
          <p:cNvSpPr txBox="1"/>
          <p:nvPr/>
        </p:nvSpPr>
        <p:spPr>
          <a:xfrm>
            <a:off x="6466303" y="141936"/>
            <a:ext cx="3820697" cy="2062103"/>
          </a:xfrm>
          <a:prstGeom prst="rect">
            <a:avLst/>
          </a:prstGeom>
          <a:noFill/>
        </p:spPr>
        <p:txBody>
          <a:bodyPr vert="horz" wrap="square" rtlCol="0">
            <a:spAutoFit/>
          </a:bodyPr>
          <a:lstStyle/>
          <a:p>
            <a:r>
              <a:rPr lang="en-GB" sz="3200" b="1" dirty="0">
                <a:solidFill>
                  <a:srgbClr val="000000"/>
                </a:solidFill>
                <a:latin typeface="XCCW Joined 1a - 12"/>
              </a:rPr>
              <a:t>“</a:t>
            </a:r>
            <a:r>
              <a:rPr lang="en-GB" sz="3200" b="1" dirty="0">
                <a:solidFill>
                  <a:srgbClr val="333333"/>
                </a:solidFill>
                <a:latin typeface="Georgia - 17"/>
              </a:rPr>
              <a:t>Good artists copy, great artists steal.” Picasso</a:t>
            </a:r>
          </a:p>
        </p:txBody>
      </p:sp>
      <p:sp>
        <p:nvSpPr>
          <p:cNvPr id="10" name="TextBox 9">
            <a:extLst>
              <a:ext uri="{FF2B5EF4-FFF2-40B4-BE49-F238E27FC236}">
                <a16:creationId xmlns:a16="http://schemas.microsoft.com/office/drawing/2014/main" id="{322BB379-DF84-472A-A319-F65A177D6AA0}"/>
              </a:ext>
            </a:extLst>
          </p:cNvPr>
          <p:cNvSpPr txBox="1"/>
          <p:nvPr/>
        </p:nvSpPr>
        <p:spPr>
          <a:xfrm>
            <a:off x="1905510" y="149600"/>
            <a:ext cx="3312387" cy="1384995"/>
          </a:xfrm>
          <a:prstGeom prst="rect">
            <a:avLst/>
          </a:prstGeom>
          <a:noFill/>
        </p:spPr>
        <p:txBody>
          <a:bodyPr vert="horz" wrap="square" rtlCol="0">
            <a:spAutoFit/>
          </a:bodyPr>
          <a:lstStyle/>
          <a:p>
            <a:r>
              <a:rPr lang="en-GB" sz="2800" b="1" dirty="0">
                <a:solidFill>
                  <a:srgbClr val="000000"/>
                </a:solidFill>
                <a:latin typeface="XCCW Joined 1a - 12"/>
              </a:rPr>
              <a:t>1.Magpie</a:t>
            </a:r>
          </a:p>
          <a:p>
            <a:r>
              <a:rPr lang="en-GB" sz="2800" b="1" dirty="0">
                <a:solidFill>
                  <a:srgbClr val="000000"/>
                </a:solidFill>
                <a:latin typeface="XCCW Joined 1a - 12"/>
              </a:rPr>
              <a:t>2.Structure</a:t>
            </a:r>
          </a:p>
          <a:p>
            <a:r>
              <a:rPr lang="en-GB" sz="2800" b="1" dirty="0">
                <a:solidFill>
                  <a:srgbClr val="000000"/>
                </a:solidFill>
                <a:latin typeface="XCCW Joined 1a - 12"/>
              </a:rPr>
              <a:t>3.Imagination</a:t>
            </a:r>
          </a:p>
        </p:txBody>
      </p:sp>
      <p:sp>
        <p:nvSpPr>
          <p:cNvPr id="11" name="TextBox 10">
            <a:extLst>
              <a:ext uri="{FF2B5EF4-FFF2-40B4-BE49-F238E27FC236}">
                <a16:creationId xmlns:a16="http://schemas.microsoft.com/office/drawing/2014/main" id="{31A0DC00-B83A-4864-ABE2-5DE480C1C746}"/>
              </a:ext>
            </a:extLst>
          </p:cNvPr>
          <p:cNvSpPr txBox="1"/>
          <p:nvPr/>
        </p:nvSpPr>
        <p:spPr>
          <a:xfrm>
            <a:off x="497624" y="2953749"/>
            <a:ext cx="3772926" cy="4524315"/>
          </a:xfrm>
          <a:prstGeom prst="rect">
            <a:avLst/>
          </a:prstGeom>
          <a:noFill/>
        </p:spPr>
        <p:txBody>
          <a:bodyPr vert="horz" wrap="square" rtlCol="0">
            <a:spAutoFit/>
          </a:bodyPr>
          <a:lstStyle/>
          <a:p>
            <a:r>
              <a:rPr lang="en-GB" sz="3200" b="1" dirty="0">
                <a:solidFill>
                  <a:srgbClr val="000000"/>
                </a:solidFill>
                <a:latin typeface="XCCW Joined 1a - 14"/>
              </a:rPr>
              <a:t>7 Plot Beats</a:t>
            </a:r>
          </a:p>
          <a:p>
            <a:r>
              <a:rPr lang="en-GB" sz="3200" dirty="0">
                <a:solidFill>
                  <a:srgbClr val="FF0000"/>
                </a:solidFill>
                <a:latin typeface="XCCW Joined 1a - 14"/>
              </a:rPr>
              <a:t>1. Problem</a:t>
            </a:r>
          </a:p>
          <a:p>
            <a:r>
              <a:rPr lang="en-GB" sz="3200" dirty="0">
                <a:solidFill>
                  <a:srgbClr val="FF0000"/>
                </a:solidFill>
                <a:latin typeface="XCCW Joined 1a - 14"/>
              </a:rPr>
              <a:t>2. Desire</a:t>
            </a:r>
          </a:p>
          <a:p>
            <a:r>
              <a:rPr lang="en-GB" sz="3200" dirty="0">
                <a:solidFill>
                  <a:srgbClr val="FF0000"/>
                </a:solidFill>
                <a:latin typeface="XCCW Joined 1a - 14"/>
              </a:rPr>
              <a:t>3. Opponent</a:t>
            </a:r>
          </a:p>
          <a:p>
            <a:r>
              <a:rPr lang="en-GB" sz="3200" dirty="0">
                <a:solidFill>
                  <a:srgbClr val="000000"/>
                </a:solidFill>
                <a:latin typeface="XCCW Joined 1a - 14"/>
              </a:rPr>
              <a:t>4. Plan</a:t>
            </a:r>
          </a:p>
          <a:p>
            <a:r>
              <a:rPr lang="en-GB" sz="3200" dirty="0">
                <a:solidFill>
                  <a:srgbClr val="000000"/>
                </a:solidFill>
                <a:latin typeface="XCCW Joined 1a - 14"/>
              </a:rPr>
              <a:t>5. Battle </a:t>
            </a:r>
          </a:p>
          <a:p>
            <a:r>
              <a:rPr lang="en-GB" sz="3200" dirty="0">
                <a:solidFill>
                  <a:srgbClr val="000000"/>
                </a:solidFill>
                <a:latin typeface="XCCW Joined 1a - 14"/>
              </a:rPr>
              <a:t>6. Knowledge</a:t>
            </a:r>
          </a:p>
          <a:p>
            <a:r>
              <a:rPr lang="en-GB" sz="3200" dirty="0">
                <a:solidFill>
                  <a:srgbClr val="000000"/>
                </a:solidFill>
                <a:latin typeface="XCCW Joined 1a - 14"/>
              </a:rPr>
              <a:t>7. New level</a:t>
            </a:r>
          </a:p>
          <a:p>
            <a:endParaRPr lang="en-GB" sz="3200" dirty="0">
              <a:solidFill>
                <a:srgbClr val="000000"/>
              </a:solidFill>
              <a:latin typeface="XCCW Joined 1a - 14"/>
            </a:endParaRPr>
          </a:p>
        </p:txBody>
      </p:sp>
      <p:pic>
        <p:nvPicPr>
          <p:cNvPr id="2" name="Audio 1">
            <a:hlinkClick r:id="" action="ppaction://media"/>
            <a:extLst>
              <a:ext uri="{FF2B5EF4-FFF2-40B4-BE49-F238E27FC236}">
                <a16:creationId xmlns:a16="http://schemas.microsoft.com/office/drawing/2014/main" id="{F689CBD7-46D7-437E-8F7A-310F893D4D2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131152769"/>
      </p:ext>
    </p:extLst>
  </p:cSld>
  <p:clrMapOvr>
    <a:masterClrMapping/>
  </p:clrMapOvr>
  <mc:AlternateContent xmlns:mc="http://schemas.openxmlformats.org/markup-compatibility/2006" xmlns:p14="http://schemas.microsoft.com/office/powerpoint/2010/main">
    <mc:Choice Requires="p14">
      <p:transition spd="slow" p14:dur="2000" advTm="27704"/>
    </mc:Choice>
    <mc:Fallback xmlns="">
      <p:transition spd="slow" advTm="277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2"/>
                </p:tgtEl>
              </p:cMediaNode>
            </p:audio>
          </p:childTnLst>
        </p:cTn>
      </p:par>
    </p:tnLst>
    <p:bldLst>
      <p:bldP spid="8"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69EC6C2-AF8A-4492-A064-88AFCA603DE4}"/>
              </a:ext>
            </a:extLst>
          </p:cNvPr>
          <p:cNvSpPr txBox="1"/>
          <p:nvPr/>
        </p:nvSpPr>
        <p:spPr>
          <a:xfrm>
            <a:off x="3816157" y="476250"/>
            <a:ext cx="7332851" cy="1077218"/>
          </a:xfrm>
          <a:prstGeom prst="rect">
            <a:avLst/>
          </a:prstGeom>
          <a:noFill/>
        </p:spPr>
        <p:txBody>
          <a:bodyPr vert="horz" wrap="square" rtlCol="0">
            <a:spAutoFit/>
          </a:bodyPr>
          <a:lstStyle/>
          <a:p>
            <a:r>
              <a:rPr lang="en-GB" sz="3200" dirty="0">
                <a:solidFill>
                  <a:srgbClr val="FF0000"/>
                </a:solidFill>
                <a:latin typeface="XCCW Joined 1a - 14"/>
              </a:rPr>
              <a:t>Monday</a:t>
            </a:r>
          </a:p>
          <a:p>
            <a:endParaRPr lang="en-GB" sz="3200" dirty="0">
              <a:solidFill>
                <a:srgbClr val="000000"/>
              </a:solidFill>
              <a:latin typeface="XCCW Joined 1a - 14"/>
            </a:endParaRPr>
          </a:p>
        </p:txBody>
      </p:sp>
      <p:sp>
        <p:nvSpPr>
          <p:cNvPr id="11" name="TextBox 10">
            <a:extLst>
              <a:ext uri="{FF2B5EF4-FFF2-40B4-BE49-F238E27FC236}">
                <a16:creationId xmlns:a16="http://schemas.microsoft.com/office/drawing/2014/main" id="{31A0DC00-B83A-4864-ABE2-5DE480C1C746}"/>
              </a:ext>
            </a:extLst>
          </p:cNvPr>
          <p:cNvSpPr txBox="1"/>
          <p:nvPr/>
        </p:nvSpPr>
        <p:spPr>
          <a:xfrm>
            <a:off x="364274" y="2544174"/>
            <a:ext cx="3772926" cy="3046988"/>
          </a:xfrm>
          <a:prstGeom prst="rect">
            <a:avLst/>
          </a:prstGeom>
          <a:noFill/>
        </p:spPr>
        <p:txBody>
          <a:bodyPr vert="horz" wrap="square" rtlCol="0">
            <a:spAutoFit/>
          </a:bodyPr>
          <a:lstStyle/>
          <a:p>
            <a:pPr marL="514350" indent="-514350">
              <a:buAutoNum type="arabicPeriod"/>
            </a:pPr>
            <a:r>
              <a:rPr lang="en-GB" sz="3200" dirty="0">
                <a:solidFill>
                  <a:srgbClr val="FF0000"/>
                </a:solidFill>
                <a:latin typeface="XCCW Joined 1a - 14"/>
              </a:rPr>
              <a:t>Problem</a:t>
            </a:r>
          </a:p>
          <a:p>
            <a:pPr marL="514350" indent="-514350">
              <a:buAutoNum type="arabicPeriod"/>
            </a:pPr>
            <a:endParaRPr lang="en-GB" sz="3200" dirty="0">
              <a:solidFill>
                <a:srgbClr val="FF0000"/>
              </a:solidFill>
              <a:latin typeface="XCCW Joined 1a - 14"/>
            </a:endParaRPr>
          </a:p>
          <a:p>
            <a:r>
              <a:rPr lang="en-GB" sz="3200" dirty="0">
                <a:solidFill>
                  <a:srgbClr val="FF0000"/>
                </a:solidFill>
                <a:latin typeface="XCCW Joined 1a - 14"/>
              </a:rPr>
              <a:t>2. Desire</a:t>
            </a:r>
          </a:p>
          <a:p>
            <a:endParaRPr lang="en-GB" sz="3200" dirty="0">
              <a:solidFill>
                <a:srgbClr val="FF0000"/>
              </a:solidFill>
              <a:latin typeface="XCCW Joined 1a - 14"/>
            </a:endParaRPr>
          </a:p>
          <a:p>
            <a:r>
              <a:rPr lang="en-GB" sz="3200" dirty="0">
                <a:solidFill>
                  <a:srgbClr val="FF0000"/>
                </a:solidFill>
                <a:latin typeface="XCCW Joined 1a - 14"/>
              </a:rPr>
              <a:t>3. Opponent</a:t>
            </a:r>
          </a:p>
          <a:p>
            <a:endParaRPr lang="en-GB" sz="3200" dirty="0">
              <a:solidFill>
                <a:srgbClr val="000000"/>
              </a:solidFill>
              <a:latin typeface="XCCW Joined 1a - 14"/>
            </a:endParaRPr>
          </a:p>
        </p:txBody>
      </p:sp>
      <p:sp>
        <p:nvSpPr>
          <p:cNvPr id="6" name="TextBox 5">
            <a:extLst>
              <a:ext uri="{FF2B5EF4-FFF2-40B4-BE49-F238E27FC236}">
                <a16:creationId xmlns:a16="http://schemas.microsoft.com/office/drawing/2014/main" id="{318BC2E0-E673-4BFE-976B-230DB3789DD4}"/>
              </a:ext>
            </a:extLst>
          </p:cNvPr>
          <p:cNvSpPr txBox="1"/>
          <p:nvPr/>
        </p:nvSpPr>
        <p:spPr>
          <a:xfrm>
            <a:off x="364274" y="476250"/>
            <a:ext cx="3772926" cy="1077218"/>
          </a:xfrm>
          <a:prstGeom prst="rect">
            <a:avLst/>
          </a:prstGeom>
          <a:noFill/>
        </p:spPr>
        <p:txBody>
          <a:bodyPr vert="horz" wrap="square" rtlCol="0">
            <a:spAutoFit/>
          </a:bodyPr>
          <a:lstStyle/>
          <a:p>
            <a:r>
              <a:rPr lang="en-GB" sz="3200" b="1" dirty="0">
                <a:solidFill>
                  <a:srgbClr val="000000"/>
                </a:solidFill>
                <a:latin typeface="XCCW Joined 1a - 14"/>
              </a:rPr>
              <a:t>7 Plot Beats</a:t>
            </a:r>
          </a:p>
          <a:p>
            <a:endParaRPr lang="en-GB" sz="3200" dirty="0">
              <a:solidFill>
                <a:srgbClr val="000000"/>
              </a:solidFill>
              <a:latin typeface="XCCW Joined 1a - 14"/>
            </a:endParaRPr>
          </a:p>
        </p:txBody>
      </p:sp>
      <p:pic>
        <p:nvPicPr>
          <p:cNvPr id="3" name="Picture 2">
            <a:extLst>
              <a:ext uri="{FF2B5EF4-FFF2-40B4-BE49-F238E27FC236}">
                <a16:creationId xmlns:a16="http://schemas.microsoft.com/office/drawing/2014/main" id="{D2FBBE8C-3FC6-4129-8766-048162B463C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67761" y="1942981"/>
            <a:ext cx="2547917" cy="1327040"/>
          </a:xfrm>
          <a:prstGeom prst="rect">
            <a:avLst/>
          </a:prstGeom>
        </p:spPr>
      </p:pic>
      <p:cxnSp>
        <p:nvCxnSpPr>
          <p:cNvPr id="5" name="Straight Arrow Connector 4">
            <a:extLst>
              <a:ext uri="{FF2B5EF4-FFF2-40B4-BE49-F238E27FC236}">
                <a16:creationId xmlns:a16="http://schemas.microsoft.com/office/drawing/2014/main" id="{532A4321-06E8-4F9B-909D-AAA31866E521}"/>
              </a:ext>
            </a:extLst>
          </p:cNvPr>
          <p:cNvCxnSpPr>
            <a:cxnSpLocks/>
          </p:cNvCxnSpPr>
          <p:nvPr/>
        </p:nvCxnSpPr>
        <p:spPr>
          <a:xfrm flipV="1">
            <a:off x="2876550" y="1553468"/>
            <a:ext cx="1013180" cy="118973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3BEB0D5-1816-4D98-945A-58401311787D}"/>
              </a:ext>
            </a:extLst>
          </p:cNvPr>
          <p:cNvSpPr txBox="1"/>
          <p:nvPr/>
        </p:nvSpPr>
        <p:spPr>
          <a:xfrm>
            <a:off x="3816157" y="1142762"/>
            <a:ext cx="6142581" cy="1600438"/>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Toki needs to get an animal head to become part of the tribe and the bigger the head the more respected you are.</a:t>
            </a:r>
          </a:p>
          <a:p>
            <a:endParaRPr lang="en-GB" sz="3200" dirty="0">
              <a:solidFill>
                <a:srgbClr val="000000"/>
              </a:solidFill>
              <a:latin typeface="XCCW Joined 1a - 14"/>
            </a:endParaRPr>
          </a:p>
        </p:txBody>
      </p:sp>
      <p:cxnSp>
        <p:nvCxnSpPr>
          <p:cNvPr id="14" name="Straight Arrow Connector 13">
            <a:extLst>
              <a:ext uri="{FF2B5EF4-FFF2-40B4-BE49-F238E27FC236}">
                <a16:creationId xmlns:a16="http://schemas.microsoft.com/office/drawing/2014/main" id="{8EC248A9-3D3A-43B1-8F63-9A4693168919}"/>
              </a:ext>
            </a:extLst>
          </p:cNvPr>
          <p:cNvCxnSpPr>
            <a:cxnSpLocks/>
          </p:cNvCxnSpPr>
          <p:nvPr/>
        </p:nvCxnSpPr>
        <p:spPr>
          <a:xfrm flipV="1">
            <a:off x="2698303" y="3486150"/>
            <a:ext cx="1177746" cy="33426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CE4B25B4-72D0-4668-83B1-E9DB247014E4}"/>
              </a:ext>
            </a:extLst>
          </p:cNvPr>
          <p:cNvSpPr txBox="1"/>
          <p:nvPr/>
        </p:nvSpPr>
        <p:spPr>
          <a:xfrm>
            <a:off x="4114123" y="4357690"/>
            <a:ext cx="6142581" cy="1600438"/>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Toki wants to get the biggest animal head to become part of the tribe and the most respected.</a:t>
            </a:r>
          </a:p>
          <a:p>
            <a:endParaRPr lang="en-GB" sz="3200" dirty="0">
              <a:solidFill>
                <a:srgbClr val="000000"/>
              </a:solidFill>
              <a:latin typeface="XCCW Joined 1a - 14"/>
            </a:endParaRPr>
          </a:p>
        </p:txBody>
      </p:sp>
      <p:sp>
        <p:nvSpPr>
          <p:cNvPr id="17" name="TextBox 16">
            <a:extLst>
              <a:ext uri="{FF2B5EF4-FFF2-40B4-BE49-F238E27FC236}">
                <a16:creationId xmlns:a16="http://schemas.microsoft.com/office/drawing/2014/main" id="{6859B702-B586-4AC0-A4D5-F2E4E3B8F78A}"/>
              </a:ext>
            </a:extLst>
          </p:cNvPr>
          <p:cNvSpPr txBox="1"/>
          <p:nvPr/>
        </p:nvSpPr>
        <p:spPr>
          <a:xfrm>
            <a:off x="3876049" y="2384465"/>
            <a:ext cx="3248652" cy="769441"/>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Setting description and character description. </a:t>
            </a:r>
            <a:endParaRPr lang="en-GB" sz="3200" dirty="0">
              <a:solidFill>
                <a:srgbClr val="000000"/>
              </a:solidFill>
              <a:latin typeface="XCCW Joined 1a - 14"/>
            </a:endParaRPr>
          </a:p>
        </p:txBody>
      </p:sp>
      <p:sp>
        <p:nvSpPr>
          <p:cNvPr id="13" name="TextBox 12">
            <a:extLst>
              <a:ext uri="{FF2B5EF4-FFF2-40B4-BE49-F238E27FC236}">
                <a16:creationId xmlns:a16="http://schemas.microsoft.com/office/drawing/2014/main" id="{8313220B-AD3C-498F-AF32-5C79E7E47553}"/>
              </a:ext>
            </a:extLst>
          </p:cNvPr>
          <p:cNvSpPr txBox="1"/>
          <p:nvPr/>
        </p:nvSpPr>
        <p:spPr>
          <a:xfrm>
            <a:off x="4120118" y="3215000"/>
            <a:ext cx="6142581" cy="1938992"/>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Toki as only found a small monkey…this isn’t what he wants. But its better than nothing. The monkey steals his frog. He is feeling….</a:t>
            </a:r>
          </a:p>
          <a:p>
            <a:endParaRPr lang="en-GB" sz="2200" dirty="0">
              <a:solidFill>
                <a:srgbClr val="FF0000"/>
              </a:solidFill>
              <a:latin typeface="Comic Sans MS" panose="030F0702030302020204" pitchFamily="66" charset="0"/>
            </a:endParaRPr>
          </a:p>
          <a:p>
            <a:endParaRPr lang="en-GB" sz="3200" dirty="0">
              <a:solidFill>
                <a:srgbClr val="000000"/>
              </a:solidFill>
              <a:latin typeface="XCCW Joined 1a - 14"/>
            </a:endParaRPr>
          </a:p>
        </p:txBody>
      </p:sp>
      <p:pic>
        <p:nvPicPr>
          <p:cNvPr id="15" name="Picture 14">
            <a:extLst>
              <a:ext uri="{FF2B5EF4-FFF2-40B4-BE49-F238E27FC236}">
                <a16:creationId xmlns:a16="http://schemas.microsoft.com/office/drawing/2014/main" id="{6694A916-BDED-44F0-A2B3-B1210199B5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905258" y="5872200"/>
            <a:ext cx="2038622" cy="1071140"/>
          </a:xfrm>
          <a:prstGeom prst="rect">
            <a:avLst/>
          </a:prstGeom>
        </p:spPr>
      </p:pic>
      <p:pic>
        <p:nvPicPr>
          <p:cNvPr id="18" name="Picture 17">
            <a:extLst>
              <a:ext uri="{FF2B5EF4-FFF2-40B4-BE49-F238E27FC236}">
                <a16:creationId xmlns:a16="http://schemas.microsoft.com/office/drawing/2014/main" id="{D8BF16D4-10A2-4DB4-B108-9BF2F2A93C5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106317" y="6085927"/>
            <a:ext cx="2231283" cy="1185808"/>
          </a:xfrm>
          <a:prstGeom prst="rect">
            <a:avLst/>
          </a:prstGeom>
        </p:spPr>
      </p:pic>
      <p:pic>
        <p:nvPicPr>
          <p:cNvPr id="19" name="Picture 18">
            <a:extLst>
              <a:ext uri="{FF2B5EF4-FFF2-40B4-BE49-F238E27FC236}">
                <a16:creationId xmlns:a16="http://schemas.microsoft.com/office/drawing/2014/main" id="{86F43AF6-FAC9-43C5-AF65-DF21A493AE8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454653" y="5864023"/>
            <a:ext cx="2331110" cy="1279727"/>
          </a:xfrm>
          <a:prstGeom prst="rect">
            <a:avLst/>
          </a:prstGeom>
        </p:spPr>
      </p:pic>
      <p:sp>
        <p:nvSpPr>
          <p:cNvPr id="20" name="TextBox 19">
            <a:extLst>
              <a:ext uri="{FF2B5EF4-FFF2-40B4-BE49-F238E27FC236}">
                <a16:creationId xmlns:a16="http://schemas.microsoft.com/office/drawing/2014/main" id="{06E147BB-B190-45F9-BF88-556B4D925D37}"/>
              </a:ext>
            </a:extLst>
          </p:cNvPr>
          <p:cNvSpPr txBox="1"/>
          <p:nvPr/>
        </p:nvSpPr>
        <p:spPr>
          <a:xfrm>
            <a:off x="3168789" y="5422061"/>
            <a:ext cx="4050923" cy="1600438"/>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The monkey and frog disappear…</a:t>
            </a:r>
          </a:p>
          <a:p>
            <a:endParaRPr lang="en-GB" sz="2200" dirty="0">
              <a:solidFill>
                <a:srgbClr val="FF0000"/>
              </a:solidFill>
              <a:latin typeface="Comic Sans MS" panose="030F0702030302020204" pitchFamily="66" charset="0"/>
            </a:endParaRPr>
          </a:p>
          <a:p>
            <a:endParaRPr lang="en-GB" sz="3200" dirty="0">
              <a:solidFill>
                <a:srgbClr val="000000"/>
              </a:solidFill>
              <a:latin typeface="XCCW Joined 1a - 14"/>
            </a:endParaRPr>
          </a:p>
        </p:txBody>
      </p:sp>
      <p:cxnSp>
        <p:nvCxnSpPr>
          <p:cNvPr id="21" name="Straight Arrow Connector 20">
            <a:extLst>
              <a:ext uri="{FF2B5EF4-FFF2-40B4-BE49-F238E27FC236}">
                <a16:creationId xmlns:a16="http://schemas.microsoft.com/office/drawing/2014/main" id="{CD1030DD-558A-4C79-A862-C1170908556D}"/>
              </a:ext>
            </a:extLst>
          </p:cNvPr>
          <p:cNvCxnSpPr>
            <a:cxnSpLocks/>
          </p:cNvCxnSpPr>
          <p:nvPr/>
        </p:nvCxnSpPr>
        <p:spPr>
          <a:xfrm flipV="1">
            <a:off x="3531245" y="4600180"/>
            <a:ext cx="605954" cy="14677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9741CEB-6756-4C82-9304-54E5E677F159}"/>
              </a:ext>
            </a:extLst>
          </p:cNvPr>
          <p:cNvCxnSpPr>
            <a:cxnSpLocks/>
          </p:cNvCxnSpPr>
          <p:nvPr/>
        </p:nvCxnSpPr>
        <p:spPr>
          <a:xfrm>
            <a:off x="8165046" y="5145369"/>
            <a:ext cx="0" cy="65103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1E61DBB-4793-48BC-9D39-7B8B3886FBBA}"/>
              </a:ext>
            </a:extLst>
          </p:cNvPr>
          <p:cNvCxnSpPr>
            <a:cxnSpLocks/>
          </p:cNvCxnSpPr>
          <p:nvPr/>
        </p:nvCxnSpPr>
        <p:spPr>
          <a:xfrm flipH="1">
            <a:off x="7452681" y="6503885"/>
            <a:ext cx="666164" cy="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DEE9C7F-2322-49A4-A460-9AB52DFB3895}"/>
              </a:ext>
            </a:extLst>
          </p:cNvPr>
          <p:cNvCxnSpPr>
            <a:cxnSpLocks/>
          </p:cNvCxnSpPr>
          <p:nvPr/>
        </p:nvCxnSpPr>
        <p:spPr>
          <a:xfrm flipH="1">
            <a:off x="5167293" y="6550937"/>
            <a:ext cx="666164" cy="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DA97DFBF-589C-4AC9-8E29-7A098238DD5B}"/>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16120" y="6085927"/>
            <a:ext cx="2705422" cy="1301857"/>
          </a:xfrm>
          <a:prstGeom prst="rect">
            <a:avLst/>
          </a:prstGeom>
        </p:spPr>
      </p:pic>
      <p:sp>
        <p:nvSpPr>
          <p:cNvPr id="26" name="TextBox 25">
            <a:extLst>
              <a:ext uri="{FF2B5EF4-FFF2-40B4-BE49-F238E27FC236}">
                <a16:creationId xmlns:a16="http://schemas.microsoft.com/office/drawing/2014/main" id="{A44D2B23-51F0-49DB-A1BB-CF2D7FCF1633}"/>
              </a:ext>
            </a:extLst>
          </p:cNvPr>
          <p:cNvSpPr txBox="1"/>
          <p:nvPr/>
        </p:nvSpPr>
        <p:spPr>
          <a:xfrm>
            <a:off x="292163" y="5397168"/>
            <a:ext cx="2854583" cy="1261884"/>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The chameleon isn’t the opponent…</a:t>
            </a:r>
          </a:p>
          <a:p>
            <a:endParaRPr lang="en-GB" sz="3200" dirty="0">
              <a:solidFill>
                <a:srgbClr val="000000"/>
              </a:solidFill>
              <a:latin typeface="XCCW Joined 1a - 14"/>
            </a:endParaRPr>
          </a:p>
        </p:txBody>
      </p:sp>
      <p:cxnSp>
        <p:nvCxnSpPr>
          <p:cNvPr id="27" name="Straight Arrow Connector 26">
            <a:extLst>
              <a:ext uri="{FF2B5EF4-FFF2-40B4-BE49-F238E27FC236}">
                <a16:creationId xmlns:a16="http://schemas.microsoft.com/office/drawing/2014/main" id="{B3373AEB-F8C4-4BE2-A4F3-233A52809427}"/>
              </a:ext>
            </a:extLst>
          </p:cNvPr>
          <p:cNvCxnSpPr>
            <a:cxnSpLocks/>
          </p:cNvCxnSpPr>
          <p:nvPr/>
        </p:nvCxnSpPr>
        <p:spPr>
          <a:xfrm flipH="1">
            <a:off x="2741999" y="6673412"/>
            <a:ext cx="666164" cy="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2A972FF5-417F-44F4-870F-A7DCD97C8833}"/>
              </a:ext>
            </a:extLst>
          </p:cNvPr>
          <p:cNvSpPr txBox="1"/>
          <p:nvPr/>
        </p:nvSpPr>
        <p:spPr>
          <a:xfrm>
            <a:off x="215872" y="3071680"/>
            <a:ext cx="3213156" cy="400110"/>
          </a:xfrm>
          <a:prstGeom prst="rect">
            <a:avLst/>
          </a:prstGeom>
          <a:noFill/>
        </p:spPr>
        <p:txBody>
          <a:bodyPr vert="horz" wrap="square" rtlCol="0">
            <a:spAutoFit/>
          </a:bodyPr>
          <a:lstStyle/>
          <a:p>
            <a:r>
              <a:rPr lang="en-GB" sz="2000" dirty="0">
                <a:solidFill>
                  <a:schemeClr val="accent5">
                    <a:lumMod val="50000"/>
                  </a:schemeClr>
                </a:solidFill>
                <a:latin typeface="XCCW Joined 1a - 14"/>
              </a:rPr>
              <a:t>Beginning- 0.48</a:t>
            </a:r>
            <a:endParaRPr lang="en-GB" sz="2000" dirty="0">
              <a:solidFill>
                <a:srgbClr val="000000"/>
              </a:solidFill>
              <a:latin typeface="XCCW Joined 1a - 14"/>
            </a:endParaRPr>
          </a:p>
        </p:txBody>
      </p:sp>
      <p:sp>
        <p:nvSpPr>
          <p:cNvPr id="29" name="TextBox 28">
            <a:extLst>
              <a:ext uri="{FF2B5EF4-FFF2-40B4-BE49-F238E27FC236}">
                <a16:creationId xmlns:a16="http://schemas.microsoft.com/office/drawing/2014/main" id="{DD976E53-8C94-42DF-B08A-1518A0E540D0}"/>
              </a:ext>
            </a:extLst>
          </p:cNvPr>
          <p:cNvSpPr txBox="1"/>
          <p:nvPr/>
        </p:nvSpPr>
        <p:spPr>
          <a:xfrm>
            <a:off x="290423" y="3986114"/>
            <a:ext cx="3213156" cy="400110"/>
          </a:xfrm>
          <a:prstGeom prst="rect">
            <a:avLst/>
          </a:prstGeom>
          <a:noFill/>
        </p:spPr>
        <p:txBody>
          <a:bodyPr vert="horz" wrap="square" rtlCol="0">
            <a:spAutoFit/>
          </a:bodyPr>
          <a:lstStyle/>
          <a:p>
            <a:r>
              <a:rPr lang="en-GB" sz="2000" dirty="0">
                <a:solidFill>
                  <a:schemeClr val="accent5">
                    <a:lumMod val="50000"/>
                  </a:schemeClr>
                </a:solidFill>
                <a:latin typeface="XCCW Joined 1a - 14"/>
              </a:rPr>
              <a:t>0.48 -1.03</a:t>
            </a:r>
            <a:endParaRPr lang="en-GB" sz="2000" dirty="0">
              <a:solidFill>
                <a:srgbClr val="000000"/>
              </a:solidFill>
              <a:latin typeface="XCCW Joined 1a - 14"/>
            </a:endParaRPr>
          </a:p>
        </p:txBody>
      </p:sp>
      <p:sp>
        <p:nvSpPr>
          <p:cNvPr id="30" name="TextBox 29">
            <a:extLst>
              <a:ext uri="{FF2B5EF4-FFF2-40B4-BE49-F238E27FC236}">
                <a16:creationId xmlns:a16="http://schemas.microsoft.com/office/drawing/2014/main" id="{D6368874-B684-443A-B290-CF23A85921C8}"/>
              </a:ext>
            </a:extLst>
          </p:cNvPr>
          <p:cNvSpPr txBox="1"/>
          <p:nvPr/>
        </p:nvSpPr>
        <p:spPr>
          <a:xfrm>
            <a:off x="493622" y="5100755"/>
            <a:ext cx="3213156" cy="400110"/>
          </a:xfrm>
          <a:prstGeom prst="rect">
            <a:avLst/>
          </a:prstGeom>
          <a:noFill/>
        </p:spPr>
        <p:txBody>
          <a:bodyPr vert="horz" wrap="square" rtlCol="0">
            <a:spAutoFit/>
          </a:bodyPr>
          <a:lstStyle/>
          <a:p>
            <a:r>
              <a:rPr lang="en-GB" sz="2000" dirty="0">
                <a:solidFill>
                  <a:schemeClr val="accent5">
                    <a:lumMod val="50000"/>
                  </a:schemeClr>
                </a:solidFill>
                <a:latin typeface="XCCW Joined 1a - 14"/>
              </a:rPr>
              <a:t>1.03 -1.35</a:t>
            </a:r>
            <a:endParaRPr lang="en-GB" sz="2000" dirty="0">
              <a:solidFill>
                <a:srgbClr val="000000"/>
              </a:solidFill>
              <a:latin typeface="XCCW Joined 1a - 14"/>
            </a:endParaRPr>
          </a:p>
        </p:txBody>
      </p:sp>
      <p:pic>
        <p:nvPicPr>
          <p:cNvPr id="2" name="Audio 1">
            <a:hlinkClick r:id="" action="ppaction://media"/>
            <a:extLst>
              <a:ext uri="{FF2B5EF4-FFF2-40B4-BE49-F238E27FC236}">
                <a16:creationId xmlns:a16="http://schemas.microsoft.com/office/drawing/2014/main" id="{C47F75DF-EE40-42F3-A575-BC3FE5B9ACAE}"/>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713370597"/>
      </p:ext>
    </p:extLst>
  </p:cSld>
  <p:clrMapOvr>
    <a:masterClrMapping/>
  </p:clrMapOvr>
  <mc:AlternateContent xmlns:mc="http://schemas.openxmlformats.org/markup-compatibility/2006" xmlns:p14="http://schemas.microsoft.com/office/powerpoint/2010/main">
    <mc:Choice Requires="p14">
      <p:transition spd="slow" p14:dur="2000" advTm="35245"/>
    </mc:Choice>
    <mc:Fallback xmlns="">
      <p:transition spd="slow" advTm="352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22BB379-DF84-472A-A319-F65A177D6AA0}"/>
              </a:ext>
            </a:extLst>
          </p:cNvPr>
          <p:cNvSpPr txBox="1"/>
          <p:nvPr/>
        </p:nvSpPr>
        <p:spPr>
          <a:xfrm>
            <a:off x="1905510" y="149600"/>
            <a:ext cx="6857490" cy="523220"/>
          </a:xfrm>
          <a:prstGeom prst="rect">
            <a:avLst/>
          </a:prstGeom>
          <a:noFill/>
        </p:spPr>
        <p:txBody>
          <a:bodyPr vert="horz" wrap="square" rtlCol="0">
            <a:spAutoFit/>
          </a:bodyPr>
          <a:lstStyle/>
          <a:p>
            <a:r>
              <a:rPr lang="en-GB" sz="2800" b="1" dirty="0" err="1">
                <a:solidFill>
                  <a:srgbClr val="000000"/>
                </a:solidFill>
                <a:latin typeface="XCCW Joined 1a - 12"/>
              </a:rPr>
              <a:t>Magpied</a:t>
            </a:r>
            <a:r>
              <a:rPr lang="en-GB" sz="2800" b="1" dirty="0">
                <a:solidFill>
                  <a:srgbClr val="000000"/>
                </a:solidFill>
                <a:latin typeface="XCCW Joined 1a - 12"/>
              </a:rPr>
              <a:t> ideas form you!</a:t>
            </a:r>
          </a:p>
        </p:txBody>
      </p:sp>
      <p:sp>
        <p:nvSpPr>
          <p:cNvPr id="9" name="TextBox 8">
            <a:extLst>
              <a:ext uri="{FF2B5EF4-FFF2-40B4-BE49-F238E27FC236}">
                <a16:creationId xmlns:a16="http://schemas.microsoft.com/office/drawing/2014/main" id="{33198EA2-C237-4BB8-85B5-65A2CA872806}"/>
              </a:ext>
            </a:extLst>
          </p:cNvPr>
          <p:cNvSpPr txBox="1"/>
          <p:nvPr/>
        </p:nvSpPr>
        <p:spPr>
          <a:xfrm>
            <a:off x="329127" y="730093"/>
            <a:ext cx="9661033" cy="6555641"/>
          </a:xfrm>
          <a:prstGeom prst="rect">
            <a:avLst/>
          </a:prstGeom>
          <a:noFill/>
        </p:spPr>
        <p:txBody>
          <a:bodyPr vert="horz" wrap="square" rtlCol="0">
            <a:spAutoFit/>
          </a:bodyPr>
          <a:lstStyle/>
          <a:p>
            <a:r>
              <a:rPr lang="en-GB" sz="1500" dirty="0">
                <a:solidFill>
                  <a:srgbClr val="000000"/>
                </a:solidFill>
                <a:latin typeface="XCCW Joined 1a - 12"/>
              </a:rPr>
              <a:t>The tribal leader had said the words animal heads a lot.  These words were ringing in Toki’s ears as he pushed his way through the thick undergrowth. He needed an animal head to become a member of the tribe. He needed a large animal head to be respected. Now was the chance to prove himself.</a:t>
            </a:r>
          </a:p>
          <a:p>
            <a:endParaRPr lang="en-GB" sz="1500" dirty="0">
              <a:solidFill>
                <a:srgbClr val="000000"/>
              </a:solidFill>
              <a:latin typeface="XCCW Joined 1a - 12"/>
            </a:endParaRPr>
          </a:p>
          <a:p>
            <a:r>
              <a:rPr lang="en-GB" sz="1500" dirty="0">
                <a:solidFill>
                  <a:srgbClr val="000000"/>
                </a:solidFill>
                <a:latin typeface="XCCW Joined 1a - 12"/>
              </a:rPr>
              <a:t>All was silent…and then he saw it…a frog laying on the ground. He picked it up and placed it in his net. This was the first animal he’d been able to catch all day. He wiped the sweat from his brow. It felt like he’d travelled all over the forest chasing animals but every time, each one was just out of his reach. What was he doing wrong? He’d got everything right but he still couldn’t get an animal head that would make the tribe respect him. </a:t>
            </a:r>
          </a:p>
          <a:p>
            <a:endParaRPr lang="en-GB" sz="1500" dirty="0">
              <a:solidFill>
                <a:srgbClr val="000000"/>
              </a:solidFill>
              <a:latin typeface="XCCW Joined 1a - 12"/>
            </a:endParaRPr>
          </a:p>
          <a:p>
            <a:r>
              <a:rPr lang="en-GB" sz="1500" dirty="0">
                <a:solidFill>
                  <a:srgbClr val="000000"/>
                </a:solidFill>
                <a:latin typeface="XCCW Joined 1a - 12"/>
              </a:rPr>
              <a:t>As Toki stepped into a clearing that was streaming with dappled light he saw the small slimy frog lying helplessly in the net. He reached in and grabbed the frog gently and threw it onto his head of brown floppy hair. It fit him like an ill fitted hat. What a disappointment. Out of no where his frog has been whisked from his head by a noisy grey monkey. His howls sounded like laughter to Toki. He couldn’t take it, he ran forward and tripped and fell head first.</a:t>
            </a:r>
          </a:p>
          <a:p>
            <a:endParaRPr lang="en-GB" sz="1500" dirty="0">
              <a:solidFill>
                <a:srgbClr val="000000"/>
              </a:solidFill>
              <a:latin typeface="XCCW Joined 1a - 12"/>
            </a:endParaRPr>
          </a:p>
          <a:p>
            <a:r>
              <a:rPr lang="en-GB" sz="1500" dirty="0">
                <a:solidFill>
                  <a:srgbClr val="000000"/>
                </a:solidFill>
                <a:latin typeface="XCCW Joined 1a - 12"/>
              </a:rPr>
              <a:t>Suddenly, the noise stopped and his frog and the monkey had disappeared from sight and everything turned darker. He felt like he was being watched… Then out of nowhere a face appeared. Toki slowly turned to see a giant purple face with bulging active eyes watching him.</a:t>
            </a:r>
          </a:p>
          <a:p>
            <a:endParaRPr lang="en-GB" sz="1500" dirty="0">
              <a:solidFill>
                <a:srgbClr val="000000"/>
              </a:solidFill>
              <a:latin typeface="XCCW Joined 1a - 12"/>
            </a:endParaRPr>
          </a:p>
          <a:p>
            <a:r>
              <a:rPr lang="en-GB" sz="1500" dirty="0">
                <a:solidFill>
                  <a:srgbClr val="000000"/>
                </a:solidFill>
                <a:latin typeface="XCCW Joined 1a - 12"/>
              </a:rPr>
              <a:t>The chameleon opened its mouth and Toki anticipating he was about to be eaten closed his eyes. There was a thud and Toki opened his eyes and gasped. In front him lay his frog and the monkey. Perhaps this chameleon was a friend not a foe.</a:t>
            </a:r>
          </a:p>
        </p:txBody>
      </p:sp>
      <p:pic>
        <p:nvPicPr>
          <p:cNvPr id="4" name="Audio 3">
            <a:hlinkClick r:id="" action="ppaction://media"/>
            <a:extLst>
              <a:ext uri="{FF2B5EF4-FFF2-40B4-BE49-F238E27FC236}">
                <a16:creationId xmlns:a16="http://schemas.microsoft.com/office/drawing/2014/main" id="{055F900E-B14E-4D0C-A401-623DC0F8AB4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097791094"/>
      </p:ext>
    </p:extLst>
  </p:cSld>
  <p:clrMapOvr>
    <a:masterClrMapping/>
  </p:clrMapOvr>
  <mc:AlternateContent xmlns:mc="http://schemas.openxmlformats.org/markup-compatibility/2006" xmlns:p14="http://schemas.microsoft.com/office/powerpoint/2010/main">
    <mc:Choice Requires="p14">
      <p:transition spd="slow" p14:dur="2000" advTm="23323"/>
    </mc:Choice>
    <mc:Fallback xmlns="">
      <p:transition spd="slow" advTm="233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bldLst>
      <p:bldP spid="10"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69EC6C2-AF8A-4492-A064-88AFCA603DE4}"/>
              </a:ext>
            </a:extLst>
          </p:cNvPr>
          <p:cNvSpPr txBox="1"/>
          <p:nvPr/>
        </p:nvSpPr>
        <p:spPr>
          <a:xfrm>
            <a:off x="4149532" y="5124450"/>
            <a:ext cx="7332851" cy="1077218"/>
          </a:xfrm>
          <a:prstGeom prst="rect">
            <a:avLst/>
          </a:prstGeom>
          <a:noFill/>
        </p:spPr>
        <p:txBody>
          <a:bodyPr vert="horz" wrap="square" rtlCol="0">
            <a:spAutoFit/>
          </a:bodyPr>
          <a:lstStyle/>
          <a:p>
            <a:r>
              <a:rPr lang="en-GB" sz="3200" dirty="0">
                <a:solidFill>
                  <a:srgbClr val="FF0000"/>
                </a:solidFill>
                <a:latin typeface="XCCW Joined 1a - 14"/>
              </a:rPr>
              <a:t>Tuesday</a:t>
            </a:r>
          </a:p>
          <a:p>
            <a:endParaRPr lang="en-GB" sz="3200" dirty="0">
              <a:solidFill>
                <a:srgbClr val="000000"/>
              </a:solidFill>
              <a:latin typeface="XCCW Joined 1a - 14"/>
            </a:endParaRPr>
          </a:p>
        </p:txBody>
      </p:sp>
      <p:sp>
        <p:nvSpPr>
          <p:cNvPr id="8" name="TextBox 7">
            <a:extLst>
              <a:ext uri="{FF2B5EF4-FFF2-40B4-BE49-F238E27FC236}">
                <a16:creationId xmlns:a16="http://schemas.microsoft.com/office/drawing/2014/main" id="{A1D60235-0928-4F53-9471-3AD6A103C3E9}"/>
              </a:ext>
            </a:extLst>
          </p:cNvPr>
          <p:cNvSpPr txBox="1"/>
          <p:nvPr/>
        </p:nvSpPr>
        <p:spPr>
          <a:xfrm>
            <a:off x="6466303" y="141936"/>
            <a:ext cx="3820697" cy="2062103"/>
          </a:xfrm>
          <a:prstGeom prst="rect">
            <a:avLst/>
          </a:prstGeom>
          <a:noFill/>
        </p:spPr>
        <p:txBody>
          <a:bodyPr vert="horz" wrap="square" rtlCol="0">
            <a:spAutoFit/>
          </a:bodyPr>
          <a:lstStyle/>
          <a:p>
            <a:r>
              <a:rPr lang="en-GB" sz="3200" b="1" dirty="0">
                <a:solidFill>
                  <a:srgbClr val="000000"/>
                </a:solidFill>
                <a:latin typeface="XCCW Joined 1a - 12"/>
              </a:rPr>
              <a:t>“</a:t>
            </a:r>
            <a:r>
              <a:rPr lang="en-GB" sz="3200" b="1" dirty="0">
                <a:solidFill>
                  <a:srgbClr val="333333"/>
                </a:solidFill>
                <a:latin typeface="Georgia - 17"/>
              </a:rPr>
              <a:t>Good artists copy, great artists steal.” Picasso</a:t>
            </a:r>
          </a:p>
        </p:txBody>
      </p:sp>
      <p:sp>
        <p:nvSpPr>
          <p:cNvPr id="10" name="TextBox 9">
            <a:extLst>
              <a:ext uri="{FF2B5EF4-FFF2-40B4-BE49-F238E27FC236}">
                <a16:creationId xmlns:a16="http://schemas.microsoft.com/office/drawing/2014/main" id="{322BB379-DF84-472A-A319-F65A177D6AA0}"/>
              </a:ext>
            </a:extLst>
          </p:cNvPr>
          <p:cNvSpPr txBox="1"/>
          <p:nvPr/>
        </p:nvSpPr>
        <p:spPr>
          <a:xfrm>
            <a:off x="1905510" y="149600"/>
            <a:ext cx="3312387" cy="1384995"/>
          </a:xfrm>
          <a:prstGeom prst="rect">
            <a:avLst/>
          </a:prstGeom>
          <a:noFill/>
        </p:spPr>
        <p:txBody>
          <a:bodyPr vert="horz" wrap="square" rtlCol="0">
            <a:spAutoFit/>
          </a:bodyPr>
          <a:lstStyle/>
          <a:p>
            <a:r>
              <a:rPr lang="en-GB" sz="2800" b="1" dirty="0">
                <a:solidFill>
                  <a:srgbClr val="000000"/>
                </a:solidFill>
                <a:latin typeface="XCCW Joined 1a - 12"/>
              </a:rPr>
              <a:t>1.Magpie</a:t>
            </a:r>
          </a:p>
          <a:p>
            <a:r>
              <a:rPr lang="en-GB" sz="2800" b="1" dirty="0">
                <a:solidFill>
                  <a:srgbClr val="000000"/>
                </a:solidFill>
                <a:latin typeface="XCCW Joined 1a - 12"/>
              </a:rPr>
              <a:t>2.Structure</a:t>
            </a:r>
          </a:p>
          <a:p>
            <a:r>
              <a:rPr lang="en-GB" sz="2800" b="1" dirty="0">
                <a:solidFill>
                  <a:srgbClr val="000000"/>
                </a:solidFill>
                <a:latin typeface="XCCW Joined 1a - 12"/>
              </a:rPr>
              <a:t>3.Imagination</a:t>
            </a:r>
          </a:p>
        </p:txBody>
      </p:sp>
      <p:sp>
        <p:nvSpPr>
          <p:cNvPr id="11" name="TextBox 10">
            <a:extLst>
              <a:ext uri="{FF2B5EF4-FFF2-40B4-BE49-F238E27FC236}">
                <a16:creationId xmlns:a16="http://schemas.microsoft.com/office/drawing/2014/main" id="{31A0DC00-B83A-4864-ABE2-5DE480C1C746}"/>
              </a:ext>
            </a:extLst>
          </p:cNvPr>
          <p:cNvSpPr txBox="1"/>
          <p:nvPr/>
        </p:nvSpPr>
        <p:spPr>
          <a:xfrm>
            <a:off x="497624" y="2953749"/>
            <a:ext cx="3772926" cy="4524315"/>
          </a:xfrm>
          <a:prstGeom prst="rect">
            <a:avLst/>
          </a:prstGeom>
          <a:noFill/>
        </p:spPr>
        <p:txBody>
          <a:bodyPr vert="horz" wrap="square" rtlCol="0">
            <a:spAutoFit/>
          </a:bodyPr>
          <a:lstStyle/>
          <a:p>
            <a:r>
              <a:rPr lang="en-GB" sz="3200" b="1" dirty="0">
                <a:latin typeface="XCCW Joined 1a - 14"/>
              </a:rPr>
              <a:t>7 Plot Beats</a:t>
            </a:r>
          </a:p>
          <a:p>
            <a:r>
              <a:rPr lang="en-GB" sz="3200" dirty="0">
                <a:latin typeface="XCCW Joined 1a - 14"/>
              </a:rPr>
              <a:t>1. Problem</a:t>
            </a:r>
          </a:p>
          <a:p>
            <a:r>
              <a:rPr lang="en-GB" sz="3200" dirty="0">
                <a:latin typeface="XCCW Joined 1a - 14"/>
              </a:rPr>
              <a:t>2. Desire</a:t>
            </a:r>
          </a:p>
          <a:p>
            <a:r>
              <a:rPr lang="en-GB" sz="3200" dirty="0">
                <a:latin typeface="XCCW Joined 1a - 14"/>
              </a:rPr>
              <a:t>3. Opponent</a:t>
            </a:r>
          </a:p>
          <a:p>
            <a:r>
              <a:rPr lang="en-GB" sz="3200" dirty="0">
                <a:solidFill>
                  <a:srgbClr val="FF0000"/>
                </a:solidFill>
                <a:latin typeface="XCCW Joined 1a - 14"/>
              </a:rPr>
              <a:t>4. Plan</a:t>
            </a:r>
          </a:p>
          <a:p>
            <a:r>
              <a:rPr lang="en-GB" sz="3200" dirty="0">
                <a:solidFill>
                  <a:srgbClr val="FF0000"/>
                </a:solidFill>
                <a:latin typeface="XCCW Joined 1a - 14"/>
              </a:rPr>
              <a:t>5. Battle</a:t>
            </a:r>
            <a:r>
              <a:rPr lang="en-GB" sz="3200" dirty="0">
                <a:solidFill>
                  <a:srgbClr val="000000"/>
                </a:solidFill>
                <a:latin typeface="XCCW Joined 1a - 14"/>
              </a:rPr>
              <a:t> </a:t>
            </a:r>
          </a:p>
          <a:p>
            <a:r>
              <a:rPr lang="en-GB" sz="3200" dirty="0">
                <a:solidFill>
                  <a:srgbClr val="000000"/>
                </a:solidFill>
                <a:latin typeface="XCCW Joined 1a - 14"/>
              </a:rPr>
              <a:t>6. Knowledge</a:t>
            </a:r>
          </a:p>
          <a:p>
            <a:r>
              <a:rPr lang="en-GB" sz="3200" dirty="0">
                <a:solidFill>
                  <a:srgbClr val="000000"/>
                </a:solidFill>
                <a:latin typeface="XCCW Joined 1a - 14"/>
              </a:rPr>
              <a:t>7. New level</a:t>
            </a:r>
          </a:p>
          <a:p>
            <a:endParaRPr lang="en-GB" sz="3200" dirty="0">
              <a:solidFill>
                <a:srgbClr val="000000"/>
              </a:solidFill>
              <a:latin typeface="XCCW Joined 1a - 14"/>
            </a:endParaRPr>
          </a:p>
        </p:txBody>
      </p:sp>
      <p:pic>
        <p:nvPicPr>
          <p:cNvPr id="2" name="Audio 1">
            <a:hlinkClick r:id="" action="ppaction://media"/>
            <a:extLst>
              <a:ext uri="{FF2B5EF4-FFF2-40B4-BE49-F238E27FC236}">
                <a16:creationId xmlns:a16="http://schemas.microsoft.com/office/drawing/2014/main" id="{9C4E2B03-9E19-4CD5-A788-D5404AAD63B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516770860"/>
      </p:ext>
    </p:extLst>
  </p:cSld>
  <p:clrMapOvr>
    <a:masterClrMapping/>
  </p:clrMapOvr>
  <mc:AlternateContent xmlns:mc="http://schemas.openxmlformats.org/markup-compatibility/2006" xmlns:p14="http://schemas.microsoft.com/office/powerpoint/2010/main">
    <mc:Choice Requires="p14">
      <p:transition spd="slow" p14:dur="2000" advTm="30613"/>
    </mc:Choice>
    <mc:Fallback xmlns="">
      <p:transition spd="slow" advTm="30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2"/>
                </p:tgtEl>
              </p:cMediaNode>
            </p:audio>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DB342A-F5FA-49F6-9213-E42635E4BBB8}"/>
              </a:ext>
            </a:extLst>
          </p:cNvPr>
          <p:cNvSpPr txBox="1"/>
          <p:nvPr/>
        </p:nvSpPr>
        <p:spPr>
          <a:xfrm>
            <a:off x="374650" y="660400"/>
            <a:ext cx="9931400" cy="5262979"/>
          </a:xfrm>
          <a:prstGeom prst="rect">
            <a:avLst/>
          </a:prstGeom>
          <a:noFill/>
        </p:spPr>
        <p:txBody>
          <a:bodyPr vert="horz" rtlCol="0">
            <a:spAutoFit/>
          </a:bodyPr>
          <a:lstStyle/>
          <a:p>
            <a:r>
              <a:rPr lang="en-GB" sz="2400" b="1" u="sng" dirty="0">
                <a:solidFill>
                  <a:srgbClr val="000000"/>
                </a:solidFill>
                <a:latin typeface="XCCW Joined 1a - 16"/>
              </a:rPr>
              <a:t>L.O: I can write a story for steps 4 and 5 of the Plot Beats for the story ‘Ride of Passage’.</a:t>
            </a:r>
          </a:p>
          <a:p>
            <a:endParaRPr lang="en-GB" sz="2400" dirty="0">
              <a:solidFill>
                <a:srgbClr val="000000"/>
              </a:solidFill>
              <a:latin typeface="XCCW Joined 1a - 16"/>
            </a:endParaRPr>
          </a:p>
          <a:p>
            <a:pPr>
              <a:lnSpc>
                <a:spcPct val="150000"/>
              </a:lnSpc>
            </a:pPr>
            <a:r>
              <a:rPr lang="en-GB" sz="2400" dirty="0">
                <a:solidFill>
                  <a:srgbClr val="000000"/>
                </a:solidFill>
                <a:latin typeface="XCCW Joined 1a - 16"/>
              </a:rPr>
              <a:t>S.C: </a:t>
            </a:r>
          </a:p>
          <a:p>
            <a:pPr>
              <a:lnSpc>
                <a:spcPct val="150000"/>
              </a:lnSpc>
            </a:pPr>
            <a:r>
              <a:rPr lang="en-GB" sz="2400" dirty="0">
                <a:solidFill>
                  <a:srgbClr val="000000"/>
                </a:solidFill>
                <a:latin typeface="XCCW Joined 1a - 16"/>
              </a:rPr>
              <a:t>Use texts to magpie and edit to suit your scene.</a:t>
            </a:r>
          </a:p>
          <a:p>
            <a:pPr>
              <a:lnSpc>
                <a:spcPct val="150000"/>
              </a:lnSpc>
            </a:pPr>
            <a:r>
              <a:rPr lang="en-GB" sz="2400" dirty="0">
                <a:solidFill>
                  <a:srgbClr val="000000"/>
                </a:solidFill>
                <a:latin typeface="XCCW Joined 1a - 16"/>
              </a:rPr>
              <a:t>Use a range of adjectives /similes to continue the narrative and interweave the descriptions of the setting, characters and emotions.</a:t>
            </a:r>
          </a:p>
          <a:p>
            <a:pPr>
              <a:lnSpc>
                <a:spcPct val="150000"/>
              </a:lnSpc>
            </a:pPr>
            <a:r>
              <a:rPr lang="en-GB" sz="2400" dirty="0">
                <a:solidFill>
                  <a:srgbClr val="000000"/>
                </a:solidFill>
                <a:latin typeface="XCCW Joined 1a - 12"/>
              </a:rPr>
              <a:t>Use speech and speech markers.</a:t>
            </a:r>
          </a:p>
          <a:p>
            <a:pPr>
              <a:lnSpc>
                <a:spcPct val="150000"/>
              </a:lnSpc>
            </a:pPr>
            <a:endParaRPr lang="en-GB" sz="2400" dirty="0">
              <a:solidFill>
                <a:srgbClr val="000000"/>
              </a:solidFill>
              <a:latin typeface="XCCW Joined 1a - 16"/>
            </a:endParaRPr>
          </a:p>
          <a:p>
            <a:endParaRPr lang="en-GB" sz="1200" dirty="0">
              <a:solidFill>
                <a:srgbClr val="000000"/>
              </a:solidFill>
              <a:latin typeface="XCCW Joined 1a - 16"/>
            </a:endParaRPr>
          </a:p>
        </p:txBody>
      </p:sp>
      <p:cxnSp>
        <p:nvCxnSpPr>
          <p:cNvPr id="3" name="Straight Arrow Connector 2">
            <a:extLst>
              <a:ext uri="{FF2B5EF4-FFF2-40B4-BE49-F238E27FC236}">
                <a16:creationId xmlns:a16="http://schemas.microsoft.com/office/drawing/2014/main" id="{72B12D79-A125-41F8-AE35-8395DA7B7664}"/>
              </a:ext>
            </a:extLst>
          </p:cNvPr>
          <p:cNvCxnSpPr>
            <a:cxnSpLocks/>
          </p:cNvCxnSpPr>
          <p:nvPr/>
        </p:nvCxnSpPr>
        <p:spPr>
          <a:xfrm flipH="1">
            <a:off x="5080000" y="5010150"/>
            <a:ext cx="682625" cy="132397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CEF9EC7-14A1-49D3-B9F6-2B4461E4162A}"/>
              </a:ext>
            </a:extLst>
          </p:cNvPr>
          <p:cNvSpPr txBox="1"/>
          <p:nvPr/>
        </p:nvSpPr>
        <p:spPr>
          <a:xfrm>
            <a:off x="282382" y="5553075"/>
            <a:ext cx="6142581" cy="1938992"/>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This describes the action of the speaker.</a:t>
            </a:r>
          </a:p>
          <a:p>
            <a:r>
              <a:rPr lang="en-GB" sz="2200" dirty="0">
                <a:solidFill>
                  <a:srgbClr val="FF0000"/>
                </a:solidFill>
                <a:latin typeface="Comic Sans MS" panose="030F0702030302020204" pitchFamily="66" charset="0"/>
              </a:rPr>
              <a:t>E.G. </a:t>
            </a:r>
          </a:p>
          <a:p>
            <a:r>
              <a:rPr lang="en-GB" sz="2200" dirty="0">
                <a:solidFill>
                  <a:srgbClr val="FF0000"/>
                </a:solidFill>
                <a:latin typeface="Comic Sans MS" panose="030F0702030302020204" pitchFamily="66" charset="0"/>
              </a:rPr>
              <a:t>“What are you doing here?” Dave narrowed his eyes.</a:t>
            </a:r>
          </a:p>
          <a:p>
            <a:endParaRPr lang="en-GB" sz="3200" dirty="0">
              <a:solidFill>
                <a:srgbClr val="000000"/>
              </a:solidFill>
              <a:latin typeface="XCCW Joined 1a - 14"/>
            </a:endParaRPr>
          </a:p>
        </p:txBody>
      </p:sp>
      <p:pic>
        <p:nvPicPr>
          <p:cNvPr id="5" name="Audio 4">
            <a:hlinkClick r:id="" action="ppaction://media"/>
            <a:extLst>
              <a:ext uri="{FF2B5EF4-FFF2-40B4-BE49-F238E27FC236}">
                <a16:creationId xmlns:a16="http://schemas.microsoft.com/office/drawing/2014/main" id="{AAA4FB84-C114-4800-8BAA-506FB3164CC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637307960"/>
      </p:ext>
    </p:extLst>
  </p:cSld>
  <p:clrMapOvr>
    <a:masterClrMapping/>
  </p:clrMapOvr>
  <mc:AlternateContent xmlns:mc="http://schemas.openxmlformats.org/markup-compatibility/2006" xmlns:p14="http://schemas.microsoft.com/office/powerpoint/2010/main">
    <mc:Choice Requires="p14">
      <p:transition spd="slow" p14:dur="2000" advTm="128816"/>
    </mc:Choice>
    <mc:Fallback xmlns="">
      <p:transition spd="slow" advTm="128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69EC6C2-AF8A-4492-A064-88AFCA603DE4}"/>
              </a:ext>
            </a:extLst>
          </p:cNvPr>
          <p:cNvSpPr txBox="1"/>
          <p:nvPr/>
        </p:nvSpPr>
        <p:spPr>
          <a:xfrm>
            <a:off x="3568507" y="213668"/>
            <a:ext cx="7332851" cy="1077218"/>
          </a:xfrm>
          <a:prstGeom prst="rect">
            <a:avLst/>
          </a:prstGeom>
          <a:noFill/>
        </p:spPr>
        <p:txBody>
          <a:bodyPr vert="horz" wrap="square" rtlCol="0">
            <a:spAutoFit/>
          </a:bodyPr>
          <a:lstStyle/>
          <a:p>
            <a:r>
              <a:rPr lang="en-GB" sz="3200" dirty="0">
                <a:solidFill>
                  <a:srgbClr val="FF0000"/>
                </a:solidFill>
                <a:latin typeface="XCCW Joined 1a - 14"/>
              </a:rPr>
              <a:t>Tuesday</a:t>
            </a:r>
          </a:p>
          <a:p>
            <a:endParaRPr lang="en-GB" sz="3200" dirty="0">
              <a:solidFill>
                <a:srgbClr val="000000"/>
              </a:solidFill>
              <a:latin typeface="XCCW Joined 1a - 14"/>
            </a:endParaRPr>
          </a:p>
        </p:txBody>
      </p:sp>
      <p:sp>
        <p:nvSpPr>
          <p:cNvPr id="11" name="TextBox 10">
            <a:extLst>
              <a:ext uri="{FF2B5EF4-FFF2-40B4-BE49-F238E27FC236}">
                <a16:creationId xmlns:a16="http://schemas.microsoft.com/office/drawing/2014/main" id="{31A0DC00-B83A-4864-ABE2-5DE480C1C746}"/>
              </a:ext>
            </a:extLst>
          </p:cNvPr>
          <p:cNvSpPr txBox="1"/>
          <p:nvPr/>
        </p:nvSpPr>
        <p:spPr>
          <a:xfrm>
            <a:off x="583349" y="5970400"/>
            <a:ext cx="3772926" cy="1077218"/>
          </a:xfrm>
          <a:prstGeom prst="rect">
            <a:avLst/>
          </a:prstGeom>
          <a:noFill/>
        </p:spPr>
        <p:txBody>
          <a:bodyPr vert="horz" wrap="square" rtlCol="0">
            <a:spAutoFit/>
          </a:bodyPr>
          <a:lstStyle/>
          <a:p>
            <a:r>
              <a:rPr lang="en-GB" sz="3200" dirty="0">
                <a:solidFill>
                  <a:srgbClr val="FF0000"/>
                </a:solidFill>
                <a:latin typeface="XCCW Joined 1a - 14"/>
              </a:rPr>
              <a:t>5. Battle</a:t>
            </a:r>
            <a:r>
              <a:rPr lang="en-GB" sz="3200" dirty="0">
                <a:solidFill>
                  <a:srgbClr val="000000"/>
                </a:solidFill>
                <a:latin typeface="XCCW Joined 1a - 14"/>
              </a:rPr>
              <a:t> </a:t>
            </a:r>
          </a:p>
          <a:p>
            <a:endParaRPr lang="en-GB" sz="3200" dirty="0">
              <a:solidFill>
                <a:srgbClr val="000000"/>
              </a:solidFill>
              <a:latin typeface="XCCW Joined 1a - 14"/>
            </a:endParaRPr>
          </a:p>
        </p:txBody>
      </p:sp>
      <p:sp>
        <p:nvSpPr>
          <p:cNvPr id="6" name="TextBox 5">
            <a:extLst>
              <a:ext uri="{FF2B5EF4-FFF2-40B4-BE49-F238E27FC236}">
                <a16:creationId xmlns:a16="http://schemas.microsoft.com/office/drawing/2014/main" id="{1119115E-E1E4-45A2-86F5-9D61DF4B1A44}"/>
              </a:ext>
            </a:extLst>
          </p:cNvPr>
          <p:cNvSpPr txBox="1"/>
          <p:nvPr/>
        </p:nvSpPr>
        <p:spPr>
          <a:xfrm>
            <a:off x="583349" y="2172199"/>
            <a:ext cx="3772926" cy="1077218"/>
          </a:xfrm>
          <a:prstGeom prst="rect">
            <a:avLst/>
          </a:prstGeom>
          <a:noFill/>
        </p:spPr>
        <p:txBody>
          <a:bodyPr vert="horz" wrap="square" rtlCol="0">
            <a:spAutoFit/>
          </a:bodyPr>
          <a:lstStyle/>
          <a:p>
            <a:r>
              <a:rPr lang="en-GB" sz="3200" dirty="0">
                <a:solidFill>
                  <a:srgbClr val="FF0000"/>
                </a:solidFill>
                <a:latin typeface="XCCW Joined 1a - 14"/>
              </a:rPr>
              <a:t>4. Plan</a:t>
            </a:r>
            <a:endParaRPr lang="en-GB" sz="3200" dirty="0">
              <a:solidFill>
                <a:srgbClr val="000000"/>
              </a:solidFill>
              <a:latin typeface="XCCW Joined 1a - 14"/>
            </a:endParaRPr>
          </a:p>
          <a:p>
            <a:endParaRPr lang="en-GB" sz="3200" dirty="0">
              <a:solidFill>
                <a:srgbClr val="000000"/>
              </a:solidFill>
              <a:latin typeface="XCCW Joined 1a - 14"/>
            </a:endParaRPr>
          </a:p>
        </p:txBody>
      </p:sp>
      <p:sp>
        <p:nvSpPr>
          <p:cNvPr id="9" name="TextBox 8">
            <a:extLst>
              <a:ext uri="{FF2B5EF4-FFF2-40B4-BE49-F238E27FC236}">
                <a16:creationId xmlns:a16="http://schemas.microsoft.com/office/drawing/2014/main" id="{7B2CC162-E885-439C-91F5-7934BBB279CB}"/>
              </a:ext>
            </a:extLst>
          </p:cNvPr>
          <p:cNvSpPr txBox="1"/>
          <p:nvPr/>
        </p:nvSpPr>
        <p:spPr>
          <a:xfrm>
            <a:off x="259499" y="352424"/>
            <a:ext cx="3772926" cy="1077218"/>
          </a:xfrm>
          <a:prstGeom prst="rect">
            <a:avLst/>
          </a:prstGeom>
          <a:noFill/>
        </p:spPr>
        <p:txBody>
          <a:bodyPr vert="horz" wrap="square" rtlCol="0">
            <a:spAutoFit/>
          </a:bodyPr>
          <a:lstStyle/>
          <a:p>
            <a:r>
              <a:rPr lang="en-GB" sz="3200" b="1" dirty="0">
                <a:solidFill>
                  <a:srgbClr val="000000"/>
                </a:solidFill>
                <a:latin typeface="XCCW Joined 1a - 14"/>
              </a:rPr>
              <a:t>7 Plot Beats</a:t>
            </a:r>
          </a:p>
          <a:p>
            <a:endParaRPr lang="en-GB" sz="3200" dirty="0">
              <a:solidFill>
                <a:srgbClr val="000000"/>
              </a:solidFill>
              <a:latin typeface="XCCW Joined 1a - 14"/>
            </a:endParaRPr>
          </a:p>
        </p:txBody>
      </p:sp>
      <p:cxnSp>
        <p:nvCxnSpPr>
          <p:cNvPr id="12" name="Straight Arrow Connector 11">
            <a:extLst>
              <a:ext uri="{FF2B5EF4-FFF2-40B4-BE49-F238E27FC236}">
                <a16:creationId xmlns:a16="http://schemas.microsoft.com/office/drawing/2014/main" id="{D21B8BBC-AE86-419F-8E82-9DD9D084939E}"/>
              </a:ext>
            </a:extLst>
          </p:cNvPr>
          <p:cNvCxnSpPr>
            <a:cxnSpLocks/>
          </p:cNvCxnSpPr>
          <p:nvPr/>
        </p:nvCxnSpPr>
        <p:spPr>
          <a:xfrm flipV="1">
            <a:off x="2698303" y="1553468"/>
            <a:ext cx="1191427" cy="83099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C6D34585-D89C-4679-B3A6-1DD566816757}"/>
              </a:ext>
            </a:extLst>
          </p:cNvPr>
          <p:cNvSpPr txBox="1"/>
          <p:nvPr/>
        </p:nvSpPr>
        <p:spPr>
          <a:xfrm>
            <a:off x="3816157" y="1142762"/>
            <a:ext cx="6142581" cy="1938992"/>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The chameleon decides he will help Toki collect animals. Their adventure through the forest collecting the animals on their journey. </a:t>
            </a:r>
          </a:p>
          <a:p>
            <a:endParaRPr lang="en-GB" sz="3200" dirty="0">
              <a:solidFill>
                <a:srgbClr val="000000"/>
              </a:solidFill>
              <a:latin typeface="XCCW Joined 1a - 14"/>
            </a:endParaRPr>
          </a:p>
        </p:txBody>
      </p:sp>
      <p:pic>
        <p:nvPicPr>
          <p:cNvPr id="4" name="Picture 3">
            <a:extLst>
              <a:ext uri="{FF2B5EF4-FFF2-40B4-BE49-F238E27FC236}">
                <a16:creationId xmlns:a16="http://schemas.microsoft.com/office/drawing/2014/main" id="{9A5A427A-0F7A-4188-89BE-BB3F2951895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959124" y="2585180"/>
            <a:ext cx="5586871" cy="2972239"/>
          </a:xfrm>
          <a:prstGeom prst="rect">
            <a:avLst/>
          </a:prstGeom>
        </p:spPr>
      </p:pic>
      <p:sp>
        <p:nvSpPr>
          <p:cNvPr id="16" name="TextBox 15">
            <a:extLst>
              <a:ext uri="{FF2B5EF4-FFF2-40B4-BE49-F238E27FC236}">
                <a16:creationId xmlns:a16="http://schemas.microsoft.com/office/drawing/2014/main" id="{8AF8C7BE-826F-40FE-9064-4A4882DCE22F}"/>
              </a:ext>
            </a:extLst>
          </p:cNvPr>
          <p:cNvSpPr txBox="1"/>
          <p:nvPr/>
        </p:nvSpPr>
        <p:spPr>
          <a:xfrm>
            <a:off x="111104" y="2958934"/>
            <a:ext cx="3213156" cy="492443"/>
          </a:xfrm>
          <a:prstGeom prst="rect">
            <a:avLst/>
          </a:prstGeom>
          <a:noFill/>
        </p:spPr>
        <p:txBody>
          <a:bodyPr vert="horz" wrap="square" rtlCol="0">
            <a:spAutoFit/>
          </a:bodyPr>
          <a:lstStyle/>
          <a:p>
            <a:r>
              <a:rPr lang="en-GB" sz="2600" dirty="0">
                <a:solidFill>
                  <a:schemeClr val="accent5">
                    <a:lumMod val="50000"/>
                  </a:schemeClr>
                </a:solidFill>
                <a:latin typeface="XCCW Joined 1a - 14"/>
              </a:rPr>
              <a:t>1.35- 3.04</a:t>
            </a:r>
            <a:endParaRPr lang="en-GB" sz="3200" dirty="0">
              <a:solidFill>
                <a:srgbClr val="000000"/>
              </a:solidFill>
              <a:latin typeface="XCCW Joined 1a - 14"/>
            </a:endParaRPr>
          </a:p>
        </p:txBody>
      </p:sp>
      <p:pic>
        <p:nvPicPr>
          <p:cNvPr id="2" name="Audio 1">
            <a:hlinkClick r:id="" action="ppaction://media"/>
            <a:extLst>
              <a:ext uri="{FF2B5EF4-FFF2-40B4-BE49-F238E27FC236}">
                <a16:creationId xmlns:a16="http://schemas.microsoft.com/office/drawing/2014/main" id="{387BFBDA-0B4B-4D11-A313-ED1B89D48E4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4285758588"/>
      </p:ext>
    </p:extLst>
  </p:cSld>
  <p:clrMapOvr>
    <a:masterClrMapping/>
  </p:clrMapOvr>
  <mc:AlternateContent xmlns:mc="http://schemas.openxmlformats.org/markup-compatibility/2006" xmlns:p14="http://schemas.microsoft.com/office/powerpoint/2010/main">
    <mc:Choice Requires="p14">
      <p:transition spd="slow" p14:dur="2000" advTm="104847"/>
    </mc:Choice>
    <mc:Fallback xmlns="">
      <p:transition spd="slow" advTm="104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68FD61C-6BF5-419D-BD50-C4965D89D39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44263"/>
            <a:ext cx="10160000" cy="6331474"/>
          </a:xfrm>
          <a:prstGeom prst="rect">
            <a:avLst/>
          </a:prstGeom>
        </p:spPr>
      </p:pic>
      <p:pic>
        <p:nvPicPr>
          <p:cNvPr id="2" name="Audio 1">
            <a:hlinkClick r:id="" action="ppaction://media"/>
            <a:extLst>
              <a:ext uri="{FF2B5EF4-FFF2-40B4-BE49-F238E27FC236}">
                <a16:creationId xmlns:a16="http://schemas.microsoft.com/office/drawing/2014/main" id="{38602838-7539-4B8E-95D8-3CA1EEBF654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833007471"/>
      </p:ext>
    </p:extLst>
  </p:cSld>
  <p:clrMapOvr>
    <a:masterClrMapping/>
  </p:clrMapOvr>
  <mc:AlternateContent xmlns:mc="http://schemas.openxmlformats.org/markup-compatibility/2006" xmlns:p14="http://schemas.microsoft.com/office/powerpoint/2010/main">
    <mc:Choice Requires="p14">
      <p:transition spd="slow" p14:dur="2000" advTm="26300"/>
    </mc:Choice>
    <mc:Fallback xmlns="">
      <p:transition spd="slow" advTm="26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ED4E68-A8C4-407D-9874-1120490D5224}"/>
              </a:ext>
            </a:extLst>
          </p:cNvPr>
          <p:cNvSpPr txBox="1"/>
          <p:nvPr/>
        </p:nvSpPr>
        <p:spPr>
          <a:xfrm>
            <a:off x="317500" y="596900"/>
            <a:ext cx="9271000" cy="7159524"/>
          </a:xfrm>
          <a:prstGeom prst="rect">
            <a:avLst/>
          </a:prstGeom>
          <a:noFill/>
        </p:spPr>
        <p:txBody>
          <a:bodyPr vert="horz" rtlCol="0">
            <a:spAutoFit/>
          </a:bodyPr>
          <a:lstStyle/>
          <a:p>
            <a:r>
              <a:rPr lang="en-GB" sz="2000" b="1" u="sng" dirty="0">
                <a:solidFill>
                  <a:srgbClr val="000000"/>
                </a:solidFill>
                <a:latin typeface="XCCW Joined 1a - 12"/>
              </a:rPr>
              <a:t>Character description:</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‘Lord </a:t>
            </a:r>
            <a:r>
              <a:rPr lang="en-GB" sz="1800" dirty="0" err="1">
                <a:effectLst/>
                <a:latin typeface="Arial" panose="020B0604020202020204" pitchFamily="34" charset="0"/>
                <a:ea typeface="Calibri" panose="020F0502020204030204" pitchFamily="34" charset="0"/>
                <a:cs typeface="Arial" panose="020B0604020202020204" pitchFamily="34" charset="0"/>
              </a:rPr>
              <a:t>Asriel</a:t>
            </a:r>
            <a:r>
              <a:rPr lang="en-GB" sz="1800" dirty="0">
                <a:effectLst/>
                <a:latin typeface="Arial" panose="020B0604020202020204" pitchFamily="34" charset="0"/>
                <a:ea typeface="Calibri" panose="020F0502020204030204" pitchFamily="34" charset="0"/>
                <a:cs typeface="Arial" panose="020B0604020202020204" pitchFamily="34" charset="0"/>
              </a:rPr>
              <a:t> was a tall man with powerful shoulders, a fierce dark face, and eyes that seemed to flash and glitter with savage laughter. It was a face to be dominate by, or to fight: never a face to patronize or pity. All his movements were large and perfectly balances, like those of a wild animal, and when he appeared in a room like this, he seemed a wild animal held in a cage too small for it.’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i="1" dirty="0">
                <a:effectLst/>
                <a:latin typeface="Arial" panose="020B0604020202020204" pitchFamily="34" charset="0"/>
                <a:ea typeface="Calibri" panose="020F0502020204030204" pitchFamily="34" charset="0"/>
                <a:cs typeface="Arial" panose="020B0604020202020204" pitchFamily="34" charset="0"/>
              </a:rPr>
              <a:t>Northern Lights by Philip Pullman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‘Behind Fed sat a girl and her little brother. They had the same slanted eyebrows and the same brown skin, the same long eyelashes. The girl had been shy, hugging her parents until the last possible moment at the airfield; now she was staring down at the water, singing under her breath, her brother trying to eat his seatbelt.’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i="1" dirty="0">
                <a:effectLst/>
                <a:latin typeface="Arial" panose="020B0604020202020204" pitchFamily="34" charset="0"/>
                <a:ea typeface="Calibri" panose="020F0502020204030204" pitchFamily="34" charset="0"/>
                <a:cs typeface="Arial" panose="020B0604020202020204" pitchFamily="34" charset="0"/>
              </a:rPr>
              <a:t>‘The Explorer by Katherine </a:t>
            </a:r>
            <a:r>
              <a:rPr lang="en-GB" sz="1800" i="1" dirty="0" err="1">
                <a:effectLst/>
                <a:latin typeface="Arial" panose="020B0604020202020204" pitchFamily="34" charset="0"/>
                <a:ea typeface="Calibri" panose="020F0502020204030204" pitchFamily="34" charset="0"/>
                <a:cs typeface="Arial" panose="020B0604020202020204" pitchFamily="34" charset="0"/>
              </a:rPr>
              <a:t>Rundell</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The animal on the branch let out a mew like a cat. It was grey-brown with a cream face, a dog-like snout and immense black eyes. Its arms were long and chicken-bone thin, ending in curved claws. It was small enough to cup in your hands.’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i="1" dirty="0">
                <a:effectLst/>
                <a:latin typeface="Arial" panose="020B0604020202020204" pitchFamily="34" charset="0"/>
                <a:ea typeface="Calibri" panose="020F0502020204030204" pitchFamily="34" charset="0"/>
                <a:cs typeface="Arial" panose="020B0604020202020204" pitchFamily="34" charset="0"/>
              </a:rPr>
              <a:t>The Explorer by Katherine </a:t>
            </a:r>
            <a:r>
              <a:rPr lang="en-GB" sz="1800" i="1" dirty="0" err="1">
                <a:effectLst/>
                <a:latin typeface="Arial" panose="020B0604020202020204" pitchFamily="34" charset="0"/>
                <a:ea typeface="Calibri" panose="020F0502020204030204" pitchFamily="34" charset="0"/>
                <a:cs typeface="Arial" panose="020B0604020202020204" pitchFamily="34" charset="0"/>
              </a:rPr>
              <a:t>Rundell</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‘Harry managed not to shout out, but it was a close thing. The little creature on the bed had large, bat-like ears and bulging green eyes the size of tennis balls. Harry knew instantly that this was what had been watching him out of the garden hedge that morning.’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i="1" dirty="0">
                <a:effectLst/>
                <a:latin typeface="Arial" panose="020B0604020202020204" pitchFamily="34" charset="0"/>
                <a:ea typeface="Calibri" panose="020F0502020204030204" pitchFamily="34" charset="0"/>
                <a:cs typeface="Arial" panose="020B0604020202020204" pitchFamily="34" charset="0"/>
              </a:rPr>
              <a:t>Harry Potter and the Chamber of Secrets by </a:t>
            </a:r>
            <a:r>
              <a:rPr lang="en-GB" sz="1800" i="1" dirty="0" err="1">
                <a:effectLst/>
                <a:latin typeface="Arial" panose="020B0604020202020204" pitchFamily="34" charset="0"/>
                <a:ea typeface="Calibri" panose="020F0502020204030204" pitchFamily="34" charset="0"/>
                <a:cs typeface="Arial" panose="020B0604020202020204" pitchFamily="34" charset="0"/>
              </a:rPr>
              <a:t>J.K.Rowling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2000" b="1" u="sng" dirty="0">
              <a:solidFill>
                <a:srgbClr val="000000"/>
              </a:solidFill>
              <a:latin typeface="XCCW Joined 1a - 12"/>
            </a:endParaRPr>
          </a:p>
        </p:txBody>
      </p:sp>
    </p:spTree>
    <p:custDataLst>
      <p:tags r:id="rId1"/>
    </p:custDataLst>
    <p:extLst>
      <p:ext uri="{BB962C8B-B14F-4D97-AF65-F5344CB8AC3E}">
        <p14:creationId xmlns:p14="http://schemas.microsoft.com/office/powerpoint/2010/main" val="3127855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69EC6C2-AF8A-4492-A064-88AFCA603DE4}"/>
              </a:ext>
            </a:extLst>
          </p:cNvPr>
          <p:cNvSpPr txBox="1"/>
          <p:nvPr/>
        </p:nvSpPr>
        <p:spPr>
          <a:xfrm>
            <a:off x="3568507" y="213668"/>
            <a:ext cx="7332851" cy="1077218"/>
          </a:xfrm>
          <a:prstGeom prst="rect">
            <a:avLst/>
          </a:prstGeom>
          <a:noFill/>
        </p:spPr>
        <p:txBody>
          <a:bodyPr vert="horz" wrap="square" rtlCol="0">
            <a:spAutoFit/>
          </a:bodyPr>
          <a:lstStyle/>
          <a:p>
            <a:r>
              <a:rPr lang="en-GB" sz="3200" dirty="0">
                <a:solidFill>
                  <a:srgbClr val="FF0000"/>
                </a:solidFill>
                <a:latin typeface="XCCW Joined 1a - 14"/>
              </a:rPr>
              <a:t>Tuesday</a:t>
            </a:r>
          </a:p>
          <a:p>
            <a:endParaRPr lang="en-GB" sz="3200" dirty="0">
              <a:solidFill>
                <a:srgbClr val="000000"/>
              </a:solidFill>
              <a:latin typeface="XCCW Joined 1a - 14"/>
            </a:endParaRPr>
          </a:p>
        </p:txBody>
      </p:sp>
      <p:sp>
        <p:nvSpPr>
          <p:cNvPr id="11" name="TextBox 10">
            <a:extLst>
              <a:ext uri="{FF2B5EF4-FFF2-40B4-BE49-F238E27FC236}">
                <a16:creationId xmlns:a16="http://schemas.microsoft.com/office/drawing/2014/main" id="{31A0DC00-B83A-4864-ABE2-5DE480C1C746}"/>
              </a:ext>
            </a:extLst>
          </p:cNvPr>
          <p:cNvSpPr txBox="1"/>
          <p:nvPr/>
        </p:nvSpPr>
        <p:spPr>
          <a:xfrm>
            <a:off x="259499" y="2420325"/>
            <a:ext cx="3772926" cy="1077218"/>
          </a:xfrm>
          <a:prstGeom prst="rect">
            <a:avLst/>
          </a:prstGeom>
          <a:noFill/>
        </p:spPr>
        <p:txBody>
          <a:bodyPr vert="horz" wrap="square" rtlCol="0">
            <a:spAutoFit/>
          </a:bodyPr>
          <a:lstStyle/>
          <a:p>
            <a:r>
              <a:rPr lang="en-GB" sz="3200" dirty="0">
                <a:solidFill>
                  <a:srgbClr val="FF0000"/>
                </a:solidFill>
                <a:latin typeface="XCCW Joined 1a - 14"/>
              </a:rPr>
              <a:t>5. Battle</a:t>
            </a:r>
            <a:r>
              <a:rPr lang="en-GB" sz="3200" dirty="0">
                <a:solidFill>
                  <a:srgbClr val="000000"/>
                </a:solidFill>
                <a:latin typeface="XCCW Joined 1a - 14"/>
              </a:rPr>
              <a:t> </a:t>
            </a:r>
          </a:p>
          <a:p>
            <a:endParaRPr lang="en-GB" sz="3200" dirty="0">
              <a:solidFill>
                <a:srgbClr val="000000"/>
              </a:solidFill>
              <a:latin typeface="XCCW Joined 1a - 14"/>
            </a:endParaRPr>
          </a:p>
        </p:txBody>
      </p:sp>
      <p:sp>
        <p:nvSpPr>
          <p:cNvPr id="6" name="TextBox 5">
            <a:extLst>
              <a:ext uri="{FF2B5EF4-FFF2-40B4-BE49-F238E27FC236}">
                <a16:creationId xmlns:a16="http://schemas.microsoft.com/office/drawing/2014/main" id="{1119115E-E1E4-45A2-86F5-9D61DF4B1A44}"/>
              </a:ext>
            </a:extLst>
          </p:cNvPr>
          <p:cNvSpPr txBox="1"/>
          <p:nvPr/>
        </p:nvSpPr>
        <p:spPr>
          <a:xfrm>
            <a:off x="454140" y="1318817"/>
            <a:ext cx="3772926" cy="1077218"/>
          </a:xfrm>
          <a:prstGeom prst="rect">
            <a:avLst/>
          </a:prstGeom>
          <a:noFill/>
        </p:spPr>
        <p:txBody>
          <a:bodyPr vert="horz" wrap="square" rtlCol="0">
            <a:spAutoFit/>
          </a:bodyPr>
          <a:lstStyle/>
          <a:p>
            <a:r>
              <a:rPr lang="en-GB" sz="3200" dirty="0">
                <a:solidFill>
                  <a:srgbClr val="FF0000"/>
                </a:solidFill>
                <a:latin typeface="XCCW Joined 1a - 14"/>
              </a:rPr>
              <a:t>4. Plan</a:t>
            </a:r>
            <a:endParaRPr lang="en-GB" sz="3200" dirty="0">
              <a:solidFill>
                <a:srgbClr val="000000"/>
              </a:solidFill>
              <a:latin typeface="XCCW Joined 1a - 14"/>
            </a:endParaRPr>
          </a:p>
          <a:p>
            <a:endParaRPr lang="en-GB" sz="3200" dirty="0">
              <a:solidFill>
                <a:srgbClr val="000000"/>
              </a:solidFill>
              <a:latin typeface="XCCW Joined 1a - 14"/>
            </a:endParaRPr>
          </a:p>
        </p:txBody>
      </p:sp>
      <p:sp>
        <p:nvSpPr>
          <p:cNvPr id="9" name="TextBox 8">
            <a:extLst>
              <a:ext uri="{FF2B5EF4-FFF2-40B4-BE49-F238E27FC236}">
                <a16:creationId xmlns:a16="http://schemas.microsoft.com/office/drawing/2014/main" id="{7B2CC162-E885-439C-91F5-7934BBB279CB}"/>
              </a:ext>
            </a:extLst>
          </p:cNvPr>
          <p:cNvSpPr txBox="1"/>
          <p:nvPr/>
        </p:nvSpPr>
        <p:spPr>
          <a:xfrm>
            <a:off x="73976" y="156615"/>
            <a:ext cx="3772926" cy="1077218"/>
          </a:xfrm>
          <a:prstGeom prst="rect">
            <a:avLst/>
          </a:prstGeom>
          <a:noFill/>
        </p:spPr>
        <p:txBody>
          <a:bodyPr vert="horz" wrap="square" rtlCol="0">
            <a:spAutoFit/>
          </a:bodyPr>
          <a:lstStyle/>
          <a:p>
            <a:r>
              <a:rPr lang="en-GB" sz="3200" b="1" dirty="0">
                <a:solidFill>
                  <a:srgbClr val="000000"/>
                </a:solidFill>
                <a:latin typeface="XCCW Joined 1a - 14"/>
              </a:rPr>
              <a:t>7 Plot Beats</a:t>
            </a:r>
          </a:p>
          <a:p>
            <a:endParaRPr lang="en-GB" sz="3200" dirty="0">
              <a:solidFill>
                <a:srgbClr val="000000"/>
              </a:solidFill>
              <a:latin typeface="XCCW Joined 1a - 14"/>
            </a:endParaRPr>
          </a:p>
        </p:txBody>
      </p:sp>
      <p:cxnSp>
        <p:nvCxnSpPr>
          <p:cNvPr id="14" name="Straight Arrow Connector 13">
            <a:extLst>
              <a:ext uri="{FF2B5EF4-FFF2-40B4-BE49-F238E27FC236}">
                <a16:creationId xmlns:a16="http://schemas.microsoft.com/office/drawing/2014/main" id="{A61D185C-CEE6-4BFB-8EDC-F550697E3717}"/>
              </a:ext>
            </a:extLst>
          </p:cNvPr>
          <p:cNvCxnSpPr>
            <a:cxnSpLocks/>
          </p:cNvCxnSpPr>
          <p:nvPr/>
        </p:nvCxnSpPr>
        <p:spPr>
          <a:xfrm flipV="1">
            <a:off x="2952000" y="1344963"/>
            <a:ext cx="2613913" cy="131784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343A8FC-2D92-4964-90FD-82A2A472BEFC}"/>
              </a:ext>
            </a:extLst>
          </p:cNvPr>
          <p:cNvSpPr txBox="1"/>
          <p:nvPr/>
        </p:nvSpPr>
        <p:spPr>
          <a:xfrm>
            <a:off x="4477250" y="2420325"/>
            <a:ext cx="5478794" cy="1107996"/>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Toki, the animals and the chameleon are caught. The tribe are alerted by the bird.</a:t>
            </a:r>
            <a:endParaRPr lang="en-GB" sz="3200" dirty="0">
              <a:solidFill>
                <a:srgbClr val="000000"/>
              </a:solidFill>
              <a:latin typeface="XCCW Joined 1a - 14"/>
            </a:endParaRPr>
          </a:p>
        </p:txBody>
      </p:sp>
      <p:pic>
        <p:nvPicPr>
          <p:cNvPr id="3" name="Picture 2">
            <a:extLst>
              <a:ext uri="{FF2B5EF4-FFF2-40B4-BE49-F238E27FC236}">
                <a16:creationId xmlns:a16="http://schemas.microsoft.com/office/drawing/2014/main" id="{3EC345BD-1050-4418-9F2F-3428926A6E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834270" y="168436"/>
            <a:ext cx="4121774" cy="2183663"/>
          </a:xfrm>
          <a:prstGeom prst="rect">
            <a:avLst/>
          </a:prstGeom>
        </p:spPr>
      </p:pic>
      <p:pic>
        <p:nvPicPr>
          <p:cNvPr id="8" name="Picture 7">
            <a:extLst>
              <a:ext uri="{FF2B5EF4-FFF2-40B4-BE49-F238E27FC236}">
                <a16:creationId xmlns:a16="http://schemas.microsoft.com/office/drawing/2014/main" id="{1FDA38BE-9E65-4B10-9458-3B5B4CA51BA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14573" y="3456356"/>
            <a:ext cx="4278193" cy="2215493"/>
          </a:xfrm>
          <a:prstGeom prst="rect">
            <a:avLst/>
          </a:prstGeom>
        </p:spPr>
      </p:pic>
      <p:sp>
        <p:nvSpPr>
          <p:cNvPr id="16" name="TextBox 15">
            <a:extLst>
              <a:ext uri="{FF2B5EF4-FFF2-40B4-BE49-F238E27FC236}">
                <a16:creationId xmlns:a16="http://schemas.microsoft.com/office/drawing/2014/main" id="{9618C19B-E47F-4066-8A17-13BCC4966C60}"/>
              </a:ext>
            </a:extLst>
          </p:cNvPr>
          <p:cNvSpPr txBox="1"/>
          <p:nvPr/>
        </p:nvSpPr>
        <p:spPr>
          <a:xfrm>
            <a:off x="111027" y="3502274"/>
            <a:ext cx="5203545" cy="1446550"/>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The dilemma…</a:t>
            </a:r>
          </a:p>
          <a:p>
            <a:r>
              <a:rPr lang="en-GB" sz="2200" dirty="0">
                <a:solidFill>
                  <a:srgbClr val="FF0000"/>
                </a:solidFill>
                <a:latin typeface="Comic Sans MS" panose="030F0702030302020204" pitchFamily="66" charset="0"/>
              </a:rPr>
              <a:t>Use your ideas from last week but as a start. Improve them and make sure they match with your current writing.</a:t>
            </a:r>
            <a:endParaRPr lang="en-GB" sz="3200" dirty="0">
              <a:solidFill>
                <a:srgbClr val="000000"/>
              </a:solidFill>
              <a:latin typeface="XCCW Joined 1a - 14"/>
            </a:endParaRPr>
          </a:p>
        </p:txBody>
      </p:sp>
      <p:pic>
        <p:nvPicPr>
          <p:cNvPr id="17" name="Picture 16">
            <a:extLst>
              <a:ext uri="{FF2B5EF4-FFF2-40B4-BE49-F238E27FC236}">
                <a16:creationId xmlns:a16="http://schemas.microsoft.com/office/drawing/2014/main" id="{DA00B25B-A56B-4835-8003-77333F03B2E5}"/>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5724939" y="5854148"/>
            <a:ext cx="3646548" cy="1597416"/>
          </a:xfrm>
          <a:prstGeom prst="rect">
            <a:avLst/>
          </a:prstGeom>
        </p:spPr>
      </p:pic>
      <p:sp>
        <p:nvSpPr>
          <p:cNvPr id="19" name="TextBox 18">
            <a:extLst>
              <a:ext uri="{FF2B5EF4-FFF2-40B4-BE49-F238E27FC236}">
                <a16:creationId xmlns:a16="http://schemas.microsoft.com/office/drawing/2014/main" id="{CE222F9B-E76C-437F-AB75-DA437EA47895}"/>
              </a:ext>
            </a:extLst>
          </p:cNvPr>
          <p:cNvSpPr txBox="1"/>
          <p:nvPr/>
        </p:nvSpPr>
        <p:spPr>
          <a:xfrm>
            <a:off x="73976" y="6178744"/>
            <a:ext cx="5203545" cy="769441"/>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Write up to the point where the tribe find the empty clearing.</a:t>
            </a:r>
            <a:endParaRPr lang="en-GB" sz="3200" dirty="0">
              <a:solidFill>
                <a:srgbClr val="000000"/>
              </a:solidFill>
              <a:latin typeface="XCCW Joined 1a - 14"/>
            </a:endParaRPr>
          </a:p>
        </p:txBody>
      </p:sp>
      <p:sp>
        <p:nvSpPr>
          <p:cNvPr id="20" name="TextBox 19">
            <a:extLst>
              <a:ext uri="{FF2B5EF4-FFF2-40B4-BE49-F238E27FC236}">
                <a16:creationId xmlns:a16="http://schemas.microsoft.com/office/drawing/2014/main" id="{C01004EF-55F4-406A-9EE3-F79B3AAD7D34}"/>
              </a:ext>
            </a:extLst>
          </p:cNvPr>
          <p:cNvSpPr txBox="1"/>
          <p:nvPr/>
        </p:nvSpPr>
        <p:spPr>
          <a:xfrm>
            <a:off x="111104" y="2958934"/>
            <a:ext cx="3213156" cy="984885"/>
          </a:xfrm>
          <a:prstGeom prst="rect">
            <a:avLst/>
          </a:prstGeom>
          <a:noFill/>
        </p:spPr>
        <p:txBody>
          <a:bodyPr vert="horz" wrap="square" rtlCol="0">
            <a:spAutoFit/>
          </a:bodyPr>
          <a:lstStyle/>
          <a:p>
            <a:r>
              <a:rPr lang="en-GB" sz="2600" dirty="0">
                <a:solidFill>
                  <a:schemeClr val="accent5">
                    <a:lumMod val="50000"/>
                  </a:schemeClr>
                </a:solidFill>
                <a:latin typeface="XCCW Joined 1a - 14"/>
              </a:rPr>
              <a:t>3.04-3.54</a:t>
            </a:r>
          </a:p>
          <a:p>
            <a:endParaRPr lang="en-GB" sz="3200" dirty="0">
              <a:solidFill>
                <a:srgbClr val="000000"/>
              </a:solidFill>
              <a:latin typeface="XCCW Joined 1a - 14"/>
            </a:endParaRPr>
          </a:p>
        </p:txBody>
      </p:sp>
      <p:pic>
        <p:nvPicPr>
          <p:cNvPr id="4" name="Audio 3">
            <a:hlinkClick r:id="" action="ppaction://media"/>
            <a:extLst>
              <a:ext uri="{FF2B5EF4-FFF2-40B4-BE49-F238E27FC236}">
                <a16:creationId xmlns:a16="http://schemas.microsoft.com/office/drawing/2014/main" id="{503B4DC8-F0F8-4880-BB95-5C1B5F4401BB}"/>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195711397"/>
      </p:ext>
    </p:extLst>
  </p:cSld>
  <p:clrMapOvr>
    <a:masterClrMapping/>
  </p:clrMapOvr>
  <mc:AlternateContent xmlns:mc="http://schemas.openxmlformats.org/markup-compatibility/2006" xmlns:p14="http://schemas.microsoft.com/office/powerpoint/2010/main">
    <mc:Choice Requires="p14">
      <p:transition spd="slow" p14:dur="2000" advTm="134865"/>
    </mc:Choice>
    <mc:Fallback xmlns="">
      <p:transition spd="slow" advTm="134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DB342A-F5FA-49F6-9213-E42635E4BBB8}"/>
              </a:ext>
            </a:extLst>
          </p:cNvPr>
          <p:cNvSpPr txBox="1"/>
          <p:nvPr/>
        </p:nvSpPr>
        <p:spPr>
          <a:xfrm>
            <a:off x="374650" y="660400"/>
            <a:ext cx="9931400" cy="5262979"/>
          </a:xfrm>
          <a:prstGeom prst="rect">
            <a:avLst/>
          </a:prstGeom>
          <a:noFill/>
        </p:spPr>
        <p:txBody>
          <a:bodyPr vert="horz" rtlCol="0">
            <a:spAutoFit/>
          </a:bodyPr>
          <a:lstStyle/>
          <a:p>
            <a:r>
              <a:rPr lang="en-GB" sz="2400" b="1" u="sng" dirty="0">
                <a:solidFill>
                  <a:srgbClr val="000000"/>
                </a:solidFill>
                <a:latin typeface="XCCW Joined 1a - 16"/>
              </a:rPr>
              <a:t>L.O: I can write a story for steps 4 and 5 of the Plot Beats for the story ‘Ride of Passage’.</a:t>
            </a:r>
          </a:p>
          <a:p>
            <a:endParaRPr lang="en-GB" sz="2400" dirty="0">
              <a:solidFill>
                <a:srgbClr val="000000"/>
              </a:solidFill>
              <a:latin typeface="XCCW Joined 1a - 16"/>
            </a:endParaRPr>
          </a:p>
          <a:p>
            <a:pPr>
              <a:lnSpc>
                <a:spcPct val="150000"/>
              </a:lnSpc>
            </a:pPr>
            <a:r>
              <a:rPr lang="en-GB" sz="2400" dirty="0">
                <a:solidFill>
                  <a:srgbClr val="000000"/>
                </a:solidFill>
                <a:latin typeface="XCCW Joined 1a - 16"/>
              </a:rPr>
              <a:t>S.C: </a:t>
            </a:r>
          </a:p>
          <a:p>
            <a:pPr>
              <a:lnSpc>
                <a:spcPct val="150000"/>
              </a:lnSpc>
            </a:pPr>
            <a:r>
              <a:rPr lang="en-GB" sz="2400" dirty="0">
                <a:solidFill>
                  <a:srgbClr val="000000"/>
                </a:solidFill>
                <a:latin typeface="XCCW Joined 1a - 16"/>
              </a:rPr>
              <a:t>Use texts to magpie and edit to suit your scene.</a:t>
            </a:r>
          </a:p>
          <a:p>
            <a:pPr>
              <a:lnSpc>
                <a:spcPct val="150000"/>
              </a:lnSpc>
            </a:pPr>
            <a:r>
              <a:rPr lang="en-GB" sz="2400" dirty="0">
                <a:solidFill>
                  <a:srgbClr val="000000"/>
                </a:solidFill>
                <a:latin typeface="XCCW Joined 1a - 16"/>
              </a:rPr>
              <a:t>Use a range of adjectives /similes to continue the narrative and interweave the descriptions of the setting, characters and emotions.</a:t>
            </a:r>
          </a:p>
          <a:p>
            <a:pPr>
              <a:lnSpc>
                <a:spcPct val="150000"/>
              </a:lnSpc>
            </a:pPr>
            <a:r>
              <a:rPr lang="en-GB" sz="2400" dirty="0">
                <a:solidFill>
                  <a:srgbClr val="000000"/>
                </a:solidFill>
                <a:latin typeface="XCCW Joined 1a - 12"/>
              </a:rPr>
              <a:t>Use speech and speech markers.</a:t>
            </a:r>
          </a:p>
          <a:p>
            <a:pPr>
              <a:lnSpc>
                <a:spcPct val="150000"/>
              </a:lnSpc>
            </a:pPr>
            <a:endParaRPr lang="en-GB" sz="2400" dirty="0">
              <a:solidFill>
                <a:srgbClr val="000000"/>
              </a:solidFill>
              <a:latin typeface="XCCW Joined 1a - 16"/>
            </a:endParaRPr>
          </a:p>
          <a:p>
            <a:endParaRPr lang="en-GB" sz="1200" dirty="0">
              <a:solidFill>
                <a:srgbClr val="000000"/>
              </a:solidFill>
              <a:latin typeface="XCCW Joined 1a - 16"/>
            </a:endParaRPr>
          </a:p>
        </p:txBody>
      </p:sp>
      <p:sp>
        <p:nvSpPr>
          <p:cNvPr id="4" name="TextBox 3">
            <a:extLst>
              <a:ext uri="{FF2B5EF4-FFF2-40B4-BE49-F238E27FC236}">
                <a16:creationId xmlns:a16="http://schemas.microsoft.com/office/drawing/2014/main" id="{5CEF9EC7-14A1-49D3-B9F6-2B4461E4162A}"/>
              </a:ext>
            </a:extLst>
          </p:cNvPr>
          <p:cNvSpPr txBox="1"/>
          <p:nvPr/>
        </p:nvSpPr>
        <p:spPr>
          <a:xfrm>
            <a:off x="282382" y="5553075"/>
            <a:ext cx="9328343" cy="1261884"/>
          </a:xfrm>
          <a:prstGeom prst="rect">
            <a:avLst/>
          </a:prstGeom>
          <a:noFill/>
        </p:spPr>
        <p:txBody>
          <a:bodyPr vert="horz" wrap="square" rtlCol="0">
            <a:spAutoFit/>
          </a:bodyPr>
          <a:lstStyle/>
          <a:p>
            <a:r>
              <a:rPr lang="en-GB" sz="2200" dirty="0">
                <a:solidFill>
                  <a:srgbClr val="FF0000"/>
                </a:solidFill>
                <a:latin typeface="Comic Sans MS" panose="030F0702030302020204" pitchFamily="66" charset="0"/>
              </a:rPr>
              <a:t>So you should now have your story written for stages 4 and 5, the Plan and the Battle.</a:t>
            </a:r>
          </a:p>
          <a:p>
            <a:endParaRPr lang="en-GB" sz="3200" dirty="0">
              <a:solidFill>
                <a:srgbClr val="000000"/>
              </a:solidFill>
              <a:latin typeface="XCCW Joined 1a - 14"/>
            </a:endParaRPr>
          </a:p>
        </p:txBody>
      </p:sp>
      <p:pic>
        <p:nvPicPr>
          <p:cNvPr id="7" name="Audio 6">
            <a:hlinkClick r:id="" action="ppaction://media"/>
            <a:extLst>
              <a:ext uri="{FF2B5EF4-FFF2-40B4-BE49-F238E27FC236}">
                <a16:creationId xmlns:a16="http://schemas.microsoft.com/office/drawing/2014/main" id="{31C80FC2-9653-4D8E-B60A-EB4F07AE65D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724564033"/>
      </p:ext>
    </p:extLst>
  </p:cSld>
  <p:clrMapOvr>
    <a:masterClrMapping/>
  </p:clrMapOvr>
  <mc:AlternateContent xmlns:mc="http://schemas.openxmlformats.org/markup-compatibility/2006" xmlns:p14="http://schemas.microsoft.com/office/powerpoint/2010/main">
    <mc:Choice Requires="p14">
      <p:transition spd="slow" p14:dur="2000" advTm="31333"/>
    </mc:Choice>
    <mc:Fallback xmlns="">
      <p:transition spd="slow" advTm="313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7"/>
                </p:tgtEl>
              </p:cMediaNode>
            </p:audio>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 name="TIMING" val="|2.2|1"/>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 name="TIMING" val="|20.2|0.8"/>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 name="TIMING" val="|4.5|1.2"/>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 name="TIMING" val="|99.4"/>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 name="TIMING" val="|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1149</Words>
  <Application>Microsoft Office PowerPoint</Application>
  <PresentationFormat>Custom</PresentationFormat>
  <Paragraphs>93</Paragraphs>
  <Slides>11</Slides>
  <Notes>0</Notes>
  <HiddenSlides>0</HiddenSlides>
  <MMClips>10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Comic Sans MS</vt:lpstr>
      <vt:lpstr>Arial</vt:lpstr>
      <vt:lpstr>XCCW Joined 1a - 12</vt:lpstr>
      <vt:lpstr>Calibri</vt:lpstr>
      <vt:lpstr>Calibri Light</vt:lpstr>
      <vt:lpstr>XCCW Joined 1a - 14</vt:lpstr>
      <vt:lpstr>XCCW Joined 1a - 16</vt:lpstr>
      <vt:lpstr>XCCW Joined 1a - 36</vt:lpstr>
      <vt:lpstr>Georgia - 17</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Akien, Naomi</dc:creator>
  <cp:lastModifiedBy>Naomi Akien</cp:lastModifiedBy>
  <cp:revision>38</cp:revision>
  <dcterms:created xsi:type="dcterms:W3CDTF">2021-01-14T14:02:42Z</dcterms:created>
  <dcterms:modified xsi:type="dcterms:W3CDTF">2021-01-18T23:08:36Z</dcterms:modified>
</cp:coreProperties>
</file>