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77" r:id="rId3"/>
    <p:sldId id="256" r:id="rId4"/>
    <p:sldId id="266" r:id="rId5"/>
    <p:sldId id="268" r:id="rId6"/>
    <p:sldId id="269" r:id="rId7"/>
    <p:sldId id="270" r:id="rId8"/>
    <p:sldId id="271" r:id="rId9"/>
    <p:sldId id="274" r:id="rId10"/>
    <p:sldId id="273" r:id="rId11"/>
    <p:sldId id="272" r:id="rId12"/>
    <p:sldId id="275" r:id="rId13"/>
    <p:sldId id="276" r:id="rId14"/>
    <p:sldId id="27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Tuesday, January 12,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155196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Tuesday, January 12,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961083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Tuesday, January 12,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072556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Tuesday, January 12,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90022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Tuesday, January 12,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31546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Tuesday, January 12,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50946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Tuesday, January 12,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22913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Tuesday, January 12,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715518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Tuesday, January 12,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538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Tuesday, January 12,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21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Tuesday, January 12,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94664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Tuesday, January 12,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1598013641"/>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761343B-577C-4822-B058-B7BB173C62E5}"/>
              </a:ext>
            </a:extLst>
          </p:cNvPr>
          <p:cNvSpPr>
            <a:spLocks noGrp="1"/>
          </p:cNvSpPr>
          <p:nvPr>
            <p:ph type="title"/>
          </p:nvPr>
        </p:nvSpPr>
        <p:spPr>
          <a:xfrm>
            <a:off x="387927" y="1028701"/>
            <a:ext cx="3248863" cy="3020785"/>
          </a:xfrm>
        </p:spPr>
        <p:txBody>
          <a:bodyPr>
            <a:normAutofit/>
          </a:bodyPr>
          <a:lstStyle/>
          <a:p>
            <a:pPr algn="r"/>
            <a:r>
              <a:rPr lang="en-GB" sz="3200" dirty="0">
                <a:solidFill>
                  <a:schemeClr val="bg1"/>
                </a:solidFill>
              </a:rPr>
              <a:t>English Tuesday  12.1.2021  </a:t>
            </a:r>
          </a:p>
        </p:txBody>
      </p:sp>
      <p:sp>
        <p:nvSpPr>
          <p:cNvPr id="3" name="Content Placeholder 2">
            <a:extLst>
              <a:ext uri="{FF2B5EF4-FFF2-40B4-BE49-F238E27FC236}">
                <a16:creationId xmlns:a16="http://schemas.microsoft.com/office/drawing/2014/main" id="{A4BD82BD-053D-43B6-981D-0CD8F079BEEA}"/>
              </a:ext>
            </a:extLst>
          </p:cNvPr>
          <p:cNvSpPr>
            <a:spLocks noGrp="1"/>
          </p:cNvSpPr>
          <p:nvPr>
            <p:ph idx="1"/>
          </p:nvPr>
        </p:nvSpPr>
        <p:spPr>
          <a:xfrm>
            <a:off x="4777409" y="1028701"/>
            <a:ext cx="6273972" cy="5431475"/>
          </a:xfrm>
        </p:spPr>
        <p:txBody>
          <a:bodyPr>
            <a:normAutofit/>
          </a:bodyPr>
          <a:lstStyle/>
          <a:p>
            <a:pPr marL="0" indent="0">
              <a:buNone/>
            </a:pPr>
            <a:r>
              <a:rPr lang="en-GB" sz="2400" dirty="0"/>
              <a:t>Hello children! Please read ( either independently or with the help of an adult) the next part of the story and answer the questions on lined paper.</a:t>
            </a:r>
          </a:p>
          <a:p>
            <a:pPr marL="0" indent="0">
              <a:buNone/>
            </a:pPr>
            <a:r>
              <a:rPr lang="en-GB" sz="2400" b="1" u="sng" dirty="0"/>
              <a:t>Success Criteria:</a:t>
            </a:r>
          </a:p>
          <a:p>
            <a:r>
              <a:rPr lang="en-GB" sz="2400" dirty="0"/>
              <a:t>Please answer in full sentences. ( Begin your answers using part of the question ) </a:t>
            </a:r>
          </a:p>
          <a:p>
            <a:r>
              <a:rPr lang="en-GB" sz="2400" dirty="0"/>
              <a:t>Use CAPITAL letters, full  stops and other conventions correctly- spelling, punctuation, grammar etc.</a:t>
            </a:r>
          </a:p>
          <a:p>
            <a:r>
              <a:rPr lang="en-GB" sz="2400" dirty="0"/>
              <a:t>Reread ( aloud ) each answer to make it </a:t>
            </a:r>
            <a:r>
              <a:rPr lang="en-GB" sz="2400" b="1" dirty="0"/>
              <a:t>better</a:t>
            </a:r>
            <a:r>
              <a:rPr lang="en-GB" sz="2400" dirty="0"/>
              <a:t> and make it </a:t>
            </a:r>
            <a:r>
              <a:rPr lang="en-GB" sz="2400" b="1" dirty="0"/>
              <a:t>right. </a:t>
            </a:r>
            <a:r>
              <a:rPr lang="en-GB" sz="2400" b="1" dirty="0">
                <a:sym typeface="Wingdings" panose="05000000000000000000" pitchFamily="2" charset="2"/>
              </a:rPr>
              <a:t></a:t>
            </a:r>
            <a:endParaRPr lang="en-GB" sz="2400" dirty="0"/>
          </a:p>
          <a:p>
            <a:endParaRPr lang="en-GB" sz="1800" dirty="0"/>
          </a:p>
        </p:txBody>
      </p:sp>
    </p:spTree>
    <p:extLst>
      <p:ext uri="{BB962C8B-B14F-4D97-AF65-F5344CB8AC3E}">
        <p14:creationId xmlns:p14="http://schemas.microsoft.com/office/powerpoint/2010/main" val="3446466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BB02F283-AD3D-43EB-8EB3-EEABE7B68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7267ACD-C9FA-48F7-BA90-C05046F4EE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74922"/>
            <a:ext cx="12198726" cy="1606049"/>
          </a:xfrm>
          <a:prstGeom prst="rect">
            <a:avLst/>
          </a:prstGeom>
          <a:gradFill>
            <a:gsLst>
              <a:gs pos="0">
                <a:schemeClr val="accent5">
                  <a:alpha val="83000"/>
                </a:schemeClr>
              </a:gs>
              <a:gs pos="100000">
                <a:schemeClr val="accent4">
                  <a:alpha val="74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17AA8-C417-4F74-9F1B-EAD82A19B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270744" y="1998314"/>
            <a:ext cx="1605188" cy="8160125"/>
          </a:xfrm>
          <a:prstGeom prst="rect">
            <a:avLst/>
          </a:prstGeom>
          <a:gradFill>
            <a:gsLst>
              <a:gs pos="5000">
                <a:schemeClr val="accent2">
                  <a:alpha val="68000"/>
                </a:schemeClr>
              </a:gs>
              <a:gs pos="100000">
                <a:schemeClr val="accent5">
                  <a:alpha val="43000"/>
                </a:schemeClr>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79F9CB9-0076-49F5-845A-C97CCFC163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2413" y="2532510"/>
            <a:ext cx="1605189" cy="7090015"/>
          </a:xfrm>
          <a:prstGeom prst="rect">
            <a:avLst/>
          </a:prstGeom>
          <a:gradFill>
            <a:gsLst>
              <a:gs pos="42000">
                <a:schemeClr val="accent4">
                  <a:alpha val="0"/>
                </a:schemeClr>
              </a:gs>
              <a:gs pos="99000">
                <a:schemeClr val="accent6">
                  <a:alpha val="48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567348B-D4F9-4978-8FB4-D4031CD13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30450" y="5273748"/>
            <a:ext cx="7275001" cy="1150514"/>
          </a:xfrm>
          <a:prstGeom prst="rect">
            <a:avLst/>
          </a:prstGeom>
          <a:gradFill>
            <a:gsLst>
              <a:gs pos="0">
                <a:schemeClr val="accent5">
                  <a:alpha val="37000"/>
                </a:schemeClr>
              </a:gs>
              <a:gs pos="56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AE5AACA6-0B5C-4D98-96F7-201837C8A71F}"/>
              </a:ext>
            </a:extLst>
          </p:cNvPr>
          <p:cNvSpPr>
            <a:spLocks noGrp="1"/>
          </p:cNvSpPr>
          <p:nvPr>
            <p:ph type="title" idx="4294967295"/>
          </p:nvPr>
        </p:nvSpPr>
        <p:spPr>
          <a:xfrm>
            <a:off x="667569" y="5553718"/>
            <a:ext cx="7203004" cy="1054645"/>
          </a:xfrm>
        </p:spPr>
        <p:txBody>
          <a:bodyPr vert="horz" lIns="0" tIns="0" rIns="0" bIns="0" rtlCol="0" anchor="ctr">
            <a:normAutofit/>
          </a:bodyPr>
          <a:lstStyle/>
          <a:p>
            <a:r>
              <a:rPr lang="en-US" sz="3200" spc="750">
                <a:solidFill>
                  <a:schemeClr val="bg1"/>
                </a:solidFill>
              </a:rPr>
              <a:t>Reading Success criteria  </a:t>
            </a:r>
          </a:p>
        </p:txBody>
      </p:sp>
      <p:pic>
        <p:nvPicPr>
          <p:cNvPr id="5" name="Picture 4" descr="Table&#10;&#10;Description automatically generated">
            <a:extLst>
              <a:ext uri="{FF2B5EF4-FFF2-40B4-BE49-F238E27FC236}">
                <a16:creationId xmlns:a16="http://schemas.microsoft.com/office/drawing/2014/main" id="{EA5C0A12-B4AB-4E48-97E9-33D205079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925" y="674532"/>
            <a:ext cx="11270875" cy="3972982"/>
          </a:xfrm>
          <a:prstGeom prst="rect">
            <a:avLst/>
          </a:prstGeom>
        </p:spPr>
      </p:pic>
    </p:spTree>
    <p:extLst>
      <p:ext uri="{BB962C8B-B14F-4D97-AF65-F5344CB8AC3E}">
        <p14:creationId xmlns:p14="http://schemas.microsoft.com/office/powerpoint/2010/main" val="2235418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7B137353-6F4C-48BD-9DE3-1F2EF758AE54}"/>
              </a:ext>
            </a:extLst>
          </p:cNvPr>
          <p:cNvPicPr>
            <a:picLocks noChangeAspect="1"/>
          </p:cNvPicPr>
          <p:nvPr/>
        </p:nvPicPr>
        <p:blipFill rotWithShape="1">
          <a:blip r:embed="rId2"/>
          <a:srcRect l="24793" r="30551" b="-1"/>
          <a:stretch/>
        </p:blipFill>
        <p:spPr>
          <a:xfrm>
            <a:off x="-1" y="-152390"/>
            <a:ext cx="4587901" cy="6857990"/>
          </a:xfrm>
          <a:prstGeom prst="rect">
            <a:avLst/>
          </a:prstGeom>
        </p:spPr>
      </p:pic>
      <p:sp>
        <p:nvSpPr>
          <p:cNvPr id="11"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C91762E-75F7-45AB-B3E2-BDC750576239}"/>
              </a:ext>
            </a:extLst>
          </p:cNvPr>
          <p:cNvSpPr>
            <a:spLocks noGrp="1"/>
          </p:cNvSpPr>
          <p:nvPr>
            <p:ph type="ctrTitle"/>
          </p:nvPr>
        </p:nvSpPr>
        <p:spPr>
          <a:xfrm>
            <a:off x="5275425" y="768485"/>
            <a:ext cx="6133656" cy="3169674"/>
          </a:xfrm>
        </p:spPr>
        <p:txBody>
          <a:bodyPr>
            <a:normAutofit/>
          </a:bodyPr>
          <a:lstStyle/>
          <a:p>
            <a:pPr algn="r"/>
            <a:r>
              <a:rPr lang="en-GB" b="1" dirty="0">
                <a:solidFill>
                  <a:schemeClr val="bg1"/>
                </a:solidFill>
              </a:rPr>
              <a:t>Romulus </a:t>
            </a:r>
            <a:r>
              <a:rPr lang="en-GB" b="1">
                <a:solidFill>
                  <a:schemeClr val="bg1"/>
                </a:solidFill>
              </a:rPr>
              <a:t>and Remus </a:t>
            </a:r>
            <a:endParaRPr lang="en-GB" b="1" dirty="0">
              <a:solidFill>
                <a:schemeClr val="bg1"/>
              </a:solidFill>
            </a:endParaRPr>
          </a:p>
        </p:txBody>
      </p:sp>
      <p:sp>
        <p:nvSpPr>
          <p:cNvPr id="3" name="Subtitle 2">
            <a:extLst>
              <a:ext uri="{FF2B5EF4-FFF2-40B4-BE49-F238E27FC236}">
                <a16:creationId xmlns:a16="http://schemas.microsoft.com/office/drawing/2014/main" id="{4234587C-48C0-48FA-9F68-E6DBC06459FE}"/>
              </a:ext>
            </a:extLst>
          </p:cNvPr>
          <p:cNvSpPr>
            <a:spLocks noGrp="1"/>
          </p:cNvSpPr>
          <p:nvPr>
            <p:ph type="subTitle" idx="1"/>
          </p:nvPr>
        </p:nvSpPr>
        <p:spPr>
          <a:xfrm>
            <a:off x="5862918" y="4793128"/>
            <a:ext cx="5462494" cy="1141157"/>
          </a:xfrm>
        </p:spPr>
        <p:txBody>
          <a:bodyPr>
            <a:noAutofit/>
          </a:bodyPr>
          <a:lstStyle/>
          <a:p>
            <a:r>
              <a:rPr lang="en-GB" sz="2400" b="1" dirty="0">
                <a:latin typeface="+mj-lt"/>
                <a:ea typeface="+mj-ea"/>
                <a:cs typeface="+mj-cs"/>
              </a:rPr>
              <a:t>Tuesday 12</a:t>
            </a:r>
            <a:r>
              <a:rPr lang="en-GB" sz="2400" b="1" baseline="30000" dirty="0">
                <a:latin typeface="+mj-lt"/>
                <a:ea typeface="+mj-ea"/>
                <a:cs typeface="+mj-cs"/>
              </a:rPr>
              <a:t>th</a:t>
            </a:r>
            <a:r>
              <a:rPr lang="en-GB" sz="2400" b="1" dirty="0">
                <a:latin typeface="+mj-lt"/>
                <a:ea typeface="+mj-ea"/>
                <a:cs typeface="+mj-cs"/>
              </a:rPr>
              <a:t>  January 2021</a:t>
            </a:r>
          </a:p>
        </p:txBody>
      </p:sp>
      <p:pic>
        <p:nvPicPr>
          <p:cNvPr id="6" name="Picture 5" descr="Calendar&#10;&#10;Description automatically generated with low confidence">
            <a:extLst>
              <a:ext uri="{FF2B5EF4-FFF2-40B4-BE49-F238E27FC236}">
                <a16:creationId xmlns:a16="http://schemas.microsoft.com/office/drawing/2014/main" id="{E3AAB939-4754-491A-90A1-9E304348B1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395" y="507238"/>
            <a:ext cx="5302523" cy="4216617"/>
          </a:xfrm>
          <a:prstGeom prst="rect">
            <a:avLst/>
          </a:prstGeom>
        </p:spPr>
      </p:pic>
    </p:spTree>
    <p:extLst>
      <p:ext uri="{BB962C8B-B14F-4D97-AF65-F5344CB8AC3E}">
        <p14:creationId xmlns:p14="http://schemas.microsoft.com/office/powerpoint/2010/main" val="1407930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68A22513-307E-4203-BEFF-5BBBFAFDDE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4211F11-4937-44F9-B733-211517A2D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9076" y="-431"/>
            <a:ext cx="11742924" cy="6858427"/>
          </a:xfrm>
          <a:prstGeom prst="rect">
            <a:avLst/>
          </a:prstGeom>
          <a:gradFill>
            <a:gsLst>
              <a:gs pos="2000">
                <a:schemeClr val="accent5">
                  <a:alpha val="17000"/>
                </a:schemeClr>
              </a:gs>
              <a:gs pos="100000">
                <a:schemeClr val="accent6">
                  <a:lumMod val="75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CF7BA0D-619B-4BA4-AF41-9F99DE301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9076" y="-429"/>
            <a:ext cx="11742924" cy="6400800"/>
          </a:xfrm>
          <a:prstGeom prst="rect">
            <a:avLst/>
          </a:prstGeom>
          <a:gradFill>
            <a:gsLst>
              <a:gs pos="0">
                <a:schemeClr val="accent5">
                  <a:alpha val="76000"/>
                </a:schemeClr>
              </a:gs>
              <a:gs pos="100000">
                <a:schemeClr val="accent2">
                  <a:lumMod val="20000"/>
                  <a:lumOff val="80000"/>
                  <a:alpha val="1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20A1EE3-9DEB-45B0-A9FA-080457925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12648"/>
            <a:ext cx="11742924" cy="6870648"/>
          </a:xfrm>
          <a:prstGeom prst="rect">
            <a:avLst/>
          </a:prstGeom>
          <a:gradFill>
            <a:gsLst>
              <a:gs pos="37000">
                <a:schemeClr val="accent5">
                  <a:lumMod val="60000"/>
                  <a:lumOff val="40000"/>
                  <a:alpha val="25000"/>
                </a:schemeClr>
              </a:gs>
              <a:gs pos="100000">
                <a:schemeClr val="accent2">
                  <a:alpha val="74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39513AF-ACB9-491F-AB2C-AA27171CB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8860813" cy="6857572"/>
          </a:xfrm>
          <a:prstGeom prst="rect">
            <a:avLst/>
          </a:prstGeom>
          <a:gradFill>
            <a:gsLst>
              <a:gs pos="6000">
                <a:schemeClr val="accent2">
                  <a:alpha val="88000"/>
                </a:schemeClr>
              </a:gs>
              <a:gs pos="100000">
                <a:schemeClr val="accent6">
                  <a:lumMod val="75000"/>
                  <a:alpha val="66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5F36B92-14BC-4E12-8F9A-737EFED6CE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33214">
            <a:off x="5243949" y="-200984"/>
            <a:ext cx="6022658" cy="6022658"/>
          </a:xfrm>
          <a:custGeom>
            <a:avLst/>
            <a:gdLst>
              <a:gd name="connsiteX0" fmla="*/ 5757156 w 6022658"/>
              <a:gd name="connsiteY0" fmla="*/ 4243377 h 6022658"/>
              <a:gd name="connsiteX1" fmla="*/ 4298301 w 6022658"/>
              <a:gd name="connsiteY1" fmla="*/ 5730698 h 6022658"/>
              <a:gd name="connsiteX2" fmla="*/ 4183474 w 6022658"/>
              <a:gd name="connsiteY2" fmla="*/ 5786013 h 6022658"/>
              <a:gd name="connsiteX3" fmla="*/ 3011329 w 6022658"/>
              <a:gd name="connsiteY3" fmla="*/ 6022658 h 6022658"/>
              <a:gd name="connsiteX4" fmla="*/ 0 w 6022658"/>
              <a:gd name="connsiteY4" fmla="*/ 3011329 h 6022658"/>
              <a:gd name="connsiteX5" fmla="*/ 3011329 w 6022658"/>
              <a:gd name="connsiteY5" fmla="*/ 0 h 6022658"/>
              <a:gd name="connsiteX6" fmla="*/ 6022658 w 6022658"/>
              <a:gd name="connsiteY6" fmla="*/ 3011329 h 6022658"/>
              <a:gd name="connsiteX7" fmla="*/ 5786013 w 6022658"/>
              <a:gd name="connsiteY7" fmla="*/ 4183474 h 6022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22658" h="6022658">
                <a:moveTo>
                  <a:pt x="5757156" y="4243377"/>
                </a:moveTo>
                <a:lnTo>
                  <a:pt x="4298301" y="5730698"/>
                </a:lnTo>
                <a:lnTo>
                  <a:pt x="4183474" y="5786013"/>
                </a:lnTo>
                <a:cubicBezTo>
                  <a:pt x="3823203" y="5938395"/>
                  <a:pt x="3427106" y="6022658"/>
                  <a:pt x="3011329" y="6022658"/>
                </a:cubicBezTo>
                <a:cubicBezTo>
                  <a:pt x="1348218" y="6022658"/>
                  <a:pt x="0" y="4674440"/>
                  <a:pt x="0" y="3011329"/>
                </a:cubicBezTo>
                <a:cubicBezTo>
                  <a:pt x="0" y="1348218"/>
                  <a:pt x="1348218" y="0"/>
                  <a:pt x="3011329" y="0"/>
                </a:cubicBezTo>
                <a:cubicBezTo>
                  <a:pt x="4674440" y="0"/>
                  <a:pt x="6022658" y="1348218"/>
                  <a:pt x="6022658" y="3011329"/>
                </a:cubicBezTo>
                <a:cubicBezTo>
                  <a:pt x="6022658" y="3427107"/>
                  <a:pt x="5938394" y="3823204"/>
                  <a:pt x="5786013" y="4183474"/>
                </a:cubicBezTo>
                <a:close/>
              </a:path>
            </a:pathLst>
          </a:custGeom>
          <a:gradFill>
            <a:gsLst>
              <a:gs pos="21000">
                <a:schemeClr val="accent2">
                  <a:alpha val="0"/>
                </a:schemeClr>
              </a:gs>
              <a:gs pos="85000">
                <a:schemeClr val="accent6">
                  <a:alpha val="13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3">
            <a:extLst>
              <a:ext uri="{FF2B5EF4-FFF2-40B4-BE49-F238E27FC236}">
                <a16:creationId xmlns:a16="http://schemas.microsoft.com/office/drawing/2014/main" id="{DADAEA6C-5034-4C2A-A353-75FF56244399}"/>
              </a:ext>
            </a:extLst>
          </p:cNvPr>
          <p:cNvSpPr>
            <a:spLocks noGrp="1"/>
          </p:cNvSpPr>
          <p:nvPr>
            <p:ph type="title"/>
          </p:nvPr>
        </p:nvSpPr>
        <p:spPr>
          <a:xfrm>
            <a:off x="1362638" y="1122362"/>
            <a:ext cx="6951109" cy="2842863"/>
          </a:xfrm>
        </p:spPr>
        <p:txBody>
          <a:bodyPr vert="horz" lIns="0" tIns="0" rIns="0" bIns="0" rtlCol="0" anchor="b">
            <a:normAutofit/>
          </a:bodyPr>
          <a:lstStyle/>
          <a:p>
            <a:pPr algn="r"/>
            <a:r>
              <a:rPr lang="en-US" sz="4400" spc="750">
                <a:solidFill>
                  <a:schemeClr val="bg1"/>
                </a:solidFill>
              </a:rPr>
              <a:t>Recap the story so far…..</a:t>
            </a:r>
          </a:p>
        </p:txBody>
      </p:sp>
      <p:sp>
        <p:nvSpPr>
          <p:cNvPr id="5" name="Content Placeholder 4">
            <a:extLst>
              <a:ext uri="{FF2B5EF4-FFF2-40B4-BE49-F238E27FC236}">
                <a16:creationId xmlns:a16="http://schemas.microsoft.com/office/drawing/2014/main" id="{B71D8541-813C-4EEE-99BA-435B57CB72A7}"/>
              </a:ext>
            </a:extLst>
          </p:cNvPr>
          <p:cNvSpPr>
            <a:spLocks noGrp="1"/>
          </p:cNvSpPr>
          <p:nvPr>
            <p:ph idx="1"/>
          </p:nvPr>
        </p:nvSpPr>
        <p:spPr>
          <a:xfrm>
            <a:off x="1362639" y="4410634"/>
            <a:ext cx="7175720" cy="1325003"/>
          </a:xfrm>
        </p:spPr>
        <p:txBody>
          <a:bodyPr vert="horz" lIns="0" tIns="0" rIns="0" bIns="0" rtlCol="0">
            <a:normAutofit/>
          </a:bodyPr>
          <a:lstStyle/>
          <a:p>
            <a:pPr marL="0" indent="0" algn="r">
              <a:lnSpc>
                <a:spcPct val="140000"/>
              </a:lnSpc>
              <a:buNone/>
            </a:pPr>
            <a:r>
              <a:rPr lang="en-US" sz="1300" b="1" cap="all" spc="600" dirty="0">
                <a:solidFill>
                  <a:schemeClr val="bg1"/>
                </a:solidFill>
              </a:rPr>
              <a:t>Remind yourself what happened so far. If you need to please reread the story from yesterday</a:t>
            </a:r>
          </a:p>
          <a:p>
            <a:pPr marL="0" indent="0" algn="r">
              <a:lnSpc>
                <a:spcPct val="140000"/>
              </a:lnSpc>
              <a:buNone/>
            </a:pPr>
            <a:r>
              <a:rPr lang="en-US" sz="1300" b="1" cap="all" spc="600" dirty="0">
                <a:solidFill>
                  <a:schemeClr val="bg1"/>
                </a:solidFill>
              </a:rPr>
              <a:t> </a:t>
            </a:r>
          </a:p>
        </p:txBody>
      </p:sp>
    </p:spTree>
    <p:extLst>
      <p:ext uri="{BB962C8B-B14F-4D97-AF65-F5344CB8AC3E}">
        <p14:creationId xmlns:p14="http://schemas.microsoft.com/office/powerpoint/2010/main" val="2212303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2AB47-BD57-4AD3-B68C-D8F4AE727595}"/>
              </a:ext>
            </a:extLst>
          </p:cNvPr>
          <p:cNvSpPr>
            <a:spLocks noGrp="1"/>
          </p:cNvSpPr>
          <p:nvPr>
            <p:ph type="title"/>
          </p:nvPr>
        </p:nvSpPr>
        <p:spPr>
          <a:xfrm>
            <a:off x="1371600" y="795528"/>
            <a:ext cx="10241280" cy="641386"/>
          </a:xfrm>
        </p:spPr>
        <p:txBody>
          <a:bodyPr/>
          <a:lstStyle/>
          <a:p>
            <a:r>
              <a:rPr lang="en-GB" dirty="0"/>
              <a:t>The story continues.</a:t>
            </a:r>
          </a:p>
        </p:txBody>
      </p:sp>
      <p:sp>
        <p:nvSpPr>
          <p:cNvPr id="3" name="Content Placeholder 2">
            <a:extLst>
              <a:ext uri="{FF2B5EF4-FFF2-40B4-BE49-F238E27FC236}">
                <a16:creationId xmlns:a16="http://schemas.microsoft.com/office/drawing/2014/main" id="{091DBCF6-4DD2-4490-A6BE-B30C276C64EF}"/>
              </a:ext>
            </a:extLst>
          </p:cNvPr>
          <p:cNvSpPr>
            <a:spLocks noGrp="1"/>
          </p:cNvSpPr>
          <p:nvPr>
            <p:ph idx="1"/>
          </p:nvPr>
        </p:nvSpPr>
        <p:spPr>
          <a:xfrm>
            <a:off x="1371600" y="1591294"/>
            <a:ext cx="10241280" cy="4480322"/>
          </a:xfrm>
        </p:spPr>
        <p:txBody>
          <a:bodyPr>
            <a:normAutofit/>
          </a:bodyPr>
          <a:lstStyle/>
          <a:p>
            <a:pPr marL="0" indent="0">
              <a:buNone/>
            </a:pPr>
            <a:r>
              <a:rPr lang="en-GB" sz="4000" dirty="0"/>
              <a:t>Eventually, a compassionate she-wolf came across the basket in the river and pulled the babies out to safety. The wolf cared for the twins and protected them from dangers such as other wild animals. A friendly and cunning woodpecker helped the twins to find food.</a:t>
            </a:r>
          </a:p>
        </p:txBody>
      </p:sp>
    </p:spTree>
    <p:extLst>
      <p:ext uri="{BB962C8B-B14F-4D97-AF65-F5344CB8AC3E}">
        <p14:creationId xmlns:p14="http://schemas.microsoft.com/office/powerpoint/2010/main" val="4132450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3EDEED22-6D81-4511-BD58-BF8788154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8213" y="188441"/>
            <a:ext cx="7232073" cy="6331112"/>
          </a:xfrm>
          <a:prstGeom prst="rect">
            <a:avLst/>
          </a:prstGeom>
        </p:spPr>
      </p:pic>
    </p:spTree>
    <p:extLst>
      <p:ext uri="{BB962C8B-B14F-4D97-AF65-F5344CB8AC3E}">
        <p14:creationId xmlns:p14="http://schemas.microsoft.com/office/powerpoint/2010/main" val="2222480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F625E1-CF36-4BD2-9E1D-D1737E7DC715}"/>
              </a:ext>
            </a:extLst>
          </p:cNvPr>
          <p:cNvSpPr txBox="1"/>
          <p:nvPr/>
        </p:nvSpPr>
        <p:spPr>
          <a:xfrm>
            <a:off x="673924" y="931753"/>
            <a:ext cx="6997535" cy="4524315"/>
          </a:xfrm>
          <a:prstGeom prst="rect">
            <a:avLst/>
          </a:prstGeom>
          <a:noFill/>
        </p:spPr>
        <p:txBody>
          <a:bodyPr wrap="square">
            <a:spAutoFit/>
          </a:bodyPr>
          <a:lstStyle/>
          <a:p>
            <a:r>
              <a:rPr lang="en-GB" sz="3600" dirty="0"/>
              <a:t>Soon, the twins were found by a caring shepherd who was out walking by the turbulent river. He took the twins back home, out of the howling winds of the night to his wife in their cosy cottage. They decided to call the boys Romulus and Remus.</a:t>
            </a:r>
          </a:p>
        </p:txBody>
      </p:sp>
      <p:pic>
        <p:nvPicPr>
          <p:cNvPr id="5" name="Picture 4" descr="A picture containing text&#10;&#10;Description automatically generated">
            <a:extLst>
              <a:ext uri="{FF2B5EF4-FFF2-40B4-BE49-F238E27FC236}">
                <a16:creationId xmlns:a16="http://schemas.microsoft.com/office/drawing/2014/main" id="{9CD669F0-9B62-4699-A572-E4204E683A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1458" y="980826"/>
            <a:ext cx="4108863" cy="5111884"/>
          </a:xfrm>
          <a:prstGeom prst="rect">
            <a:avLst/>
          </a:prstGeom>
        </p:spPr>
      </p:pic>
    </p:spTree>
    <p:extLst>
      <p:ext uri="{BB962C8B-B14F-4D97-AF65-F5344CB8AC3E}">
        <p14:creationId xmlns:p14="http://schemas.microsoft.com/office/powerpoint/2010/main" val="4107061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2B01CF-DA39-450C-82AB-7B418A1C9CDA}"/>
              </a:ext>
            </a:extLst>
          </p:cNvPr>
          <p:cNvSpPr txBox="1"/>
          <p:nvPr/>
        </p:nvSpPr>
        <p:spPr>
          <a:xfrm>
            <a:off x="5483432" y="292556"/>
            <a:ext cx="6097978" cy="5509200"/>
          </a:xfrm>
          <a:prstGeom prst="rect">
            <a:avLst/>
          </a:prstGeom>
          <a:noFill/>
        </p:spPr>
        <p:txBody>
          <a:bodyPr wrap="square">
            <a:spAutoFit/>
          </a:bodyPr>
          <a:lstStyle/>
          <a:p>
            <a:r>
              <a:rPr lang="en-GB" sz="3200" dirty="0"/>
              <a:t>The shepherd and his wife brought the twins up like their own children. Romulus and Remus grew up to become shepherds like their father. One day, while the twins were herding their sheep, they were met by shepherds of King </a:t>
            </a:r>
            <a:r>
              <a:rPr lang="en-GB" sz="3200" dirty="0" err="1"/>
              <a:t>Amulius</a:t>
            </a:r>
            <a:r>
              <a:rPr lang="en-GB" sz="3200" dirty="0"/>
              <a:t> who started a fight with Romulus and Remus. Remus was captured by the shepherds and taken to King </a:t>
            </a:r>
            <a:r>
              <a:rPr lang="en-GB" sz="3200" dirty="0" err="1"/>
              <a:t>Amulius</a:t>
            </a:r>
            <a:r>
              <a:rPr lang="en-GB" sz="3200" dirty="0"/>
              <a:t>.</a:t>
            </a:r>
          </a:p>
        </p:txBody>
      </p:sp>
      <p:pic>
        <p:nvPicPr>
          <p:cNvPr id="7" name="Picture 6">
            <a:extLst>
              <a:ext uri="{FF2B5EF4-FFF2-40B4-BE49-F238E27FC236}">
                <a16:creationId xmlns:a16="http://schemas.microsoft.com/office/drawing/2014/main" id="{B6F7A3BB-2838-4E81-BF69-0E4D2EBEE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691" y="748451"/>
            <a:ext cx="5028742" cy="5402967"/>
          </a:xfrm>
          <a:prstGeom prst="rect">
            <a:avLst/>
          </a:prstGeom>
        </p:spPr>
      </p:pic>
    </p:spTree>
    <p:extLst>
      <p:ext uri="{BB962C8B-B14F-4D97-AF65-F5344CB8AC3E}">
        <p14:creationId xmlns:p14="http://schemas.microsoft.com/office/powerpoint/2010/main" val="3198750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E938375B-F02D-417C-B64F-096E38103C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6945" y="0"/>
            <a:ext cx="7958665" cy="6651327"/>
          </a:xfrm>
          <a:prstGeom prst="rect">
            <a:avLst/>
          </a:prstGeom>
        </p:spPr>
      </p:pic>
    </p:spTree>
    <p:extLst>
      <p:ext uri="{BB962C8B-B14F-4D97-AF65-F5344CB8AC3E}">
        <p14:creationId xmlns:p14="http://schemas.microsoft.com/office/powerpoint/2010/main" val="2937076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person, crowd&#10;&#10;Description automatically generated">
            <a:extLst>
              <a:ext uri="{FF2B5EF4-FFF2-40B4-BE49-F238E27FC236}">
                <a16:creationId xmlns:a16="http://schemas.microsoft.com/office/drawing/2014/main" id="{3A7D14F1-9BC9-4AE1-A5BD-3CCB58EA2E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517" y="1073484"/>
            <a:ext cx="10741047" cy="4519794"/>
          </a:xfrm>
          <a:prstGeom prst="rect">
            <a:avLst/>
          </a:prstGeom>
        </p:spPr>
      </p:pic>
    </p:spTree>
    <p:extLst>
      <p:ext uri="{BB962C8B-B14F-4D97-AF65-F5344CB8AC3E}">
        <p14:creationId xmlns:p14="http://schemas.microsoft.com/office/powerpoint/2010/main" val="1886667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person in clothing&#10;&#10;Description automatically generated with low confidence">
            <a:extLst>
              <a:ext uri="{FF2B5EF4-FFF2-40B4-BE49-F238E27FC236}">
                <a16:creationId xmlns:a16="http://schemas.microsoft.com/office/drawing/2014/main" id="{69B6B655-6631-4526-AE2C-EA4F9B3AD7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9465" y="451262"/>
            <a:ext cx="5818909" cy="5973289"/>
          </a:xfrm>
          <a:prstGeom prst="rect">
            <a:avLst/>
          </a:prstGeom>
        </p:spPr>
      </p:pic>
    </p:spTree>
    <p:extLst>
      <p:ext uri="{BB962C8B-B14F-4D97-AF65-F5344CB8AC3E}">
        <p14:creationId xmlns:p14="http://schemas.microsoft.com/office/powerpoint/2010/main" val="71921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13736-2FE6-44C0-A46F-9FADFD62739B}"/>
              </a:ext>
            </a:extLst>
          </p:cNvPr>
          <p:cNvSpPr>
            <a:spLocks noGrp="1"/>
          </p:cNvSpPr>
          <p:nvPr>
            <p:ph type="title"/>
          </p:nvPr>
        </p:nvSpPr>
        <p:spPr>
          <a:xfrm>
            <a:off x="1371600" y="795528"/>
            <a:ext cx="10241280" cy="772015"/>
          </a:xfrm>
        </p:spPr>
        <p:txBody>
          <a:bodyPr/>
          <a:lstStyle/>
          <a:p>
            <a:r>
              <a:rPr lang="en-GB" dirty="0"/>
              <a:t>Questions for you .</a:t>
            </a:r>
          </a:p>
        </p:txBody>
      </p:sp>
      <p:sp>
        <p:nvSpPr>
          <p:cNvPr id="3" name="Content Placeholder 2">
            <a:extLst>
              <a:ext uri="{FF2B5EF4-FFF2-40B4-BE49-F238E27FC236}">
                <a16:creationId xmlns:a16="http://schemas.microsoft.com/office/drawing/2014/main" id="{E24B777E-9C9F-4D2D-94EF-DCE51B80C6CE}"/>
              </a:ext>
            </a:extLst>
          </p:cNvPr>
          <p:cNvSpPr>
            <a:spLocks noGrp="1"/>
          </p:cNvSpPr>
          <p:nvPr>
            <p:ph idx="1"/>
          </p:nvPr>
        </p:nvSpPr>
        <p:spPr>
          <a:xfrm>
            <a:off x="1371600" y="1686296"/>
            <a:ext cx="10241280" cy="4385320"/>
          </a:xfrm>
        </p:spPr>
        <p:txBody>
          <a:bodyPr>
            <a:noAutofit/>
          </a:bodyPr>
          <a:lstStyle/>
          <a:p>
            <a:pPr marL="457200" indent="-457200">
              <a:buFont typeface="+mj-lt"/>
              <a:buAutoNum type="arabicPeriod"/>
            </a:pPr>
            <a:r>
              <a:rPr lang="en-GB" sz="2400" b="1" dirty="0"/>
              <a:t>What is another word for compassionate?</a:t>
            </a:r>
          </a:p>
          <a:p>
            <a:pPr marL="457200" indent="-457200">
              <a:buFont typeface="+mj-lt"/>
              <a:buAutoNum type="arabicPeriod"/>
            </a:pPr>
            <a:r>
              <a:rPr lang="en-GB" sz="2400" b="1" dirty="0"/>
              <a:t>What does the word turbulent mean?</a:t>
            </a:r>
          </a:p>
          <a:p>
            <a:pPr marL="457200" indent="-457200">
              <a:buFont typeface="+mj-lt"/>
              <a:buAutoNum type="arabicPeriod"/>
            </a:pPr>
            <a:r>
              <a:rPr lang="en-GB" sz="2400" b="1" dirty="0"/>
              <a:t>Find at least 2 other words for ‘resolutely’.</a:t>
            </a:r>
          </a:p>
          <a:p>
            <a:pPr marL="457200" indent="-457200">
              <a:buFont typeface="+mj-lt"/>
              <a:buAutoNum type="arabicPeriod"/>
            </a:pPr>
            <a:r>
              <a:rPr lang="en-GB" sz="2400" b="1" dirty="0"/>
              <a:t>What time of day did the shepherd find the twin boys? Give evidence from the text to support your answer. ( The boys were found ………because in the text it says ………)</a:t>
            </a:r>
          </a:p>
          <a:p>
            <a:pPr marL="457200" indent="-457200">
              <a:buFont typeface="+mj-lt"/>
              <a:buAutoNum type="arabicPeriod"/>
            </a:pPr>
            <a:r>
              <a:rPr lang="en-GB" sz="2400" b="1" dirty="0"/>
              <a:t>Deep thinking question - do you think these events really happened? Use the text to justify your answer.</a:t>
            </a:r>
          </a:p>
        </p:txBody>
      </p:sp>
    </p:spTree>
    <p:extLst>
      <p:ext uri="{BB962C8B-B14F-4D97-AF65-F5344CB8AC3E}">
        <p14:creationId xmlns:p14="http://schemas.microsoft.com/office/powerpoint/2010/main" val="3757758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9E4F0-C5DA-4D10-8D2C-F225B6CFB397}"/>
              </a:ext>
            </a:extLst>
          </p:cNvPr>
          <p:cNvSpPr>
            <a:spLocks noGrp="1"/>
          </p:cNvSpPr>
          <p:nvPr>
            <p:ph type="title"/>
          </p:nvPr>
        </p:nvSpPr>
        <p:spPr>
          <a:xfrm>
            <a:off x="1371600" y="795528"/>
            <a:ext cx="10241280" cy="898474"/>
          </a:xfrm>
        </p:spPr>
        <p:txBody>
          <a:bodyPr/>
          <a:lstStyle/>
          <a:p>
            <a:r>
              <a:rPr lang="en-GB" dirty="0"/>
              <a:t>Questions continued. </a:t>
            </a:r>
          </a:p>
        </p:txBody>
      </p:sp>
      <p:sp>
        <p:nvSpPr>
          <p:cNvPr id="3" name="Content Placeholder 2">
            <a:extLst>
              <a:ext uri="{FF2B5EF4-FFF2-40B4-BE49-F238E27FC236}">
                <a16:creationId xmlns:a16="http://schemas.microsoft.com/office/drawing/2014/main" id="{5C4C02D7-249E-4DB1-80F4-7AFAFF047909}"/>
              </a:ext>
            </a:extLst>
          </p:cNvPr>
          <p:cNvSpPr>
            <a:spLocks noGrp="1"/>
          </p:cNvSpPr>
          <p:nvPr>
            <p:ph idx="1"/>
          </p:nvPr>
        </p:nvSpPr>
        <p:spPr/>
        <p:txBody>
          <a:bodyPr/>
          <a:lstStyle/>
          <a:p>
            <a:pPr marL="0" indent="0">
              <a:buNone/>
            </a:pPr>
            <a:r>
              <a:rPr lang="en-GB" b="1" dirty="0"/>
              <a:t>Think about the whole story so far.</a:t>
            </a:r>
          </a:p>
          <a:p>
            <a:pPr marL="0" indent="0">
              <a:buNone/>
            </a:pPr>
            <a:r>
              <a:rPr lang="en-GB" sz="2000" b="1" dirty="0"/>
              <a:t>6. Can you think of any stories that have similar events?</a:t>
            </a:r>
          </a:p>
          <a:p>
            <a:pPr marL="0" indent="0">
              <a:buNone/>
            </a:pPr>
            <a:r>
              <a:rPr lang="en-GB" b="1" dirty="0"/>
              <a:t>Record your answers in a table </a:t>
            </a:r>
            <a:r>
              <a:rPr lang="en-GB" sz="2000" b="1" dirty="0"/>
              <a:t> like shown. Draw your table in pencil using a ruler.</a:t>
            </a:r>
          </a:p>
          <a:p>
            <a:endParaRPr lang="en-GB" dirty="0"/>
          </a:p>
        </p:txBody>
      </p:sp>
      <p:graphicFrame>
        <p:nvGraphicFramePr>
          <p:cNvPr id="4" name="Table 4">
            <a:extLst>
              <a:ext uri="{FF2B5EF4-FFF2-40B4-BE49-F238E27FC236}">
                <a16:creationId xmlns:a16="http://schemas.microsoft.com/office/drawing/2014/main" id="{0ACB6046-7A31-4855-A428-8B689438BC26}"/>
              </a:ext>
            </a:extLst>
          </p:cNvPr>
          <p:cNvGraphicFramePr>
            <a:graphicFrameLocks noGrp="1"/>
          </p:cNvGraphicFramePr>
          <p:nvPr>
            <p:extLst>
              <p:ext uri="{D42A27DB-BD31-4B8C-83A1-F6EECF244321}">
                <p14:modId xmlns:p14="http://schemas.microsoft.com/office/powerpoint/2010/main" val="2663704843"/>
              </p:ext>
            </p:extLst>
          </p:nvPr>
        </p:nvGraphicFramePr>
        <p:xfrm>
          <a:off x="1283852" y="3664746"/>
          <a:ext cx="9760200" cy="2651760"/>
        </p:xfrm>
        <a:graphic>
          <a:graphicData uri="http://schemas.openxmlformats.org/drawingml/2006/table">
            <a:tbl>
              <a:tblPr firstRow="1" bandRow="1">
                <a:tableStyleId>{5C22544A-7EE6-4342-B048-85BDC9FD1C3A}</a:tableStyleId>
              </a:tblPr>
              <a:tblGrid>
                <a:gridCol w="4880100">
                  <a:extLst>
                    <a:ext uri="{9D8B030D-6E8A-4147-A177-3AD203B41FA5}">
                      <a16:colId xmlns:a16="http://schemas.microsoft.com/office/drawing/2014/main" val="940038685"/>
                    </a:ext>
                  </a:extLst>
                </a:gridCol>
                <a:gridCol w="4880100">
                  <a:extLst>
                    <a:ext uri="{9D8B030D-6E8A-4147-A177-3AD203B41FA5}">
                      <a16:colId xmlns:a16="http://schemas.microsoft.com/office/drawing/2014/main" val="1116703065"/>
                    </a:ext>
                  </a:extLst>
                </a:gridCol>
              </a:tblGrid>
              <a:tr h="1063366">
                <a:tc>
                  <a:txBody>
                    <a:bodyPr/>
                    <a:lstStyle/>
                    <a:p>
                      <a:r>
                        <a:rPr lang="en-GB" dirty="0"/>
                        <a:t>ROMULUS AND REMUS</a:t>
                      </a:r>
                    </a:p>
                    <a:p>
                      <a:endParaRPr lang="en-GB" dirty="0"/>
                    </a:p>
                    <a:p>
                      <a:endParaRPr lang="en-GB" dirty="0"/>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SIMILARITIES WITH THE STORY OF …..……………….</a:t>
                      </a:r>
                    </a:p>
                  </a:txBody>
                  <a:tcPr/>
                </a:tc>
                <a:extLst>
                  <a:ext uri="{0D108BD9-81ED-4DB2-BD59-A6C34878D82A}">
                    <a16:rowId xmlns:a16="http://schemas.microsoft.com/office/drawing/2014/main" val="1801507928"/>
                  </a:ext>
                </a:extLst>
              </a:tr>
              <a:tr h="1221426">
                <a:tc>
                  <a:txBody>
                    <a:bodyPr/>
                    <a:lstStyle/>
                    <a:p>
                      <a:r>
                        <a:rPr lang="en-GB" dirty="0"/>
                        <a:t>Babies put into a basket and put onto a river.</a:t>
                      </a:r>
                    </a:p>
                    <a:p>
                      <a:endParaRPr lang="en-GB" dirty="0"/>
                    </a:p>
                    <a:p>
                      <a:r>
                        <a:rPr lang="en-GB" dirty="0"/>
                        <a:t>Wolves looked after a baby,</a:t>
                      </a:r>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3691297174"/>
                  </a:ext>
                </a:extLst>
              </a:tr>
            </a:tbl>
          </a:graphicData>
        </a:graphic>
      </p:graphicFrame>
    </p:spTree>
    <p:extLst>
      <p:ext uri="{BB962C8B-B14F-4D97-AF65-F5344CB8AC3E}">
        <p14:creationId xmlns:p14="http://schemas.microsoft.com/office/powerpoint/2010/main" val="3660485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718A0-B7D6-42BF-B065-2F34D798EFD9}"/>
              </a:ext>
            </a:extLst>
          </p:cNvPr>
          <p:cNvSpPr>
            <a:spLocks noGrp="1"/>
          </p:cNvSpPr>
          <p:nvPr>
            <p:ph type="title"/>
          </p:nvPr>
        </p:nvSpPr>
        <p:spPr>
          <a:xfrm>
            <a:off x="1371600" y="629392"/>
            <a:ext cx="9966960" cy="831273"/>
          </a:xfrm>
        </p:spPr>
        <p:txBody>
          <a:bodyPr/>
          <a:lstStyle/>
          <a:p>
            <a:r>
              <a:rPr lang="en-GB" dirty="0"/>
              <a:t>Success criteria </a:t>
            </a:r>
          </a:p>
        </p:txBody>
      </p:sp>
      <p:sp>
        <p:nvSpPr>
          <p:cNvPr id="3" name="Text Placeholder 2">
            <a:extLst>
              <a:ext uri="{FF2B5EF4-FFF2-40B4-BE49-F238E27FC236}">
                <a16:creationId xmlns:a16="http://schemas.microsoft.com/office/drawing/2014/main" id="{E68D8C27-606A-445D-93BE-A6A96A340A7A}"/>
              </a:ext>
            </a:extLst>
          </p:cNvPr>
          <p:cNvSpPr>
            <a:spLocks noGrp="1"/>
          </p:cNvSpPr>
          <p:nvPr>
            <p:ph type="body" idx="1"/>
          </p:nvPr>
        </p:nvSpPr>
        <p:spPr>
          <a:xfrm>
            <a:off x="771896" y="1805049"/>
            <a:ext cx="10566665" cy="4284855"/>
          </a:xfrm>
        </p:spPr>
        <p:txBody>
          <a:bodyPr>
            <a:normAutofit/>
          </a:bodyPr>
          <a:lstStyle/>
          <a:p>
            <a:pPr marL="342900" indent="-342900">
              <a:buFont typeface="+mj-lt"/>
              <a:buAutoNum type="arabicPeriod"/>
            </a:pPr>
            <a:r>
              <a:rPr lang="en-GB" sz="2800" b="1" dirty="0">
                <a:latin typeface="Arial" panose="020B0604020202020204" pitchFamily="34" charset="0"/>
                <a:cs typeface="Arial" panose="020B0604020202020204" pitchFamily="34" charset="0"/>
              </a:rPr>
              <a:t>Check against the writing success criteria ( 3 points on slide 1)</a:t>
            </a:r>
          </a:p>
          <a:p>
            <a:pPr marL="342900" indent="-342900">
              <a:buFont typeface="+mj-lt"/>
              <a:buAutoNum type="arabicPeriod"/>
            </a:pPr>
            <a:r>
              <a:rPr lang="en-GB" sz="2800" b="1" dirty="0">
                <a:latin typeface="Arial" panose="020B0604020202020204" pitchFamily="34" charset="0"/>
                <a:cs typeface="Arial" panose="020B0604020202020204" pitchFamily="34" charset="0"/>
              </a:rPr>
              <a:t>Check against slide 2, the reading success criteria, it was Harder today as you had to justify your answers with Evidence from the text. Well done!</a:t>
            </a:r>
          </a:p>
        </p:txBody>
      </p:sp>
    </p:spTree>
    <p:extLst>
      <p:ext uri="{BB962C8B-B14F-4D97-AF65-F5344CB8AC3E}">
        <p14:creationId xmlns:p14="http://schemas.microsoft.com/office/powerpoint/2010/main" val="2553640800"/>
      </p:ext>
    </p:extLst>
  </p:cSld>
  <p:clrMapOvr>
    <a:masterClrMapping/>
  </p:clrMapOvr>
</p:sld>
</file>

<file path=ppt/theme/theme1.xml><?xml version="1.0" encoding="utf-8"?>
<a:theme xmlns:a="http://schemas.openxmlformats.org/drawingml/2006/main" name="GradientRiseVTI">
  <a:themeElements>
    <a:clrScheme name="AnalogousFromDarkSeedLeftStep">
      <a:dk1>
        <a:srgbClr val="000000"/>
      </a:dk1>
      <a:lt1>
        <a:srgbClr val="FFFFFF"/>
      </a:lt1>
      <a:dk2>
        <a:srgbClr val="231B30"/>
      </a:dk2>
      <a:lt2>
        <a:srgbClr val="F0F3F2"/>
      </a:lt2>
      <a:accent1>
        <a:srgbClr val="E7296A"/>
      </a:accent1>
      <a:accent2>
        <a:srgbClr val="D517A8"/>
      </a:accent2>
      <a:accent3>
        <a:srgbClr val="C529E7"/>
      </a:accent3>
      <a:accent4>
        <a:srgbClr val="6417D5"/>
      </a:accent4>
      <a:accent5>
        <a:srgbClr val="2B2DE7"/>
      </a:accent5>
      <a:accent6>
        <a:srgbClr val="1768D5"/>
      </a:accent6>
      <a:hlink>
        <a:srgbClr val="533FBF"/>
      </a:hlink>
      <a:folHlink>
        <a:srgbClr val="7F7F7F"/>
      </a:folHlink>
    </a:clrScheme>
    <a:fontScheme name="Avenir">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docProps/app.xml><?xml version="1.0" encoding="utf-8"?>
<Properties xmlns="http://schemas.openxmlformats.org/officeDocument/2006/extended-properties" xmlns:vt="http://schemas.openxmlformats.org/officeDocument/2006/docPropsVTypes">
  <TotalTime>6</TotalTime>
  <Words>486</Words>
  <Application>Microsoft Office PowerPoint</Application>
  <PresentationFormat>Widescreen</PresentationFormat>
  <Paragraphs>35</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Gill Sans Nova</vt:lpstr>
      <vt:lpstr>GradientRiseVTI</vt:lpstr>
      <vt:lpstr>English Tuesday  12.1.2021  </vt:lpstr>
      <vt:lpstr>Reading Success criteria  </vt:lpstr>
      <vt:lpstr>Romulus and Remus </vt:lpstr>
      <vt:lpstr>Recap the story so far…..</vt:lpstr>
      <vt:lpstr>The story continues.</vt:lpstr>
      <vt:lpstr>PowerPoint Presentation</vt:lpstr>
      <vt:lpstr>PowerPoint Presentation</vt:lpstr>
      <vt:lpstr>PowerPoint Presentation</vt:lpstr>
      <vt:lpstr>PowerPoint Presentation</vt:lpstr>
      <vt:lpstr>PowerPoint Presentation</vt:lpstr>
      <vt:lpstr>PowerPoint Presentation</vt:lpstr>
      <vt:lpstr>Questions for you .</vt:lpstr>
      <vt:lpstr>Questions continued. </vt:lpstr>
      <vt:lpstr>Success criteria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Tuesday  12.1.2021  </dc:title>
  <dc:creator>Vipan Sharma</dc:creator>
  <cp:lastModifiedBy>Vipan Sharma</cp:lastModifiedBy>
  <cp:revision>3</cp:revision>
  <dcterms:created xsi:type="dcterms:W3CDTF">2021-01-11T02:39:18Z</dcterms:created>
  <dcterms:modified xsi:type="dcterms:W3CDTF">2021-01-12T05:05:37Z</dcterms:modified>
</cp:coreProperties>
</file>