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5" r:id="rId5"/>
    <p:sldId id="266" r:id="rId6"/>
    <p:sldId id="259" r:id="rId7"/>
    <p:sldId id="270" r:id="rId8"/>
    <p:sldId id="268" r:id="rId9"/>
    <p:sldId id="263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Roboto" panose="02000000000000000000" charset="0"/>
      <p:regular r:id="rId16"/>
      <p:bold r:id="rId17"/>
      <p:italic r:id="rId18"/>
      <p:boldItalic r:id="rId19"/>
    </p:embeddedFont>
    <p:embeddedFont>
      <p:font typeface="Roboto Black" panose="020B0604020202020204" charset="0"/>
      <p:bold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4" roundtripDataSignature="AMtx7mgd3gBaZpdUd90JJf9SGGCu+Rg+1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EBF4DFF-72F8-425C-84C1-588916F6E571}">
  <a:tblStyle styleId="{7EBF4DFF-72F8-425C-84C1-588916F6E571}" styleName="Table_0">
    <a:wholeTbl>
      <a:tcTxStyle b="off" i="off">
        <a:font>
          <a:latin typeface="Roboto"/>
          <a:ea typeface="Roboto"/>
          <a:cs typeface="Roboto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DE7"/>
          </a:solidFill>
        </a:fill>
      </a:tcStyle>
    </a:wholeTbl>
    <a:band1H>
      <a:tcTxStyle/>
      <a:tcStyle>
        <a:tcBdr/>
        <a:fill>
          <a:solidFill>
            <a:srgbClr val="FADACB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ADACB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Roboto"/>
          <a:ea typeface="Roboto"/>
          <a:cs typeface="Roboto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Roboto"/>
          <a:ea typeface="Roboto"/>
          <a:cs typeface="Roboto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D289ECE-7982-4765-BEC7-565CE11D96C0}" styleName="Table_1">
    <a:wholeTbl>
      <a:tcTxStyle b="off" i="off">
        <a:font>
          <a:latin typeface="Roboto"/>
          <a:ea typeface="Roboto"/>
          <a:cs typeface="Roboto"/>
        </a:font>
        <a:schemeClr val="dk1"/>
      </a:tcTxStyle>
      <a:tcStyle>
        <a:tcBdr>
          <a:lef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E7E8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7E8EF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Roboto"/>
          <a:ea typeface="Roboto"/>
          <a:cs typeface="Roboto"/>
        </a:font>
        <a:schemeClr val="lt1"/>
      </a:tcTxStyle>
      <a:tcStyle>
        <a:tcBdr/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918" autoAdjust="0"/>
  </p:normalViewPr>
  <p:slideViewPr>
    <p:cSldViewPr snapToGrid="0">
      <p:cViewPr varScale="1">
        <p:scale>
          <a:sx n="85" d="100"/>
          <a:sy n="85" d="100"/>
        </p:scale>
        <p:origin x="1554" y="7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4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37707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8880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11619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00595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s">
  <p:cSld name="Contents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1"/>
          <p:cNvSpPr/>
          <p:nvPr/>
        </p:nvSpPr>
        <p:spPr>
          <a:xfrm>
            <a:off x="-6" y="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" name="Google Shape;15;p1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solidFill>
            <a:srgbClr val="29294D"/>
          </a:solidFill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Google Shape;2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Roboto"/>
              <a:buNone/>
              <a:defRPr sz="4000" b="1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9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rm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6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7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6" Type="http://schemas.openxmlformats.org/officeDocument/2006/relationships/slide" Target="slide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"/>
          <p:cNvSpPr/>
          <p:nvPr/>
        </p:nvSpPr>
        <p:spPr>
          <a:xfrm>
            <a:off x="0" y="0"/>
            <a:ext cx="9144000" cy="1665843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1" name="Google Shape;31;p1"/>
          <p:cNvSpPr/>
          <p:nvPr/>
        </p:nvSpPr>
        <p:spPr>
          <a:xfrm>
            <a:off x="0" y="1665843"/>
            <a:ext cx="9144000" cy="5619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2" name="Google Shape;32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118506"/>
            <a:ext cx="9144000" cy="739494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1"/>
          <p:cNvSpPr txBox="1"/>
          <p:nvPr/>
        </p:nvSpPr>
        <p:spPr>
          <a:xfrm>
            <a:off x="443061" y="557847"/>
            <a:ext cx="8341710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b="0" i="0" u="none" strike="noStrike" cap="none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End of Key Stage One Assessments 2022</a:t>
            </a:r>
            <a:endParaRPr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/>
          <p:nvPr/>
        </p:nvSpPr>
        <p:spPr>
          <a:xfrm>
            <a:off x="0" y="-18038"/>
            <a:ext cx="9144000" cy="1684034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0" name="Google Shape;40;p2"/>
          <p:cNvSpPr/>
          <p:nvPr/>
        </p:nvSpPr>
        <p:spPr>
          <a:xfrm>
            <a:off x="0" y="1665996"/>
            <a:ext cx="9144000" cy="5619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41" name="Google Shape;41;p2"/>
          <p:cNvSpPr txBox="1"/>
          <p:nvPr/>
        </p:nvSpPr>
        <p:spPr>
          <a:xfrm>
            <a:off x="443061" y="558000"/>
            <a:ext cx="8352596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GB" sz="3300" b="0" i="0" u="none" strike="noStrike" kern="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Roboto Black"/>
                <a:ea typeface="Roboto Black"/>
                <a:cs typeface="Roboto Black"/>
                <a:sym typeface="Roboto Black"/>
              </a:rPr>
              <a:t>End of Key Stage One Assessments 2022</a:t>
            </a: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42" name="Google Shape;42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118506"/>
            <a:ext cx="9144000" cy="7394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2000">
        <p:cut/>
      </p:transition>
    </mc:Choice>
    <mc:Fallback xmlns="">
      <p:transition advTm="2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"/>
          <p:cNvSpPr txBox="1"/>
          <p:nvPr/>
        </p:nvSpPr>
        <p:spPr>
          <a:xfrm>
            <a:off x="299405" y="549275"/>
            <a:ext cx="8545190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71463" marR="0" lvl="0" indent="-271463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Contents</a:t>
            </a:r>
            <a:endParaRPr dirty="0"/>
          </a:p>
        </p:txBody>
      </p:sp>
      <p:graphicFrame>
        <p:nvGraphicFramePr>
          <p:cNvPr id="50" name="Google Shape;50;p3"/>
          <p:cNvGraphicFramePr/>
          <p:nvPr>
            <p:extLst>
              <p:ext uri="{D42A27DB-BD31-4B8C-83A1-F6EECF244321}">
                <p14:modId xmlns:p14="http://schemas.microsoft.com/office/powerpoint/2010/main" val="2321005035"/>
              </p:ext>
            </p:extLst>
          </p:nvPr>
        </p:nvGraphicFramePr>
        <p:xfrm>
          <a:off x="299405" y="1404796"/>
          <a:ext cx="8545200" cy="1809450"/>
        </p:xfrm>
        <a:graphic>
          <a:graphicData uri="http://schemas.openxmlformats.org/drawingml/2006/table">
            <a:tbl>
              <a:tblPr firstRow="1" bandRow="1">
                <a:noFill/>
                <a:tableStyleId>{7EBF4DFF-72F8-425C-84C1-588916F6E571}</a:tableStyleId>
              </a:tblPr>
              <a:tblGrid>
                <a:gridCol w="208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36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 u="none" strike="noStrike" cap="none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strike="noStrike" cap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are end of key stage one assessments?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are children tested on? 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When and how do they happen? 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What happens with the results?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5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0" marB="0"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95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L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u="none" dirty="0">
                          <a:solidFill>
                            <a:schemeClr val="dk1"/>
                          </a:solidFill>
                          <a:latin typeface="Roboto"/>
                          <a:ea typeface="Roboto"/>
                          <a:cs typeface="Roboto"/>
                          <a:sym typeface="Roboto"/>
                        </a:rPr>
                        <a:t>How can I help my child?</a:t>
                      </a:r>
                      <a:endParaRPr sz="16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91450" marR="91450" marT="36000" marB="36000">
                    <a:lnR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800">
                <a:tc>
                  <a:txBody>
                    <a:bodyPr/>
                    <a:lstStyle/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>
                        <a:solidFill>
                          <a:schemeClr val="lt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" b="1" u="none" dirty="0">
                        <a:solidFill>
                          <a:schemeClr val="dk1"/>
                        </a:solidFill>
                        <a:latin typeface="Roboto"/>
                        <a:ea typeface="Roboto"/>
                        <a:cs typeface="Roboto"/>
                        <a:sym typeface="Roboto"/>
                      </a:endParaRPr>
                    </a:p>
                  </a:txBody>
                  <a:tcPr marL="0" marR="0" marT="0" marB="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accent2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are end of key stage one assessments?</a:t>
            </a:r>
            <a:endParaRPr dirty="0"/>
          </a:p>
        </p:txBody>
      </p:sp>
      <p:pic>
        <p:nvPicPr>
          <p:cNvPr id="57" name="Google Shape;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6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6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2000457"/>
            <a:ext cx="8539794" cy="2959987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All children are assessed during the last term of year 2 to judge what they have learned over the course of key stage one (years 1 and 2). 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judge whether each child in their class has achieved the expected standards for the end of key stage one.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will use a range of evidence to support their judgements, including the children’s results in their national curriculum tests, as well as independent work in class. </a:t>
            </a:r>
          </a:p>
          <a:p>
            <a:pPr marL="285750" lvl="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Teachers will judge what a child is able to do independently and align this with the national expectations for a child at the end of key stage one. </a:t>
            </a: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10982"/>
            <a:ext cx="8237486" cy="884070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 you might know as SATs or Standard Attainment Tests, are national curriculum tests that are usually taken by children at the end of key stage one.</a:t>
            </a:r>
            <a:b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These are just part of the picture.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788939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are children tested on?</a:t>
            </a:r>
            <a:endParaRPr dirty="0"/>
          </a:p>
        </p:txBody>
      </p:sp>
      <p:pic>
        <p:nvPicPr>
          <p:cNvPr id="57" name="Google Shape;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6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6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5" name="Google Shape;65;p4"/>
          <p:cNvSpPr txBox="1"/>
          <p:nvPr/>
        </p:nvSpPr>
        <p:spPr>
          <a:xfrm>
            <a:off x="405771" y="1513576"/>
            <a:ext cx="2529207" cy="20766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Maths</a:t>
            </a:r>
            <a:endParaRPr sz="2400" b="1" dirty="0"/>
          </a:p>
        </p:txBody>
      </p:sp>
      <p:sp>
        <p:nvSpPr>
          <p:cNvPr id="66" name="Google Shape;66;p4"/>
          <p:cNvSpPr txBox="1"/>
          <p:nvPr/>
        </p:nvSpPr>
        <p:spPr>
          <a:xfrm>
            <a:off x="2934978" y="1505516"/>
            <a:ext cx="5803251" cy="2085983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1 - Arithmetic (20 minutes)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Addition, subtraction, multiplication and division, including finding fractions. 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2 - Reasoning (35 minutes) 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Solving problems and reasoning. 5 questions are read aloud and children have 30 minutes to answer the rest of the questions independently. </a:t>
            </a:r>
          </a:p>
        </p:txBody>
      </p:sp>
      <p:sp>
        <p:nvSpPr>
          <p:cNvPr id="16" name="Google Shape;65;p4">
            <a:extLst>
              <a:ext uri="{FF2B5EF4-FFF2-40B4-BE49-F238E27FC236}">
                <a16:creationId xmlns:a16="http://schemas.microsoft.com/office/drawing/2014/main" id="{201B100A-7106-4A28-8451-07BC41A19C4B}"/>
              </a:ext>
            </a:extLst>
          </p:cNvPr>
          <p:cNvSpPr txBox="1"/>
          <p:nvPr/>
        </p:nvSpPr>
        <p:spPr>
          <a:xfrm>
            <a:off x="405771" y="3750837"/>
            <a:ext cx="2529207" cy="24706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 dirty="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English Reading</a:t>
            </a:r>
            <a:endParaRPr sz="2400" b="1" dirty="0"/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02456D3-B651-4B2C-97DC-0D447C61428E}"/>
              </a:ext>
            </a:extLst>
          </p:cNvPr>
          <p:cNvSpPr txBox="1"/>
          <p:nvPr/>
        </p:nvSpPr>
        <p:spPr>
          <a:xfrm>
            <a:off x="2934978" y="3742777"/>
            <a:ext cx="5803251" cy="2481752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t" anchorCtr="0">
            <a:noAutofit/>
          </a:bodyPr>
          <a:lstStyle/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Both reading papers contain a variety of texts which increase in difficulty. Paper 2 is more challenging that paper 1. 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1 (30 minutes)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Short sections of text for the children to read with questions underneath for them to answer.</a:t>
            </a:r>
          </a:p>
          <a:p>
            <a:pPr lvl="0"/>
            <a:r>
              <a:rPr lang="en-GB" sz="16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Paper 2 (40 minutes) </a:t>
            </a:r>
          </a:p>
          <a:p>
            <a:pPr lvl="0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reading booklet with texts and a question booklet to record answers in.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574751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When and how do the tests happen?</a:t>
            </a:r>
            <a:endParaRPr dirty="0"/>
          </a:p>
        </p:txBody>
      </p:sp>
      <p:pic>
        <p:nvPicPr>
          <p:cNvPr id="57" name="Google Shape;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6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6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1739383"/>
            <a:ext cx="8539794" cy="2405989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We will not tell the children they are being tested, we call them quizzes and that the quiz show us what they know and what we still have to teach them.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children will work on the assessments in their own classroom or in the resource area.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assessments will be timetabled across the weeks in May to prevent the children feeling overwhelmed..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There is no writing test. The teachers will make a judgement using the children’s writing over the course of year 2.</a:t>
            </a: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33016"/>
            <a:ext cx="8237486" cy="637849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national window for administering these tests is the month of May.</a:t>
            </a:r>
          </a:p>
          <a:p>
            <a:pPr algn="ctr"/>
            <a:endParaRPr lang="en-GB" sz="1600" b="1" dirty="0">
              <a:solidFill>
                <a:schemeClr val="accent1"/>
              </a:solidFill>
              <a:latin typeface="Roboto" panose="02000000000000000000" pitchFamily="2" charset="0"/>
              <a:ea typeface="Roboto" panose="02000000000000000000" pitchFamily="2" charset="0"/>
              <a:cs typeface="Roboto"/>
              <a:sym typeface="Roboto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5A3479-4CF6-4E0C-80CF-7197A4B973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02962" y="4083025"/>
            <a:ext cx="3589114" cy="238824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What happens with the results?</a:t>
            </a:r>
            <a:endParaRPr dirty="0"/>
          </a:p>
        </p:txBody>
      </p:sp>
      <p:pic>
        <p:nvPicPr>
          <p:cNvPr id="57" name="Google Shape;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6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6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2" name="Google Shape;62;p4"/>
          <p:cNvSpPr txBox="1"/>
          <p:nvPr/>
        </p:nvSpPr>
        <p:spPr>
          <a:xfrm>
            <a:off x="299405" y="1739383"/>
            <a:ext cx="8539794" cy="2652210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We will not tell the children they are being tested or call them tests.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children will work on the assessments in their own classroom in smaller groups to allow them to space out.</a:t>
            </a:r>
          </a:p>
          <a:p>
            <a:pPr lvl="0" algn="just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assessments will be timetabled across the weeks to prevent the children feeling overwhelmed. To them, it will be like a usual English or maths lesson.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There is no writing test. The teachers will make a judgement using the children’s writing over the course of year 2</a:t>
            </a:r>
          </a:p>
          <a:p>
            <a:pPr lvl="0" algn="just"/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3" name="Google Shape;63;p4"/>
          <p:cNvSpPr txBox="1"/>
          <p:nvPr/>
        </p:nvSpPr>
        <p:spPr>
          <a:xfrm>
            <a:off x="450559" y="1233016"/>
            <a:ext cx="8237486" cy="3100061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08000" tIns="72000" rIns="108000" bIns="72000" anchor="t" anchorCtr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Test results are not routinely shared with parents or published; they inform overall teacher assessments.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Unlike year 6 test results, year 2 results are not a definitive judgement. Teacher assessment can include all the work a child has done in key stage one and the test result merely supports this judgement.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school will report all the teacher assessments to the local authority by the end of June 2022; we do not need to report individual test scores.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Teacher assessments of pupil attainment will be shared with parents in the Summer Term school report 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98DAD17-307C-4637-8C67-77CA8A65F8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4462" y="4319355"/>
            <a:ext cx="3310353" cy="220690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29038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"/>
          <p:cNvSpPr/>
          <p:nvPr/>
        </p:nvSpPr>
        <p:spPr>
          <a:xfrm>
            <a:off x="0" y="57210"/>
            <a:ext cx="9144000" cy="6870128"/>
          </a:xfrm>
          <a:prstGeom prst="rect">
            <a:avLst/>
          </a:prstGeom>
          <a:solidFill>
            <a:schemeClr val="lt1">
              <a:alpha val="84705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6" name="Google Shape;56;p4"/>
          <p:cNvSpPr txBox="1"/>
          <p:nvPr/>
        </p:nvSpPr>
        <p:spPr>
          <a:xfrm>
            <a:off x="299405" y="549275"/>
            <a:ext cx="8539794" cy="805551"/>
          </a:xfrm>
          <a:prstGeom prst="rect">
            <a:avLst/>
          </a:prstGeom>
          <a:solidFill>
            <a:srgbClr val="FDE7CF"/>
          </a:solidFill>
          <a:ln>
            <a:noFill/>
          </a:ln>
        </p:spPr>
        <p:txBody>
          <a:bodyPr spcFirstLastPara="1" wrap="square" lIns="216000" tIns="216000" rIns="216000" bIns="2160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Roboto Black"/>
              <a:buChar char="•"/>
            </a:pPr>
            <a:r>
              <a:rPr lang="en-GB" sz="2400" dirty="0">
                <a:solidFill>
                  <a:schemeClr val="dk1"/>
                </a:solidFill>
                <a:latin typeface="Roboto Black"/>
                <a:ea typeface="Roboto Black"/>
                <a:cs typeface="Roboto Black"/>
                <a:sym typeface="Roboto Black"/>
              </a:rPr>
              <a:t>How can I help my child?</a:t>
            </a:r>
            <a:endParaRPr dirty="0"/>
          </a:p>
        </p:txBody>
      </p:sp>
      <p:pic>
        <p:nvPicPr>
          <p:cNvPr id="57" name="Google Shape;5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768865"/>
            <a:ext cx="9144000" cy="10717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" name="Google Shape;59;p4"/>
          <p:cNvGrpSpPr/>
          <p:nvPr/>
        </p:nvGrpSpPr>
        <p:grpSpPr>
          <a:xfrm>
            <a:off x="299405" y="6581924"/>
            <a:ext cx="920730" cy="153888"/>
            <a:chOff x="299405" y="6581924"/>
            <a:chExt cx="920730" cy="153888"/>
          </a:xfrm>
        </p:grpSpPr>
        <p:sp>
          <p:nvSpPr>
            <p:cNvPr id="60" name="Google Shape;60;p4">
              <a:hlinkClick r:id="rId6" action="ppaction://hlinksldjump"/>
            </p:cNvPr>
            <p:cNvSpPr/>
            <p:nvPr/>
          </p:nvSpPr>
          <p:spPr>
            <a:xfrm rot="-5400000" flipH="1">
              <a:off x="290896" y="6605685"/>
              <a:ext cx="123384" cy="106366"/>
            </a:xfrm>
            <a:prstGeom prst="triangle">
              <a:avLst>
                <a:gd name="adj" fmla="val 50000"/>
              </a:avLst>
            </a:prstGeom>
            <a:solidFill>
              <a:srgbClr val="2A294C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61" name="Google Shape;61;p4">
              <a:hlinkClick r:id="rId6" action="ppaction://hlinksldjump"/>
            </p:cNvPr>
            <p:cNvSpPr txBox="1"/>
            <p:nvPr/>
          </p:nvSpPr>
          <p:spPr>
            <a:xfrm>
              <a:off x="454395" y="6581924"/>
              <a:ext cx="765740" cy="1538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b="1">
                  <a:solidFill>
                    <a:schemeClr val="dk1"/>
                  </a:solidFill>
                  <a:latin typeface="Roboto"/>
                  <a:ea typeface="Roboto"/>
                  <a:cs typeface="Roboto"/>
                  <a:sym typeface="Roboto"/>
                </a:rPr>
                <a:t>Contents</a:t>
              </a:r>
              <a:endParaRPr/>
            </a:p>
          </p:txBody>
        </p:sp>
      </p:grpSp>
      <p:sp>
        <p:nvSpPr>
          <p:cNvPr id="66" name="Google Shape;66;p4"/>
          <p:cNvSpPr txBox="1"/>
          <p:nvPr/>
        </p:nvSpPr>
        <p:spPr>
          <a:xfrm>
            <a:off x="454395" y="1569721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Make sure they go to bed at a reasonable time, have a good breakfast and arrive at school on time during the assessment weeks. </a:t>
            </a:r>
          </a:p>
        </p:txBody>
      </p:sp>
      <p:sp>
        <p:nvSpPr>
          <p:cNvPr id="16" name="Google Shape;66;p4">
            <a:extLst>
              <a:ext uri="{FF2B5EF4-FFF2-40B4-BE49-F238E27FC236}">
                <a16:creationId xmlns:a16="http://schemas.microsoft.com/office/drawing/2014/main" id="{7F5E4A60-F826-4F9D-BC23-1A09EFDA7254}"/>
              </a:ext>
            </a:extLst>
          </p:cNvPr>
          <p:cNvSpPr txBox="1"/>
          <p:nvPr/>
        </p:nvSpPr>
        <p:spPr>
          <a:xfrm>
            <a:off x="4731026" y="1569721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lvl="0"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Listen to your child read daily. Ask questions and talk about what they have read. Make sure they understand what they are reading. </a:t>
            </a:r>
          </a:p>
        </p:txBody>
      </p:sp>
      <p:sp>
        <p:nvSpPr>
          <p:cNvPr id="17" name="Google Shape;66;p4">
            <a:extLst>
              <a:ext uri="{FF2B5EF4-FFF2-40B4-BE49-F238E27FC236}">
                <a16:creationId xmlns:a16="http://schemas.microsoft.com/office/drawing/2014/main" id="{EF77B977-9708-41D0-B2EB-40B9F824C77A}"/>
              </a:ext>
            </a:extLst>
          </p:cNvPr>
          <p:cNvSpPr txBox="1"/>
          <p:nvPr/>
        </p:nvSpPr>
        <p:spPr>
          <a:xfrm>
            <a:off x="454395" y="3874654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Use online activities like </a:t>
            </a:r>
            <a:r>
              <a:rPr lang="en-GB" sz="1600" b="1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Times Tables Rockstars, </a:t>
            </a:r>
            <a:r>
              <a:rPr lang="en-GB" sz="1600" b="1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MyMaths</a:t>
            </a:r>
            <a:r>
              <a:rPr lang="en-GB" sz="1600" b="1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, Doodle Maths </a:t>
            </a:r>
            <a:r>
              <a:rPr lang="en-GB" sz="16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to practise skills at home. </a:t>
            </a:r>
          </a:p>
        </p:txBody>
      </p:sp>
      <p:sp>
        <p:nvSpPr>
          <p:cNvPr id="18" name="Google Shape;66;p4">
            <a:extLst>
              <a:ext uri="{FF2B5EF4-FFF2-40B4-BE49-F238E27FC236}">
                <a16:creationId xmlns:a16="http://schemas.microsoft.com/office/drawing/2014/main" id="{30C97D85-7592-40EF-9024-C0656797CA37}"/>
              </a:ext>
            </a:extLst>
          </p:cNvPr>
          <p:cNvSpPr txBox="1"/>
          <p:nvPr/>
        </p:nvSpPr>
        <p:spPr>
          <a:xfrm>
            <a:off x="4731026" y="3874654"/>
            <a:ext cx="3958579" cy="2090038"/>
          </a:xfrm>
          <a:prstGeom prst="rect">
            <a:avLst/>
          </a:prstGeom>
          <a:solidFill>
            <a:srgbClr val="D2D8EF"/>
          </a:solidFill>
          <a:ln>
            <a:noFill/>
          </a:ln>
        </p:spPr>
        <p:txBody>
          <a:bodyPr spcFirstLastPara="1" wrap="square" lIns="108000" tIns="108000" rIns="108000" bIns="108000" anchor="ctr" anchorCtr="0">
            <a:noAutofit/>
          </a:bodyPr>
          <a:lstStyle/>
          <a:p>
            <a:pPr algn="ctr"/>
            <a:r>
              <a:rPr lang="en-GB" sz="16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Support your child to complete any home learning tasks, such as </a:t>
            </a:r>
            <a:r>
              <a:rPr lang="en-GB" sz="1600" b="1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spelling activities, reading comprehensions and maths sheets</a:t>
            </a:r>
            <a:r>
              <a:rPr lang="en-GB" sz="1600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  <a:endParaRPr lang="en-GB" sz="1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382138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144000" cy="334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6118506"/>
            <a:ext cx="9144000" cy="739494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Leader's Digest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F28C1C"/>
      </a:accent1>
      <a:accent2>
        <a:srgbClr val="2A294C"/>
      </a:accent2>
      <a:accent3>
        <a:srgbClr val="3A4F9D"/>
      </a:accent3>
      <a:accent4>
        <a:srgbClr val="7974AA"/>
      </a:accent4>
      <a:accent5>
        <a:srgbClr val="23A7F9"/>
      </a:accent5>
      <a:accent6>
        <a:srgbClr val="E34192"/>
      </a:accent6>
      <a:hlink>
        <a:srgbClr val="2A294C"/>
      </a:hlink>
      <a:folHlink>
        <a:srgbClr val="7974A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743</Words>
  <Application>Microsoft Office PowerPoint</Application>
  <PresentationFormat>On-screen Show (4:3)</PresentationFormat>
  <Paragraphs>55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Roboto</vt:lpstr>
      <vt:lpstr>Roboto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Antonia Hind</dc:creator>
  <cp:lastModifiedBy>Nicola Green</cp:lastModifiedBy>
  <cp:revision>6</cp:revision>
  <dcterms:created xsi:type="dcterms:W3CDTF">2019-03-19T15:37:08Z</dcterms:created>
  <dcterms:modified xsi:type="dcterms:W3CDTF">2022-04-26T08:00:56Z</dcterms:modified>
</cp:coreProperties>
</file>