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85" r:id="rId4"/>
    <p:sldId id="286" r:id="rId5"/>
    <p:sldId id="274" r:id="rId6"/>
    <p:sldId id="273" r:id="rId7"/>
    <p:sldId id="270" r:id="rId8"/>
    <p:sldId id="272" r:id="rId9"/>
    <p:sldId id="261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8.jpeg"/><Relationship Id="rId2" Type="http://schemas.microsoft.com/office/2007/relationships/media" Target="../media/media4.m4a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8.xml"/><Relationship Id="rId6" Type="http://schemas.openxmlformats.org/officeDocument/2006/relationships/image" Target="../media/image7.jpe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2.png"/><Relationship Id="rId2" Type="http://schemas.microsoft.com/office/2007/relationships/media" Target="../media/media8.m4a"/><Relationship Id="rId1" Type="http://schemas.openxmlformats.org/officeDocument/2006/relationships/tags" Target="../tags/tag9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10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4026B9-AB40-46BA-9AF4-DE76FFBB5965}"/>
              </a:ext>
            </a:extLst>
          </p:cNvPr>
          <p:cNvSpPr txBox="1">
            <a:spLocks/>
          </p:cNvSpPr>
          <p:nvPr/>
        </p:nvSpPr>
        <p:spPr>
          <a:xfrm>
            <a:off x="-615524" y="521595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Day 4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A5696A1-87B4-4B77-98DC-FD4C35FCF0A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9111" y="0"/>
            <a:ext cx="6537101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F30FD9-DCA3-46D2-A755-7063E362C8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609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75"/>
    </mc:Choice>
    <mc:Fallback xmlns="">
      <p:transition spd="slow" advTm="18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Myths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8327" y="550718"/>
            <a:ext cx="7213627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Yesterday we looked at:</a:t>
            </a:r>
          </a:p>
          <a:p>
            <a:pPr marL="0" indent="0">
              <a:buNone/>
            </a:pPr>
            <a:r>
              <a:rPr lang="en-GB" sz="2800" b="1" dirty="0"/>
              <a:t>What is the role of myths in a culture?</a:t>
            </a:r>
          </a:p>
          <a:p>
            <a:pPr marL="0" indent="0">
              <a:buNone/>
            </a:pPr>
            <a:r>
              <a:rPr lang="en-GB" sz="2800" dirty="0"/>
              <a:t>They explain how a people came to be and what happens when they die; explains natural phenomena;  how to behave in society; teaches a lesson.</a:t>
            </a:r>
          </a:p>
          <a:p>
            <a:pPr marL="0" indent="0">
              <a:buNone/>
            </a:pPr>
            <a:r>
              <a:rPr lang="en-GB" sz="2800" dirty="0"/>
              <a:t>Some myths have happy endings but unlike fairy tales they don’t always have a happy ending.</a:t>
            </a:r>
          </a:p>
        </p:txBody>
      </p:sp>
      <p:pic>
        <p:nvPicPr>
          <p:cNvPr id="4" name="Picture 2" descr="top WordPress myths">
            <a:extLst>
              <a:ext uri="{FF2B5EF4-FFF2-40B4-BE49-F238E27FC236}">
                <a16:creationId xmlns:a16="http://schemas.microsoft.com/office/drawing/2014/main" id="{56A827CA-F2BC-4198-97A2-7B9BBCFDD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046" y="692385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B7E161-7DFC-4549-B9AE-D37148D3DD99}"/>
              </a:ext>
            </a:extLst>
          </p:cNvPr>
          <p:cNvSpPr txBox="1"/>
          <p:nvPr/>
        </p:nvSpPr>
        <p:spPr>
          <a:xfrm>
            <a:off x="429491" y="4134157"/>
            <a:ext cx="1133301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Are myths important? </a:t>
            </a:r>
          </a:p>
          <a:p>
            <a:r>
              <a:rPr lang="en-GB" sz="2800" dirty="0"/>
              <a:t>What do you think?</a:t>
            </a:r>
          </a:p>
          <a:p>
            <a:pPr marL="0" indent="0">
              <a:buNone/>
            </a:pPr>
            <a:r>
              <a:rPr lang="en-GB" sz="2800" dirty="0"/>
              <a:t>They help people make sense of the world and explain things that otherwise would be unable to explain.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96A76A6-982C-46BD-9314-CA8ECB3988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423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56"/>
    </mc:Choice>
    <mc:Fallback xmlns="">
      <p:transition spd="slow" advTm="45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D266555-A268-4B7A-BDC6-72151C0AD9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596315" y="-1456382"/>
            <a:ext cx="6940758" cy="981221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3D132A-1A15-49F3-ABE9-3AB0402DCF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3225875-F555-46F9-8FA7-933E85CC8A18}"/>
              </a:ext>
            </a:extLst>
          </p:cNvPr>
          <p:cNvSpPr txBox="1">
            <a:spLocks/>
          </p:cNvSpPr>
          <p:nvPr/>
        </p:nvSpPr>
        <p:spPr>
          <a:xfrm>
            <a:off x="124690" y="521595"/>
            <a:ext cx="748145" cy="1226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XCCW Joined 1a" panose="03050602040000000000" pitchFamily="66" charset="0"/>
              </a:rPr>
              <a:t>Comic</a:t>
            </a:r>
          </a:p>
          <a:p>
            <a:r>
              <a:rPr lang="en-GB" sz="1200" dirty="0">
                <a:latin typeface="XCCW Joined 1a" panose="03050602040000000000" pitchFamily="66" charset="0"/>
              </a:rPr>
              <a:t>Page</a:t>
            </a:r>
          </a:p>
          <a:p>
            <a:r>
              <a:rPr lang="en-GB" sz="1200" dirty="0">
                <a:latin typeface="XCCW Joined 1a" panose="03050602040000000000" pitchFamily="66" charset="0"/>
              </a:rPr>
              <a:t>1 of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236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08"/>
    </mc:Choice>
    <mc:Fallback xmlns="">
      <p:transition spd="slow" advTm="22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46B7144-89CD-4A84-B812-F08C75F813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616471" y="-1483828"/>
            <a:ext cx="6953196" cy="9829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D981DA3-659F-4E5A-84CA-27E473A4ED36}"/>
              </a:ext>
            </a:extLst>
          </p:cNvPr>
          <p:cNvSpPr txBox="1">
            <a:spLocks/>
          </p:cNvSpPr>
          <p:nvPr/>
        </p:nvSpPr>
        <p:spPr>
          <a:xfrm>
            <a:off x="124690" y="521596"/>
            <a:ext cx="872837" cy="1018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XCCW Joined 1a" panose="03050602040000000000" pitchFamily="66" charset="0"/>
              </a:rPr>
              <a:t>Comic</a:t>
            </a:r>
          </a:p>
          <a:p>
            <a:r>
              <a:rPr lang="en-GB" sz="1200" dirty="0">
                <a:latin typeface="XCCW Joined 1a" panose="03050602040000000000" pitchFamily="66" charset="0"/>
              </a:rPr>
              <a:t>Page</a:t>
            </a:r>
          </a:p>
          <a:p>
            <a:r>
              <a:rPr lang="en-GB" sz="1200" dirty="0">
                <a:latin typeface="XCCW Joined 1a" panose="03050602040000000000" pitchFamily="66" charset="0"/>
              </a:rPr>
              <a:t>2 of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380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"/>
    </mc:Choice>
    <mc:Fallback xmlns="">
      <p:transition spd="slow" advTm="270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1462687" y="-329931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Read </a:t>
            </a:r>
            <a:r>
              <a:rPr lang="en-GB" dirty="0" err="1">
                <a:latin typeface="XCCW Joined 1a" panose="03050602040000000000" pitchFamily="66" charset="0"/>
              </a:rPr>
              <a:t>Pik’s</a:t>
            </a:r>
            <a:r>
              <a:rPr lang="en-GB" dirty="0">
                <a:latin typeface="XCCW Joined 1a" panose="03050602040000000000" pitchFamily="66" charset="0"/>
              </a:rPr>
              <a:t> conversation with his father.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371F1-9FA6-451F-9E52-8736C7DD6B5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582" y="1885116"/>
            <a:ext cx="2510929" cy="2013481"/>
          </a:xfrm>
          <a:prstGeom prst="rect">
            <a:avLst/>
          </a:prstGeom>
        </p:spPr>
      </p:pic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78A4B8EC-74BE-4BE4-A00F-27B47FF6F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553DD1B1-A3F3-4032-9080-3C1407EF0C4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3533" y="644690"/>
            <a:ext cx="8033039" cy="61406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8AD3AE-7A5B-41AF-AB53-8FFAF3D072D2}"/>
              </a:ext>
            </a:extLst>
          </p:cNvPr>
          <p:cNvSpPr txBox="1"/>
          <p:nvPr/>
        </p:nvSpPr>
        <p:spPr>
          <a:xfrm>
            <a:off x="621493" y="4041790"/>
            <a:ext cx="25109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XCCW Joined 1a" panose="03050602040000000000" pitchFamily="66" charset="0"/>
              </a:rPr>
              <a:t>What rules did the author follow when writing a dialogue?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b="1" dirty="0">
                <a:latin typeface="XCCW Joined 1a" panose="03050602040000000000" pitchFamily="66" charset="0"/>
              </a:rPr>
              <a:t>Can you create a checklist?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7596C7-D964-4F22-995D-E3FF6157E8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899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962"/>
    </mc:Choice>
    <mc:Fallback xmlns="">
      <p:transition spd="slow" advTm="91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550718" y="987425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>
                <a:latin typeface="XCCW Joined 1a" panose="03050602040000000000" pitchFamily="66" charset="0"/>
              </a:rPr>
              <a:t>What did you come up with?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CFFF96-48CC-4E63-A510-7751F5CB1CD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336" y="230887"/>
            <a:ext cx="2510929" cy="2013481"/>
          </a:xfrm>
          <a:prstGeom prst="rect">
            <a:avLst/>
          </a:prstGeom>
        </p:spPr>
      </p:pic>
      <p:pic>
        <p:nvPicPr>
          <p:cNvPr id="6" name="Picture 2" descr="top WordPress myths">
            <a:extLst>
              <a:ext uri="{FF2B5EF4-FFF2-40B4-BE49-F238E27FC236}">
                <a16:creationId xmlns:a16="http://schemas.microsoft.com/office/drawing/2014/main" id="{F3F8166A-5B14-41C9-AAC8-BE8492A40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6B6267A-1F21-4F68-A825-2F2C16065289}"/>
              </a:ext>
            </a:extLst>
          </p:cNvPr>
          <p:cNvSpPr txBox="1"/>
          <p:nvPr/>
        </p:nvSpPr>
        <p:spPr>
          <a:xfrm>
            <a:off x="1276350" y="2379796"/>
            <a:ext cx="96393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o"/>
            </a:pPr>
            <a:r>
              <a:rPr lang="en-GB" altLang="en-US" sz="1800" dirty="0">
                <a:latin typeface="XCCW Joined 1a" panose="03050602040000000000" pitchFamily="66" charset="0"/>
                <a:sym typeface="Wingdings" panose="05000000000000000000" pitchFamily="2" charset="2"/>
              </a:rPr>
              <a:t>Speech marks at the beginning and end of what is said.</a:t>
            </a:r>
          </a:p>
          <a:p>
            <a:pPr marL="285750" indent="-285750">
              <a:buFont typeface="Wingdings" panose="05000000000000000000" pitchFamily="2" charset="2"/>
              <a:buChar char="o"/>
            </a:pPr>
            <a:r>
              <a:rPr lang="en-GB" altLang="en-US" sz="1800" dirty="0">
                <a:latin typeface="XCCW Joined 1a" panose="03050602040000000000" pitchFamily="66" charset="0"/>
              </a:rPr>
              <a:t>Begin the direct speech with a capital letter.</a:t>
            </a:r>
            <a:endParaRPr lang="en-GB" altLang="en-US" sz="1800" dirty="0">
              <a:latin typeface="XCCW Joined 1a" panose="03050602040000000000" pitchFamily="66" charset="0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o"/>
            </a:pPr>
            <a:r>
              <a:rPr lang="en-GB" altLang="en-US" sz="1800" dirty="0">
                <a:latin typeface="XCCW Joined 1a" panose="03050602040000000000" pitchFamily="66" charset="0"/>
              </a:rPr>
              <a:t>Includes a piece of punctuation </a:t>
            </a:r>
            <a:r>
              <a:rPr lang="en-GB" altLang="en-US" sz="1800" b="1" dirty="0">
                <a:latin typeface="XCCW Joined 1a" panose="03050602040000000000" pitchFamily="66" charset="0"/>
              </a:rPr>
              <a:t>before</a:t>
            </a:r>
            <a:r>
              <a:rPr lang="en-GB" altLang="en-US" sz="1800" dirty="0">
                <a:latin typeface="XCCW Joined 1a" panose="03050602040000000000" pitchFamily="66" charset="0"/>
              </a:rPr>
              <a:t> closing the inverted commas.</a:t>
            </a:r>
          </a:p>
          <a:p>
            <a:r>
              <a:rPr lang="en-GB" altLang="en-US" sz="1800" dirty="0">
                <a:latin typeface="XCCW Joined 1a" panose="03050602040000000000" pitchFamily="66" charset="0"/>
                <a:sym typeface="Wingdings" panose="05000000000000000000" pitchFamily="2" charset="2"/>
              </a:rPr>
              <a:t> </a:t>
            </a:r>
            <a:r>
              <a:rPr lang="en-GB" altLang="en-US" sz="1800" dirty="0">
                <a:latin typeface="XCCW Joined 1a" panose="03050602040000000000" pitchFamily="66" charset="0"/>
              </a:rPr>
              <a:t>Include in your sentences information about who is speaking and even how they are speaking or what they are doing. This is called the reporting clause. </a:t>
            </a:r>
          </a:p>
          <a:p>
            <a:pPr eaLnBrk="1" hangingPunct="1"/>
            <a:r>
              <a:rPr lang="en-GB" altLang="en-US" sz="1800" dirty="0">
                <a:latin typeface="XCCW Joined 1a" panose="03050602040000000000" pitchFamily="66" charset="0"/>
                <a:sym typeface="Wingdings" panose="05000000000000000000" pitchFamily="2" charset="2"/>
              </a:rPr>
              <a:t> If the same person is speaking but you break the speech with a reporting clause keep the speech on the same line and if the sentences is continued the first part of speech should be punctuate with a comma and </a:t>
            </a:r>
            <a:r>
              <a:rPr lang="en-GB" altLang="en-US" dirty="0">
                <a:latin typeface="XCCW Joined 1a" panose="03050602040000000000" pitchFamily="66" charset="0"/>
                <a:sym typeface="Wingdings" panose="05000000000000000000" pitchFamily="2" charset="2"/>
              </a:rPr>
              <a:t>the next bit of speech start with a lower case letter.</a:t>
            </a:r>
            <a:endParaRPr lang="en-GB" altLang="en-US" sz="1800" dirty="0">
              <a:latin typeface="XCCW Joined 1a" panose="03050602040000000000" pitchFamily="66" charset="0"/>
            </a:endParaRPr>
          </a:p>
          <a:p>
            <a:pPr eaLnBrk="1" hangingPunct="1"/>
            <a:endParaRPr lang="en-GB" altLang="en-US" sz="1800" dirty="0">
              <a:latin typeface="XCCW Joined 1a" panose="03050602040000000000" pitchFamily="66" charset="0"/>
            </a:endParaRPr>
          </a:p>
          <a:p>
            <a:r>
              <a:rPr lang="en-GB" altLang="en-US" sz="1800" dirty="0">
                <a:latin typeface="XCCW Joined 1a" panose="03050602040000000000" pitchFamily="66" charset="0"/>
                <a:sym typeface="Wingdings" panose="05000000000000000000" pitchFamily="2" charset="2"/>
              </a:rPr>
              <a:t> </a:t>
            </a:r>
            <a:r>
              <a:rPr lang="en-GB" altLang="en-US" sz="1800" dirty="0">
                <a:latin typeface="XCCW Joined 1a" panose="03050602040000000000" pitchFamily="66" charset="0"/>
              </a:rPr>
              <a:t>Start a new line whenever someone new speaks.</a:t>
            </a:r>
          </a:p>
          <a:p>
            <a:pPr eaLnBrk="1" hangingPunct="1"/>
            <a:endParaRPr lang="en-GB" altLang="en-US" sz="1800" dirty="0">
              <a:latin typeface="Twinkl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B2733CE-17F2-475D-9BE8-CE7D4C20CC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797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967"/>
    </mc:Choice>
    <mc:Fallback xmlns="">
      <p:transition spd="slow" advTm="117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561735" y="1989960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u="sng" dirty="0">
                <a:latin typeface="XCCW Joined 1a" panose="03050602040000000000" pitchFamily="66" charset="0"/>
              </a:rPr>
              <a:t>Can you add in the missing punctuation?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It’s a bit like a journey to another world isn’t it said Cole</a:t>
            </a:r>
          </a:p>
          <a:p>
            <a:r>
              <a:rPr lang="en-GB" dirty="0">
                <a:latin typeface="XCCW Joined 1a" panose="03050602040000000000" pitchFamily="66" charset="0"/>
              </a:rPr>
              <a:t>Wait he yelled desperately sprinting uphill as fast as he could come back</a:t>
            </a:r>
          </a:p>
          <a:p>
            <a:r>
              <a:rPr lang="en-GB" dirty="0">
                <a:latin typeface="XCCW Joined 1a" panose="03050602040000000000" pitchFamily="66" charset="0"/>
              </a:rPr>
              <a:t>Cole felt his face flush pink I’m nothing special he said</a:t>
            </a:r>
          </a:p>
          <a:p>
            <a:r>
              <a:rPr lang="en-GB" dirty="0">
                <a:latin typeface="XCCW Joined 1a" panose="03050602040000000000" pitchFamily="66" charset="0"/>
              </a:rPr>
              <a:t>This Cole said the king in a hushed voice is the source of our magic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CFFF96-48CC-4E63-A510-7751F5CB1CD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336" y="230887"/>
            <a:ext cx="2510929" cy="2013481"/>
          </a:xfrm>
          <a:prstGeom prst="rect">
            <a:avLst/>
          </a:prstGeom>
        </p:spPr>
      </p:pic>
      <p:pic>
        <p:nvPicPr>
          <p:cNvPr id="6" name="Picture 2" descr="top WordPress myths">
            <a:extLst>
              <a:ext uri="{FF2B5EF4-FFF2-40B4-BE49-F238E27FC236}">
                <a16:creationId xmlns:a16="http://schemas.microsoft.com/office/drawing/2014/main" id="{F3F8166A-5B14-41C9-AAC8-BE8492A40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1B8B901-1AD7-451B-B51E-F31835ED8B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427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00"/>
    </mc:Choice>
    <mc:Fallback xmlns="">
      <p:transition spd="slow" advTm="18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390285" y="1606515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u="sng" dirty="0">
                <a:latin typeface="XCCW Joined 1a" panose="03050602040000000000" pitchFamily="66" charset="0"/>
              </a:rPr>
              <a:t>Can you add in the missing punctuation?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“It’s a bit like a journey to another world, isn’t it?” said Cole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1a" panose="03050602040000000000" pitchFamily="66" charset="0"/>
              </a:rPr>
              <a:t>“Wait!” he yelled desperately, sprinting uphill as fast as he could. “Come back!”</a:t>
            </a:r>
          </a:p>
          <a:p>
            <a:r>
              <a:rPr lang="en-GB" dirty="0">
                <a:latin typeface="XCCW Joined 1a" panose="03050602040000000000" pitchFamily="66" charset="0"/>
              </a:rPr>
              <a:t>Cole felt his face flush pink. “I’m nothing special,” he said.</a:t>
            </a:r>
          </a:p>
          <a:p>
            <a:r>
              <a:rPr lang="en-GB" dirty="0">
                <a:latin typeface="XCCW Joined 1a" panose="03050602040000000000" pitchFamily="66" charset="0"/>
              </a:rPr>
              <a:t>“This, Cole,” said the king in a hushed voice, “is the source of our magic.”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CFFF96-48CC-4E63-A510-7751F5CB1CD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0" y="230888"/>
            <a:ext cx="2221715" cy="1781564"/>
          </a:xfrm>
          <a:prstGeom prst="rect">
            <a:avLst/>
          </a:prstGeom>
        </p:spPr>
      </p:pic>
      <p:pic>
        <p:nvPicPr>
          <p:cNvPr id="6" name="Picture 2" descr="top WordPress myths">
            <a:extLst>
              <a:ext uri="{FF2B5EF4-FFF2-40B4-BE49-F238E27FC236}">
                <a16:creationId xmlns:a16="http://schemas.microsoft.com/office/drawing/2014/main" id="{F3F8166A-5B14-41C9-AAC8-BE8492A40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887A52F-749A-4258-A41A-4F7EC751A66F}"/>
              </a:ext>
            </a:extLst>
          </p:cNvPr>
          <p:cNvSpPr/>
          <p:nvPr/>
        </p:nvSpPr>
        <p:spPr>
          <a:xfrm>
            <a:off x="390285" y="2797905"/>
            <a:ext cx="800100" cy="742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B6EC503-8AED-4A4C-B662-1234C4F81600}"/>
              </a:ext>
            </a:extLst>
          </p:cNvPr>
          <p:cNvSpPr/>
          <p:nvPr/>
        </p:nvSpPr>
        <p:spPr>
          <a:xfrm>
            <a:off x="9572385" y="2674080"/>
            <a:ext cx="800100" cy="74295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3C63296-8A01-4537-99A2-2DA95A4AC41A}"/>
              </a:ext>
            </a:extLst>
          </p:cNvPr>
          <p:cNvSpPr/>
          <p:nvPr/>
        </p:nvSpPr>
        <p:spPr>
          <a:xfrm>
            <a:off x="9572385" y="4686599"/>
            <a:ext cx="790815" cy="74295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7BEACE4-63B9-47C0-ABC9-F6433C326CEC}"/>
              </a:ext>
            </a:extLst>
          </p:cNvPr>
          <p:cNvSpPr/>
          <p:nvPr/>
        </p:nvSpPr>
        <p:spPr>
          <a:xfrm>
            <a:off x="7266854" y="5826179"/>
            <a:ext cx="790815" cy="74295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D0F2B5A-03F3-4CF8-9696-C8A3572FFF04}"/>
              </a:ext>
            </a:extLst>
          </p:cNvPr>
          <p:cNvSpPr/>
          <p:nvPr/>
        </p:nvSpPr>
        <p:spPr>
          <a:xfrm>
            <a:off x="7266855" y="4271527"/>
            <a:ext cx="790815" cy="74295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804763C-3E59-47B6-A02E-F0DD02AF81A8}"/>
              </a:ext>
            </a:extLst>
          </p:cNvPr>
          <p:cNvSpPr/>
          <p:nvPr/>
        </p:nvSpPr>
        <p:spPr>
          <a:xfrm>
            <a:off x="671872" y="5546833"/>
            <a:ext cx="790815" cy="742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A9CE95A-DB29-4A8C-9D43-49A9C83AF2F6}"/>
              </a:ext>
            </a:extLst>
          </p:cNvPr>
          <p:cNvSpPr/>
          <p:nvPr/>
        </p:nvSpPr>
        <p:spPr>
          <a:xfrm>
            <a:off x="399570" y="3716347"/>
            <a:ext cx="790815" cy="742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FBAF074-1849-4E74-80D3-D3B6A698FD58}"/>
              </a:ext>
            </a:extLst>
          </p:cNvPr>
          <p:cNvSpPr/>
          <p:nvPr/>
        </p:nvSpPr>
        <p:spPr>
          <a:xfrm>
            <a:off x="1406477" y="3716347"/>
            <a:ext cx="790815" cy="74295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A32049D-C0FD-4AAE-AB28-2F79B6ABE4E5}"/>
              </a:ext>
            </a:extLst>
          </p:cNvPr>
          <p:cNvSpPr/>
          <p:nvPr/>
        </p:nvSpPr>
        <p:spPr>
          <a:xfrm>
            <a:off x="5109371" y="4271527"/>
            <a:ext cx="790815" cy="742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7C8F50F-126E-4389-977F-A5AC9D718C67}"/>
              </a:ext>
            </a:extLst>
          </p:cNvPr>
          <p:cNvSpPr/>
          <p:nvPr/>
        </p:nvSpPr>
        <p:spPr>
          <a:xfrm>
            <a:off x="6051166" y="4803883"/>
            <a:ext cx="790815" cy="742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37107CD-C7D6-4AFF-8884-32A1423779B1}"/>
              </a:ext>
            </a:extLst>
          </p:cNvPr>
          <p:cNvSpPr/>
          <p:nvPr/>
        </p:nvSpPr>
        <p:spPr>
          <a:xfrm>
            <a:off x="9176977" y="5627864"/>
            <a:ext cx="790815" cy="74295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2AA03A2-BF36-4EC4-B48D-D18963610EFD}"/>
              </a:ext>
            </a:extLst>
          </p:cNvPr>
          <p:cNvSpPr/>
          <p:nvPr/>
        </p:nvSpPr>
        <p:spPr>
          <a:xfrm>
            <a:off x="2689640" y="5612097"/>
            <a:ext cx="790815" cy="74295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3426E2-6FC6-46EF-9534-12874D93A3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3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549"/>
    </mc:Choice>
    <mc:Fallback xmlns="">
      <p:transition spd="slow" advTm="102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693665" y="2510628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XCCW Joined 1a" panose="03050602040000000000" pitchFamily="66" charset="0"/>
              </a:rPr>
              <a:t>Did </a:t>
            </a:r>
            <a:r>
              <a:rPr lang="en-GB" dirty="0" err="1">
                <a:latin typeface="XCCW Joined 1a" panose="03050602040000000000" pitchFamily="66" charset="0"/>
              </a:rPr>
              <a:t>Pik’s</a:t>
            </a:r>
            <a:r>
              <a:rPr lang="en-GB" dirty="0">
                <a:latin typeface="XCCW Joined 1a" panose="03050602040000000000" pitchFamily="66" charset="0"/>
              </a:rPr>
              <a:t> friends agree to join his </a:t>
            </a:r>
            <a:r>
              <a:rPr lang="en-GB" dirty="0" err="1">
                <a:latin typeface="XCCW Joined 1a" panose="03050602040000000000" pitchFamily="66" charset="0"/>
              </a:rPr>
              <a:t>Pok</a:t>
            </a:r>
            <a:r>
              <a:rPr lang="en-GB" dirty="0">
                <a:latin typeface="XCCW Joined 1a" panose="03050602040000000000" pitchFamily="66" charset="0"/>
              </a:rPr>
              <a:t>-A-Tok team?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What evidence is there?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Why did the author miss the scene?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>
                <a:latin typeface="XCCW Joined 1a" panose="03050602040000000000" pitchFamily="66" charset="0"/>
              </a:rPr>
              <a:t>What might the conversation have looked like?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42149-E6FC-4E4C-97E6-E374D932049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336" y="230887"/>
            <a:ext cx="2510929" cy="2013481"/>
          </a:xfrm>
          <a:prstGeom prst="rect">
            <a:avLst/>
          </a:prstGeom>
        </p:spPr>
      </p:pic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4E8AE878-187D-4AF7-8CDD-DCE17FD5D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7AC0EA8-A23F-40A1-9CE7-C7E207DA0F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938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552"/>
    </mc:Choice>
    <mc:Fallback xmlns="">
      <p:transition spd="slow" advTm="70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B4093-DD06-4679-AD11-226E55C2309B}"/>
              </a:ext>
            </a:extLst>
          </p:cNvPr>
          <p:cNvSpPr txBox="1">
            <a:spLocks/>
          </p:cNvSpPr>
          <p:nvPr/>
        </p:nvSpPr>
        <p:spPr>
          <a:xfrm>
            <a:off x="693665" y="1895386"/>
            <a:ext cx="10804670" cy="4962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>
                <a:latin typeface="XCCW Joined 1a" panose="03050602040000000000" pitchFamily="66" charset="0"/>
              </a:rPr>
              <a:t>What might the conversation before </a:t>
            </a:r>
            <a:r>
              <a:rPr lang="en-GB" dirty="0" err="1">
                <a:latin typeface="XCCW Joined 1a" panose="03050602040000000000" pitchFamily="66" charset="0"/>
              </a:rPr>
              <a:t>Pik</a:t>
            </a:r>
            <a:r>
              <a:rPr lang="en-GB" dirty="0">
                <a:latin typeface="XCCW Joined 1a" panose="03050602040000000000" pitchFamily="66" charset="0"/>
              </a:rPr>
              <a:t> and friends have looked like as he asked them to join his </a:t>
            </a:r>
            <a:r>
              <a:rPr lang="en-GB" dirty="0" err="1">
                <a:latin typeface="XCCW Joined 1a" panose="03050602040000000000" pitchFamily="66" charset="0"/>
              </a:rPr>
              <a:t>pok</a:t>
            </a:r>
            <a:r>
              <a:rPr lang="en-GB" dirty="0">
                <a:latin typeface="XCCW Joined 1a" panose="03050602040000000000" pitchFamily="66" charset="0"/>
              </a:rPr>
              <a:t>-a-</a:t>
            </a:r>
            <a:r>
              <a:rPr lang="en-GB" dirty="0" err="1">
                <a:latin typeface="XCCW Joined 1a" panose="03050602040000000000" pitchFamily="66" charset="0"/>
              </a:rPr>
              <a:t>tok</a:t>
            </a:r>
            <a:r>
              <a:rPr lang="en-GB" dirty="0">
                <a:latin typeface="XCCW Joined 1a" panose="03050602040000000000" pitchFamily="66" charset="0"/>
              </a:rPr>
              <a:t> team?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b="1" dirty="0">
                <a:latin typeface="XCCW Joined 1a" panose="03050602040000000000" pitchFamily="66" charset="0"/>
              </a:rPr>
              <a:t>L.O: I can describe the scene using dialogue to advance the action.</a:t>
            </a:r>
          </a:p>
          <a:p>
            <a:r>
              <a:rPr lang="en-GB" dirty="0">
                <a:latin typeface="XCCW Joined 1a" panose="03050602040000000000" pitchFamily="66" charset="0"/>
              </a:rPr>
              <a:t>S.C: Apply the rules of speech accurately.</a:t>
            </a:r>
          </a:p>
          <a:p>
            <a:r>
              <a:rPr lang="en-GB" dirty="0">
                <a:latin typeface="XCCW Joined 1a" panose="03050602040000000000" pitchFamily="66" charset="0"/>
              </a:rPr>
              <a:t>Use adjectives to describe.</a:t>
            </a:r>
          </a:p>
          <a:p>
            <a:r>
              <a:rPr lang="en-GB" dirty="0">
                <a:latin typeface="XCCW Joined 1a" panose="03050602040000000000" pitchFamily="66" charset="0"/>
              </a:rPr>
              <a:t>Use synonyms for said.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371F1-9FA6-451F-9E52-8736C7DD6B5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336" y="230887"/>
            <a:ext cx="2510929" cy="2013481"/>
          </a:xfrm>
          <a:prstGeom prst="rect">
            <a:avLst/>
          </a:prstGeom>
        </p:spPr>
      </p:pic>
      <p:pic>
        <p:nvPicPr>
          <p:cNvPr id="5" name="Picture 2" descr="top WordPress myths">
            <a:extLst>
              <a:ext uri="{FF2B5EF4-FFF2-40B4-BE49-F238E27FC236}">
                <a16:creationId xmlns:a16="http://schemas.microsoft.com/office/drawing/2014/main" id="{78A4B8EC-74BE-4BE4-A00F-27B47FF6F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735" y="230887"/>
            <a:ext cx="2453905" cy="163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1913E9-37E2-452E-8FC8-0F4D76C55C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79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45"/>
    </mc:Choice>
    <mc:Fallback xmlns="">
      <p:transition spd="slow" advTm="52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6|5.3|6.1|11.7|30.1|39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4.1|11.2|8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1|16.7|12.7|3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</Words>
  <Application>Microsoft Office PowerPoint</Application>
  <PresentationFormat>Widescreen</PresentationFormat>
  <Paragraphs>57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Twinkl</vt:lpstr>
      <vt:lpstr>Wingdings</vt:lpstr>
      <vt:lpstr>XCCW Joined 1a</vt:lpstr>
      <vt:lpstr>Office Theme</vt:lpstr>
      <vt:lpstr>PowerPoint Presentation</vt:lpstr>
      <vt:lpstr>Myths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45</cp:revision>
  <dcterms:created xsi:type="dcterms:W3CDTF">2021-02-16T11:19:39Z</dcterms:created>
  <dcterms:modified xsi:type="dcterms:W3CDTF">2021-02-24T22:08:59Z</dcterms:modified>
</cp:coreProperties>
</file>