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0C41"/>
    <a:srgbClr val="FFCCCC"/>
    <a:srgbClr val="BDE8E9"/>
    <a:srgbClr val="ABDDDC"/>
    <a:srgbClr val="97C6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9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4EC27-9FF4-4448-B558-4E4042504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DBE25-02CF-48F4-B026-62EF6C2781C0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407C0-4D02-46F3-9011-1329BE5CC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989F1-83A6-4941-8843-5F07662C4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BF7BE-4B22-41D2-8770-DABBB74674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892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62775-D296-4F19-ABCA-FAA011025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24D84-8B95-4570-BFDB-F267A94DAA24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92030-B56B-4962-850F-FF694F85F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979641-0781-45CB-9446-C41FB5D03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6DD30-9C50-4C03-886C-5FD10256C0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95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8A214-4A40-48D8-9B02-BB50EE362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28229-37AA-455A-8BD5-7F3624BA1121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F05030-BAC7-4C4A-9290-5234DCD3E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97FFB-F76D-42E2-B416-8905D8CAD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ADF77-B972-482D-AD64-0ACA9D0E41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753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52092B8-47BA-41FE-B516-B5BD77E62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30609-A65B-43F0-904A-3B9A9C130ECB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A6995AF-0977-4386-98FC-E592A5FE8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54B52-1480-4202-9F86-C110F508B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8864C-CC13-4C2F-B78F-35F57FA6A9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0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451924-A33B-4C3B-98D6-DAA269C45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E1F02-87EF-4F75-86D6-FCD97F79A675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52A8D63-0292-4DF5-B2D0-D872D8F8B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3AED18E-C516-48AD-839F-DACFFAAF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81D12-E9E9-4D4A-93B7-F0CCF5FCC0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44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B4B0A2B-4C24-42D9-A3E0-EAB43C8AE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B1A74-D985-4632-BCD0-D282DCF43AC7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F39140C-9D84-4843-ACFA-E97418CFF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F27FC79-755D-414D-82A3-6DE622D1B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FD81D-62CA-4815-9667-4F24CDB15C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78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16430A8-8771-45BC-B47A-8F58DF8DC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E8001-4C84-4979-83E6-221EEADD5292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EDB4571-C453-4581-9402-C1070BA3C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2C795F2-3DFF-43DC-95A4-E6468D842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9E6C9-6722-46B0-9E37-ABADB4ECDF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825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90BDA77-7D4E-41D5-A16E-A26262091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C5ED9-C3E9-4E5E-A84D-30409CF8B92A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2A04A3-53B9-49DE-A840-C70BD8009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FD2BCB9-05B4-4210-8A33-2C93028DF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76AA5-B8E7-4018-9E5F-F081871338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600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475A53-2E39-4892-9669-7FE1E054E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62421-027C-472F-9606-09B4FAC1ACDA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ED8BDA2-864D-4244-8C91-471B0BE5A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E679BB-0370-40BF-AD33-BFBE03384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C5017-1EF2-453B-BDFF-25DA90325E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34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756D8-5FC2-4A4C-8308-F8EC4585A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028EE-D5DD-45F7-B171-EA18AE60874B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F8766-C08F-4B24-AEBA-F9C1138D6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04394-A36B-4D4E-92E4-E50D1D6C1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3B570-1E3B-4FF5-9D26-87C4422736D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450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FF693A-608D-4A25-A897-07B10DC4D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62B09-1421-41CD-B96F-85602FBC16E3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2E7F1-49B1-4BD2-BBEF-D3844F1FC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AEA8D-DEE0-4B09-A6E5-1E99C01B5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6C1D-AFA7-4EA0-A7B3-C74FDFEDE8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9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671ADCB-25AE-4595-85AC-F824ADDA6A9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4CB9782-CA90-4121-B762-0F695D0AE2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EF69E-60D0-4246-8CFE-9C98BAC799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470CC0-6CD7-4DFF-8970-B3A07A440F29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A9CC0-B0F7-40AC-93B0-AECB13CF14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761EA-E5C4-4D14-93B5-C06C2C6C0A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B0FD5D-9C2D-4D1C-9C7B-59E5FAAEC1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72859A1-2DC1-4E95-84E2-12D335D314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10"/>
    </mc:Choice>
    <mc:Fallback>
      <p:transition spd="slow" advTm="34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879BA1A-3B0C-471C-84D5-EA88DEB0E372}"/>
              </a:ext>
            </a:extLst>
          </p:cNvPr>
          <p:cNvSpPr/>
          <p:nvPr/>
        </p:nvSpPr>
        <p:spPr>
          <a:xfrm>
            <a:off x="474663" y="1484313"/>
            <a:ext cx="8193087" cy="394335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51" name="Picture 1">
            <a:extLst>
              <a:ext uri="{FF2B5EF4-FFF2-40B4-BE49-F238E27FC236}">
                <a16:creationId xmlns:a16="http://schemas.microsoft.com/office/drawing/2014/main" id="{B76F41F8-401A-46B6-90FF-22A9CB5EFE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1730375"/>
            <a:ext cx="334010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DE23618-6D06-444F-9679-4CAF85989D7C}"/>
              </a:ext>
            </a:extLst>
          </p:cNvPr>
          <p:cNvSpPr/>
          <p:nvPr/>
        </p:nvSpPr>
        <p:spPr>
          <a:xfrm>
            <a:off x="4070350" y="2540000"/>
            <a:ext cx="4249738" cy="1616075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53" name="TextBox 3">
            <a:extLst>
              <a:ext uri="{FF2B5EF4-FFF2-40B4-BE49-F238E27FC236}">
                <a16:creationId xmlns:a16="http://schemas.microsoft.com/office/drawing/2014/main" id="{12796AD2-BD68-4BFD-B925-E21B56865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3063" y="2816225"/>
            <a:ext cx="4024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Saint Valentine was a priest who lived a long, long time ago in Rome.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200">
              <a:latin typeface="Sassoon Infant Rg" panose="02000503030000020003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C0CE47-E756-4D4F-9D4A-652662C4BE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8"/>
    </mc:Choice>
    <mc:Fallback>
      <p:transition spd="slow" advTm="10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3E3F53B6-701F-450E-961E-F7EE861C4C2F}"/>
              </a:ext>
            </a:extLst>
          </p:cNvPr>
          <p:cNvSpPr/>
          <p:nvPr/>
        </p:nvSpPr>
        <p:spPr>
          <a:xfrm>
            <a:off x="474663" y="1484313"/>
            <a:ext cx="8193087" cy="394335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74755F2-FFAC-4053-9034-9133B1255C31}"/>
              </a:ext>
            </a:extLst>
          </p:cNvPr>
          <p:cNvSpPr/>
          <p:nvPr/>
        </p:nvSpPr>
        <p:spPr>
          <a:xfrm>
            <a:off x="1031875" y="2540000"/>
            <a:ext cx="4249738" cy="1616075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6" name="TextBox 3">
            <a:extLst>
              <a:ext uri="{FF2B5EF4-FFF2-40B4-BE49-F238E27FC236}">
                <a16:creationId xmlns:a16="http://schemas.microsoft.com/office/drawing/2014/main" id="{C27C779A-3F7D-49F6-A560-220711F92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4588" y="2932113"/>
            <a:ext cx="402431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At the time Rome was ruled by an emperor called Claudius.</a:t>
            </a:r>
          </a:p>
        </p:txBody>
      </p:sp>
      <p:pic>
        <p:nvPicPr>
          <p:cNvPr id="3077" name="Picture 6">
            <a:extLst>
              <a:ext uri="{FF2B5EF4-FFF2-40B4-BE49-F238E27FC236}">
                <a16:creationId xmlns:a16="http://schemas.microsoft.com/office/drawing/2014/main" id="{DCFEC780-1EA2-44F6-9935-3B7CB11C1D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1924050"/>
            <a:ext cx="1954213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59911AD-A083-4EDA-BA3F-81E5ECF451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22"/>
    </mc:Choice>
    <mc:Fallback>
      <p:transition spd="slow" advTm="7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95ECCD-AE85-41D4-920C-4A3C2612AE67}"/>
              </a:ext>
            </a:extLst>
          </p:cNvPr>
          <p:cNvSpPr/>
          <p:nvPr/>
        </p:nvSpPr>
        <p:spPr>
          <a:xfrm>
            <a:off x="474663" y="1484313"/>
            <a:ext cx="8193087" cy="394335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2160CEF-6BD5-4140-923A-51212B8E9242}"/>
              </a:ext>
            </a:extLst>
          </p:cNvPr>
          <p:cNvSpPr/>
          <p:nvPr/>
        </p:nvSpPr>
        <p:spPr>
          <a:xfrm>
            <a:off x="995363" y="2174875"/>
            <a:ext cx="2279650" cy="2590800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00" name="TextBox 3">
            <a:extLst>
              <a:ext uri="{FF2B5EF4-FFF2-40B4-BE49-F238E27FC236}">
                <a16:creationId xmlns:a16="http://schemas.microsoft.com/office/drawing/2014/main" id="{9F808BA0-1518-4C2F-911F-0CF3DA6E7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2200" y="2670175"/>
            <a:ext cx="21209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Claudius was angry because nobody wanted to join his army.</a:t>
            </a:r>
          </a:p>
        </p:txBody>
      </p:sp>
      <p:pic>
        <p:nvPicPr>
          <p:cNvPr id="4101" name="Picture 1">
            <a:extLst>
              <a:ext uri="{FF2B5EF4-FFF2-40B4-BE49-F238E27FC236}">
                <a16:creationId xmlns:a16="http://schemas.microsoft.com/office/drawing/2014/main" id="{39E9A1BB-B82E-422F-BA71-0A90CA6776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1562100"/>
            <a:ext cx="1625600" cy="369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6C75725-CDF2-4085-8EF2-724BDEBC1F3B}"/>
              </a:ext>
            </a:extLst>
          </p:cNvPr>
          <p:cNvGrpSpPr>
            <a:grpSpLocks/>
          </p:cNvGrpSpPr>
          <p:nvPr/>
        </p:nvGrpSpPr>
        <p:grpSpPr bwMode="auto">
          <a:xfrm>
            <a:off x="3767138" y="2174875"/>
            <a:ext cx="2279650" cy="2590800"/>
            <a:chOff x="3767138" y="2174875"/>
            <a:chExt cx="2279650" cy="259080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6B59D68B-799F-4EE7-A488-1E696CB65FFE}"/>
                </a:ext>
              </a:extLst>
            </p:cNvPr>
            <p:cNvSpPr/>
            <p:nvPr/>
          </p:nvSpPr>
          <p:spPr>
            <a:xfrm>
              <a:off x="3767138" y="2174875"/>
              <a:ext cx="2279650" cy="2590800"/>
            </a:xfrm>
            <a:prstGeom prst="roundRect">
              <a:avLst>
                <a:gd name="adj" fmla="val 888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04" name="TextBox 8">
              <a:extLst>
                <a:ext uri="{FF2B5EF4-FFF2-40B4-BE49-F238E27FC236}">
                  <a16:creationId xmlns:a16="http://schemas.microsoft.com/office/drawing/2014/main" id="{47BC8A02-06E8-4124-92FF-E5CC4306E8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2388" y="2563813"/>
              <a:ext cx="2120900" cy="1784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2200">
                  <a:latin typeface="Sassoon Infant Rg" panose="02000503030000020003" pitchFamily="50" charset="0"/>
                </a:rPr>
                <a:t>All of the men wanted to stay at home with their wives and children. 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BB7711-C10E-4DB0-817E-7A52874560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24"/>
    </mc:Choice>
    <mc:Fallback>
      <p:transition spd="slow" advTm="16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B4A13CB-784F-4099-A934-BB01F5D87E49}"/>
              </a:ext>
            </a:extLst>
          </p:cNvPr>
          <p:cNvSpPr/>
          <p:nvPr/>
        </p:nvSpPr>
        <p:spPr>
          <a:xfrm>
            <a:off x="755650" y="874713"/>
            <a:ext cx="7632700" cy="5099050"/>
          </a:xfrm>
          <a:prstGeom prst="roundRect">
            <a:avLst>
              <a:gd name="adj" fmla="val 3896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65A036B-6AA8-430B-80B5-A1E57F562E1D}"/>
              </a:ext>
            </a:extLst>
          </p:cNvPr>
          <p:cNvSpPr/>
          <p:nvPr/>
        </p:nvSpPr>
        <p:spPr>
          <a:xfrm>
            <a:off x="3832225" y="1236663"/>
            <a:ext cx="4198938" cy="1247775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4" name="TextBox 3">
            <a:extLst>
              <a:ext uri="{FF2B5EF4-FFF2-40B4-BE49-F238E27FC236}">
                <a16:creationId xmlns:a16="http://schemas.microsoft.com/office/drawing/2014/main" id="{051FD4B8-0D86-452D-A0BB-DB1D7E1DD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2225" y="1476375"/>
            <a:ext cx="41989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Claudius said that nobody could get married.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3137891-0573-41AC-ACB4-9254A4A2500F}"/>
              </a:ext>
            </a:extLst>
          </p:cNvPr>
          <p:cNvGrpSpPr>
            <a:grpSpLocks/>
          </p:cNvGrpSpPr>
          <p:nvPr/>
        </p:nvGrpSpPr>
        <p:grpSpPr bwMode="auto">
          <a:xfrm>
            <a:off x="3832225" y="2760663"/>
            <a:ext cx="4198938" cy="1247775"/>
            <a:chOff x="3832225" y="2760663"/>
            <a:chExt cx="4198938" cy="1247775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711535F-ED49-4417-A4AE-7E0CE1CD694B}"/>
                </a:ext>
              </a:extLst>
            </p:cNvPr>
            <p:cNvSpPr/>
            <p:nvPr/>
          </p:nvSpPr>
          <p:spPr>
            <a:xfrm>
              <a:off x="3832225" y="2760663"/>
              <a:ext cx="4198938" cy="1247775"/>
            </a:xfrm>
            <a:prstGeom prst="roundRect">
              <a:avLst>
                <a:gd name="adj" fmla="val 888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1" name="TextBox 12">
              <a:extLst>
                <a:ext uri="{FF2B5EF4-FFF2-40B4-BE49-F238E27FC236}">
                  <a16:creationId xmlns:a16="http://schemas.microsoft.com/office/drawing/2014/main" id="{97D5DBC9-FF6C-4E3D-9AD8-4B73666DBA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2225" y="2830513"/>
              <a:ext cx="4198938" cy="1108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2200">
                  <a:latin typeface="Sassoon Infant Rg" panose="02000503030000020003" pitchFamily="50" charset="0"/>
                </a:rPr>
                <a:t>He thought that this way the men would have no families and they would come and join his army.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74DAA385-C37E-4067-8722-FA9EF1A9D11A}"/>
              </a:ext>
            </a:extLst>
          </p:cNvPr>
          <p:cNvGrpSpPr>
            <a:grpSpLocks/>
          </p:cNvGrpSpPr>
          <p:nvPr/>
        </p:nvGrpSpPr>
        <p:grpSpPr bwMode="auto">
          <a:xfrm>
            <a:off x="3832225" y="4367213"/>
            <a:ext cx="4198938" cy="1247775"/>
            <a:chOff x="3832225" y="4367213"/>
            <a:chExt cx="4198938" cy="1247775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B8B4DFD6-7C98-4B1D-ADB2-DE0AEFFFA413}"/>
                </a:ext>
              </a:extLst>
            </p:cNvPr>
            <p:cNvSpPr/>
            <p:nvPr/>
          </p:nvSpPr>
          <p:spPr>
            <a:xfrm>
              <a:off x="3832225" y="4367213"/>
              <a:ext cx="4198938" cy="1247775"/>
            </a:xfrm>
            <a:prstGeom prst="roundRect">
              <a:avLst>
                <a:gd name="adj" fmla="val 888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29" name="TextBox 14">
              <a:extLst>
                <a:ext uri="{FF2B5EF4-FFF2-40B4-BE49-F238E27FC236}">
                  <a16:creationId xmlns:a16="http://schemas.microsoft.com/office/drawing/2014/main" id="{64DA244C-CE47-4C14-BC70-EF847EE5C9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2225" y="4437063"/>
              <a:ext cx="4198938" cy="1108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2200">
                  <a:latin typeface="Sassoon Infant Rg" panose="02000503030000020003" pitchFamily="50" charset="0"/>
                </a:rPr>
                <a:t>A kind priest named Valentine helped the men by letting them marry their sweethearts in secret.</a:t>
              </a:r>
            </a:p>
          </p:txBody>
        </p:sp>
      </p:grpSp>
      <p:pic>
        <p:nvPicPr>
          <p:cNvPr id="5127" name="Picture 6">
            <a:extLst>
              <a:ext uri="{FF2B5EF4-FFF2-40B4-BE49-F238E27FC236}">
                <a16:creationId xmlns:a16="http://schemas.microsoft.com/office/drawing/2014/main" id="{B86EDE44-767B-46DE-AECF-5C1933944F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90688"/>
            <a:ext cx="25654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1AA14A4-1641-4DBB-A2BF-8D974F29D2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52"/>
    </mc:Choice>
    <mc:Fallback>
      <p:transition spd="slow" advTm="26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3652FE2-0ACA-43EF-A995-D079BB6AEE08}"/>
              </a:ext>
            </a:extLst>
          </p:cNvPr>
          <p:cNvSpPr/>
          <p:nvPr/>
        </p:nvSpPr>
        <p:spPr>
          <a:xfrm>
            <a:off x="755650" y="874713"/>
            <a:ext cx="7632700" cy="5099050"/>
          </a:xfrm>
          <a:prstGeom prst="roundRect">
            <a:avLst>
              <a:gd name="adj" fmla="val 3896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C648E04-9153-442A-AD4E-A259B5CB0323}"/>
              </a:ext>
            </a:extLst>
          </p:cNvPr>
          <p:cNvSpPr/>
          <p:nvPr/>
        </p:nvSpPr>
        <p:spPr>
          <a:xfrm>
            <a:off x="1530350" y="1936750"/>
            <a:ext cx="3352800" cy="1331913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12">
            <a:extLst>
              <a:ext uri="{FF2B5EF4-FFF2-40B4-BE49-F238E27FC236}">
                <a16:creationId xmlns:a16="http://schemas.microsoft.com/office/drawing/2014/main" id="{4F723D33-1CD5-409B-8E53-5022328ED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275" y="2081213"/>
            <a:ext cx="329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When Emperor Claudius found out about this he was very angry.</a:t>
            </a:r>
          </a:p>
        </p:txBody>
      </p:sp>
      <p:pic>
        <p:nvPicPr>
          <p:cNvPr id="6149" name="Picture 1">
            <a:extLst>
              <a:ext uri="{FF2B5EF4-FFF2-40B4-BE49-F238E27FC236}">
                <a16:creationId xmlns:a16="http://schemas.microsoft.com/office/drawing/2014/main" id="{0644734B-DAEF-44D3-BEA2-8F3C957759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275" y="1408113"/>
            <a:ext cx="23622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3852421-E08A-48B1-A172-F3F0D129BDB0}"/>
              </a:ext>
            </a:extLst>
          </p:cNvPr>
          <p:cNvGrpSpPr>
            <a:grpSpLocks/>
          </p:cNvGrpSpPr>
          <p:nvPr/>
        </p:nvGrpSpPr>
        <p:grpSpPr bwMode="auto">
          <a:xfrm>
            <a:off x="1492250" y="3656013"/>
            <a:ext cx="3413125" cy="1331912"/>
            <a:chOff x="1491472" y="3655797"/>
            <a:chExt cx="3414128" cy="1331351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649E9E8E-B0C3-47AF-A7DF-58BE48935E83}"/>
                </a:ext>
              </a:extLst>
            </p:cNvPr>
            <p:cNvSpPr/>
            <p:nvPr/>
          </p:nvSpPr>
          <p:spPr>
            <a:xfrm>
              <a:off x="1531172" y="3655797"/>
              <a:ext cx="3352197" cy="1331351"/>
            </a:xfrm>
            <a:prstGeom prst="roundRect">
              <a:avLst>
                <a:gd name="adj" fmla="val 888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2" name="TextBox 12">
              <a:extLst>
                <a:ext uri="{FF2B5EF4-FFF2-40B4-BE49-F238E27FC236}">
                  <a16:creationId xmlns:a16="http://schemas.microsoft.com/office/drawing/2014/main" id="{A4B61F4C-9B97-4638-815A-EDAEE049B4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91472" y="3767474"/>
              <a:ext cx="3414128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2200">
                  <a:latin typeface="Sassoon Infant Rg" panose="02000503030000020003" pitchFamily="50" charset="0"/>
                </a:rPr>
                <a:t>He sent his soldiers to arrest Valentine and throw him into prison.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82960BB-6D29-4996-9B11-8EE2179EFB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41"/>
    </mc:Choice>
    <mc:Fallback>
      <p:transition spd="slow" advTm="14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BB626D9-941D-4EAB-AB9F-AEDA5E22C283}"/>
              </a:ext>
            </a:extLst>
          </p:cNvPr>
          <p:cNvSpPr/>
          <p:nvPr/>
        </p:nvSpPr>
        <p:spPr>
          <a:xfrm>
            <a:off x="755650" y="874713"/>
            <a:ext cx="7632700" cy="5099050"/>
          </a:xfrm>
          <a:prstGeom prst="roundRect">
            <a:avLst>
              <a:gd name="adj" fmla="val 3896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56DA5D9-27E5-4B9B-A303-5D881371380D}"/>
              </a:ext>
            </a:extLst>
          </p:cNvPr>
          <p:cNvSpPr/>
          <p:nvPr/>
        </p:nvSpPr>
        <p:spPr>
          <a:xfrm>
            <a:off x="1722438" y="2184400"/>
            <a:ext cx="2781300" cy="2479675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2" name="TextBox 12">
            <a:extLst>
              <a:ext uri="{FF2B5EF4-FFF2-40B4-BE49-F238E27FC236}">
                <a16:creationId xmlns:a16="http://schemas.microsoft.com/office/drawing/2014/main" id="{500BA9B4-80CF-4058-8B5D-8B95D8E4C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325" y="2362200"/>
            <a:ext cx="25495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Whilst he was in prison, Valentine began to teach the blind daughter of his jailer. She was called Julia.</a:t>
            </a: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2D53B3B6-CE68-408E-8C50-D90372F673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00" y="1408113"/>
            <a:ext cx="2343150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161F34-CB08-4E1A-BE18-8FCD728CBA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60"/>
    </mc:Choice>
    <mc:Fallback>
      <p:transition spd="slow" advTm="11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B08C255-9320-4F34-B812-2F84B9E469D0}"/>
              </a:ext>
            </a:extLst>
          </p:cNvPr>
          <p:cNvSpPr/>
          <p:nvPr/>
        </p:nvSpPr>
        <p:spPr>
          <a:xfrm>
            <a:off x="1220788" y="1508125"/>
            <a:ext cx="6702425" cy="942975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8195" name="TextBox 3">
            <a:extLst>
              <a:ext uri="{FF2B5EF4-FFF2-40B4-BE49-F238E27FC236}">
                <a16:creationId xmlns:a16="http://schemas.microsoft.com/office/drawing/2014/main" id="{8DBD98B1-CE78-45CB-B2D9-002B90071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2550" y="1604963"/>
            <a:ext cx="64389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Julia and Valentine became great friends and Valentine cured Julia’s blindness with a miracle.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200">
              <a:latin typeface="Sassoon Infant Rg" panose="02000503030000020003" pitchFamily="50" charset="0"/>
            </a:endParaRPr>
          </a:p>
        </p:txBody>
      </p:sp>
      <p:pic>
        <p:nvPicPr>
          <p:cNvPr id="8196" name="Picture 5">
            <a:extLst>
              <a:ext uri="{FF2B5EF4-FFF2-40B4-BE49-F238E27FC236}">
                <a16:creationId xmlns:a16="http://schemas.microsoft.com/office/drawing/2014/main" id="{FFE9E197-6678-4CE7-AD6F-30AE5F035E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988" y="2713038"/>
            <a:ext cx="324802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957360-8346-4F4A-9F46-D0BEB1E17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00"/>
    </mc:Choice>
    <mc:Fallback>
      <p:transition spd="slow" advTm="20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16E21E7-29B4-4087-A035-50DF779D6CC9}"/>
              </a:ext>
            </a:extLst>
          </p:cNvPr>
          <p:cNvSpPr/>
          <p:nvPr/>
        </p:nvSpPr>
        <p:spPr>
          <a:xfrm>
            <a:off x="474663" y="1484313"/>
            <a:ext cx="8193087" cy="394335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F5FEC7C-5EA8-4C92-B5F7-F0E298429838}"/>
              </a:ext>
            </a:extLst>
          </p:cNvPr>
          <p:cNvSpPr/>
          <p:nvPr/>
        </p:nvSpPr>
        <p:spPr>
          <a:xfrm>
            <a:off x="5045075" y="2425700"/>
            <a:ext cx="3275013" cy="2060575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220" name="TextBox 3">
            <a:extLst>
              <a:ext uri="{FF2B5EF4-FFF2-40B4-BE49-F238E27FC236}">
                <a16:creationId xmlns:a16="http://schemas.microsoft.com/office/drawing/2014/main" id="{855CB4C4-2539-4082-AB09-D8A4AF280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2563813"/>
            <a:ext cx="31019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On the day that Valentine died, he wrote a letter to Julia and signed it from ‘Your Valentine’.</a:t>
            </a:r>
          </a:p>
        </p:txBody>
      </p:sp>
      <p:pic>
        <p:nvPicPr>
          <p:cNvPr id="9221" name="Picture 8">
            <a:extLst>
              <a:ext uri="{FF2B5EF4-FFF2-40B4-BE49-F238E27FC236}">
                <a16:creationId xmlns:a16="http://schemas.microsoft.com/office/drawing/2014/main" id="{C20285E5-AE94-4476-B18E-6D06259035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2701925"/>
            <a:ext cx="3811588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49EB44C-C4FD-40F1-930B-8D2DE264BE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8"/>
    </mc:Choice>
    <mc:Fallback>
      <p:transition spd="slow" advTm="11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81047B7-98BB-47C9-B16A-B1129CD05917}"/>
              </a:ext>
            </a:extLst>
          </p:cNvPr>
          <p:cNvSpPr/>
          <p:nvPr/>
        </p:nvSpPr>
        <p:spPr>
          <a:xfrm>
            <a:off x="1058863" y="1168400"/>
            <a:ext cx="3302000" cy="4630738"/>
          </a:xfrm>
          <a:prstGeom prst="roundRect">
            <a:avLst>
              <a:gd name="adj" fmla="val 9356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TextBox 2">
            <a:extLst>
              <a:ext uri="{FF2B5EF4-FFF2-40B4-BE49-F238E27FC236}">
                <a16:creationId xmlns:a16="http://schemas.microsoft.com/office/drawing/2014/main" id="{2765C6B7-5066-4BC4-BDF6-71359B0E8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5" y="3206750"/>
            <a:ext cx="3165475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200">
                <a:latin typeface="Sassoon Infant Rg" panose="02000503030000020003" pitchFamily="50" charset="0"/>
              </a:rPr>
              <a:t>The story says that Valentine died on February 14th. Now every year on this date people send cards to their loved ones. It is called Valentine’s Day.  </a:t>
            </a: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745AEB76-4D11-4804-A2E2-AE32BE3059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1293813"/>
            <a:ext cx="1116012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9414784-1355-4684-923E-C6BCC1CD409F}"/>
              </a:ext>
            </a:extLst>
          </p:cNvPr>
          <p:cNvGrpSpPr>
            <a:grpSpLocks/>
          </p:cNvGrpSpPr>
          <p:nvPr/>
        </p:nvGrpSpPr>
        <p:grpSpPr bwMode="auto">
          <a:xfrm>
            <a:off x="4821238" y="1168400"/>
            <a:ext cx="3303587" cy="4630738"/>
            <a:chOff x="4820896" y="1169043"/>
            <a:chExt cx="3303588" cy="4629693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9A12809-C843-49D3-8E34-791E75F5CDE9}"/>
                </a:ext>
              </a:extLst>
            </p:cNvPr>
            <p:cNvSpPr/>
            <p:nvPr/>
          </p:nvSpPr>
          <p:spPr>
            <a:xfrm>
              <a:off x="4820896" y="1169043"/>
              <a:ext cx="3303588" cy="4629693"/>
            </a:xfrm>
            <a:prstGeom prst="roundRect">
              <a:avLst>
                <a:gd name="adj" fmla="val 9356"/>
              </a:avLst>
            </a:prstGeom>
            <a:solidFill>
              <a:srgbClr val="FF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47" name="TextBox 11">
              <a:extLst>
                <a:ext uri="{FF2B5EF4-FFF2-40B4-BE49-F238E27FC236}">
                  <a16:creationId xmlns:a16="http://schemas.microsoft.com/office/drawing/2014/main" id="{64699836-8138-4361-935B-5BA930F0D6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89581" y="3544741"/>
              <a:ext cx="3166217" cy="178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2200">
                  <a:latin typeface="Sassoon Infant Rg" panose="02000503030000020003" pitchFamily="50" charset="0"/>
                </a:rPr>
                <a:t>Cards are often signed with “Your Valentine” or a question mark so that the person has to guess who the sender is.</a:t>
              </a:r>
            </a:p>
          </p:txBody>
        </p:sp>
        <p:sp>
          <p:nvSpPr>
            <p:cNvPr id="10248" name="TextBox 5">
              <a:extLst>
                <a:ext uri="{FF2B5EF4-FFF2-40B4-BE49-F238E27FC236}">
                  <a16:creationId xmlns:a16="http://schemas.microsoft.com/office/drawing/2014/main" id="{64F17762-5CB0-45BF-B711-4F6316DA7D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39312" y="1572062"/>
              <a:ext cx="1666754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 b="1">
                  <a:solidFill>
                    <a:srgbClr val="D70C41"/>
                  </a:solidFill>
                  <a:latin typeface="Sassoon Infant Rg" panose="02000503030000020003" pitchFamily="50" charset="0"/>
                </a:rPr>
                <a:t>?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C999C5B-30C8-491D-BC3F-03F1DC3DE5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24"/>
    </mc:Choice>
    <mc:Fallback>
      <p:transition spd="slow" advTm="27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1034863-FDB5-4709-9164-5D04414540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36"/>
    </mc:Choice>
    <mc:Fallback>
      <p:transition spd="slow" advTm="28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238</Words>
  <Application>Microsoft Office PowerPoint</Application>
  <PresentationFormat>On-screen Show (4:3)</PresentationFormat>
  <Paragraphs>15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Arial</vt:lpstr>
      <vt:lpstr>Sassoon Infant Rg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twinkl3</dc:creator>
  <cp:lastModifiedBy>Amelia Mcevoy</cp:lastModifiedBy>
  <cp:revision>15</cp:revision>
  <dcterms:created xsi:type="dcterms:W3CDTF">2016-01-27T14:17:17Z</dcterms:created>
  <dcterms:modified xsi:type="dcterms:W3CDTF">2021-02-09T15:02:34Z</dcterms:modified>
</cp:coreProperties>
</file>