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5" r:id="rId3"/>
    <p:sldId id="258" r:id="rId4"/>
    <p:sldId id="259" r:id="rId5"/>
    <p:sldId id="260" r:id="rId6"/>
    <p:sldId id="266" r:id="rId7"/>
    <p:sldId id="267" r:id="rId8"/>
  </p:sldIdLst>
  <p:sldSz cx="10160000" cy="7747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960" y="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4A308-D0FF-49E7-B149-6218EBC179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67854"/>
            <a:ext cx="7620000" cy="2697104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B586BD-51E4-4946-BA11-DEE566BFB6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68969"/>
            <a:ext cx="7620000" cy="1870398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E0A1D7-53E9-470F-AD81-C5491555A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0FD24-C730-4D81-8E6C-EF67185CBCB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C31A80-49E9-4E0C-B881-3D4B5FED1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3DAEA1-C25D-44AC-96E6-6039686F1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14B72-5136-40D8-A3B0-5E80AA96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786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E0702-DFFA-4010-90F2-687421477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172D5-6DAF-4515-90C2-520CD0276C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13C22-1E31-4640-B009-9B4D0B5FA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0FD24-C730-4D81-8E6C-EF67185CBCB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17347-7ADB-4D0D-A85E-BA89F89E7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12B3CC-1552-4260-8778-99249AF38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14B72-5136-40D8-A3B0-5E80AA96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232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D4476-165D-47B0-A821-8FD59680E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931373"/>
            <a:ext cx="8763000" cy="3222536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6FA222-D849-4801-9617-E98A9EC906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184395"/>
            <a:ext cx="8763000" cy="1694656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097198-27CA-46B2-887A-DCC0CCEDF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0FD24-C730-4D81-8E6C-EF67185CBCB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627EF-48C6-4E0B-AD03-E0E875379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6141F2-44C2-4CEA-AA26-C0E69FDA6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14B72-5136-40D8-A3B0-5E80AA96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894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F0AA9-D910-4C63-A8C7-67332CE19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DFE35-69E9-4A63-83B1-ED1B6C9E9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62280"/>
            <a:ext cx="4318000" cy="4915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B6BB4C-3DBF-4F19-BE3C-CF45CA63D5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62280"/>
            <a:ext cx="4318000" cy="4915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2B3437-3482-4FBA-B968-73904D6BA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0FD24-C730-4D81-8E6C-EF67185CBCB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F67957-7A99-4CDC-A4BD-F26F3F0CE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131D99-65CE-4024-B05B-EAF98327E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14B72-5136-40D8-A3B0-5E80AA96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246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19466-59CF-427B-9EDE-DE5FE0D8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12458"/>
            <a:ext cx="8763000" cy="149739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C88D38-389B-4A7D-8E7C-E9C2B184A8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99092"/>
            <a:ext cx="4298156" cy="93071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828EA7-137A-4BB7-BAB5-A995348B52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829807"/>
            <a:ext cx="4298156" cy="41622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1C6A5E-D71A-43DE-91B4-F34529F9C5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99092"/>
            <a:ext cx="4319323" cy="93071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F3E08A-A6A4-49D2-ABB6-99A287669F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829807"/>
            <a:ext cx="4319323" cy="41622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3867567-1FE3-4F24-BABF-E80ECA9DA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0FD24-C730-4D81-8E6C-EF67185CBCB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17BCCC-B9AD-480B-B91E-08E3105CB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710975-6001-4AF9-88CD-BA48E3344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14B72-5136-40D8-A3B0-5E80AA96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789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71A71-3A55-4FFD-B8D4-9AD4DA2B5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0533BB-A4BD-408E-811A-0484246F8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0FD24-C730-4D81-8E6C-EF67185CBCB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7F87C4-3368-47B6-8EE6-A9315883D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6E9118-E362-41C3-98C3-6C1BFCB47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14B72-5136-40D8-A3B0-5E80AA96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313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2A51AC-4F02-4F61-B286-C81E525C8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0FD24-C730-4D81-8E6C-EF67185CBCB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889CCB-2EEB-47BA-9578-9308039A6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BAB796-6D9C-4B87-9530-09DA245CF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14B72-5136-40D8-A3B0-5E80AA96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925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8D53B-8514-4DE6-A368-28A0FBA2A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16467"/>
            <a:ext cx="3276864" cy="18076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5743CE-173E-4BF7-8AE7-B7D073A4D3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115426"/>
            <a:ext cx="5143500" cy="5505391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592AAB-F5FF-4B28-BA35-2DD9837F88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324100"/>
            <a:ext cx="3276864" cy="43056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598C1F-CFEB-4415-9229-D0179E20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0FD24-C730-4D81-8E6C-EF67185CBCB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F7C772-B37A-4FFA-ACFE-23948A328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719A7B-04FA-4152-AA0F-27106ED03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14B72-5136-40D8-A3B0-5E80AA96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619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2B282-F3D6-4B01-9BC3-278D73276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16467"/>
            <a:ext cx="3276864" cy="18076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300F2E-503D-4D40-B765-1E5B680CC3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115426"/>
            <a:ext cx="5143500" cy="5505391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7D4B61-11A3-468E-9293-4FA028798A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324100"/>
            <a:ext cx="3276864" cy="43056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B9115F-6258-453D-ABA8-8BA386E18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0FD24-C730-4D81-8E6C-EF67185CBCB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5A1C1C-4F99-449C-89DC-BB597BD21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72C817-9251-4BC4-9E5F-44F6E6A4D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14B72-5136-40D8-A3B0-5E80AA96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677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226DA-9C3F-4800-A20E-FAABECAED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1A0E38-448A-4E97-9DC0-8A157E5BE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F0836A-736C-4093-B375-FC655C67D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0FD24-C730-4D81-8E6C-EF67185CBCB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962ABD-2655-4BCA-BDA3-0CEA7B877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B60955-E12A-4EE7-A5E9-0B42F89E4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14B72-5136-40D8-A3B0-5E80AA96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692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F402EE-E70F-4AE5-87A5-1A4444B207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12456"/>
            <a:ext cx="2190750" cy="656522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A19BAA-B26F-4941-B34A-EDF8870923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12456"/>
            <a:ext cx="6445250" cy="65652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32A7E0-27B4-43EE-A513-9A57F5C82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0FD24-C730-4D81-8E6C-EF67185CBCB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0BAAD7-C6FE-4E28-B65C-BB4904C7C9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5E7F5F-8E91-431C-BD13-56420B168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14B72-5136-40D8-A3B0-5E80AA96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076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18FDD0-AC79-4EE8-8788-D03C4947A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12458"/>
            <a:ext cx="8763000" cy="14973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84EACF-1CE9-4163-8EFD-FAFE94406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62280"/>
            <a:ext cx="8763000" cy="4915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69A724-9711-4F69-BDC9-E0185EC934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180323"/>
            <a:ext cx="2286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0FD24-C730-4D81-8E6C-EF67185CBCB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55B067-6706-4223-85CE-7BF8A62C7B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180323"/>
            <a:ext cx="3429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996C2D-C5CB-4542-BD8D-6751B2BD02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180323"/>
            <a:ext cx="2286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814B72-5136-40D8-A3B0-5E80AA96A5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777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1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1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1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5.m4a"/><Relationship Id="rId7" Type="http://schemas.openxmlformats.org/officeDocument/2006/relationships/image" Target="../media/image3.jpe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.jpe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6.m4a"/><Relationship Id="rId7" Type="http://schemas.openxmlformats.org/officeDocument/2006/relationships/image" Target="../media/image8.jpe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1EB70F65-B978-4E4E-B49E-2138CDF11F01}"/>
              </a:ext>
            </a:extLst>
          </p:cNvPr>
          <p:cNvSpPr/>
          <p:nvPr/>
        </p:nvSpPr>
        <p:spPr>
          <a:xfrm>
            <a:off x="667472" y="2246521"/>
            <a:ext cx="242793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10B242B-E7C3-4D9D-B687-0014501F88A5}"/>
              </a:ext>
            </a:extLst>
          </p:cNvPr>
          <p:cNvSpPr/>
          <p:nvPr/>
        </p:nvSpPr>
        <p:spPr>
          <a:xfrm>
            <a:off x="5582720" y="1077763"/>
            <a:ext cx="242793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33F53ED-F660-4904-BB33-CE61ECA04B77}"/>
              </a:ext>
            </a:extLst>
          </p:cNvPr>
          <p:cNvSpPr/>
          <p:nvPr/>
        </p:nvSpPr>
        <p:spPr>
          <a:xfrm>
            <a:off x="1102217" y="4367242"/>
            <a:ext cx="1456900" cy="40531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7817F63-56C7-4187-BD95-DFA2DA8E866A}"/>
              </a:ext>
            </a:extLst>
          </p:cNvPr>
          <p:cNvSpPr/>
          <p:nvPr/>
        </p:nvSpPr>
        <p:spPr>
          <a:xfrm>
            <a:off x="6813585" y="4887311"/>
            <a:ext cx="242793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BF02CFD-D058-4E79-9114-F345FDBC1662}"/>
              </a:ext>
            </a:extLst>
          </p:cNvPr>
          <p:cNvSpPr/>
          <p:nvPr/>
        </p:nvSpPr>
        <p:spPr>
          <a:xfrm>
            <a:off x="6894568" y="2878613"/>
            <a:ext cx="242793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2C58584-F7BB-4A76-9977-7E7168C00A2E}"/>
              </a:ext>
            </a:extLst>
          </p:cNvPr>
          <p:cNvGrpSpPr/>
          <p:nvPr/>
        </p:nvGrpSpPr>
        <p:grpSpPr>
          <a:xfrm>
            <a:off x="1560786" y="1077763"/>
            <a:ext cx="7352170" cy="3809548"/>
            <a:chOff x="2019300" y="1488700"/>
            <a:chExt cx="7949946" cy="4081798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A003279-6950-4DF0-8C6C-0B011B9820ED}"/>
                </a:ext>
              </a:extLst>
            </p:cNvPr>
            <p:cNvSpPr txBox="1"/>
            <p:nvPr/>
          </p:nvSpPr>
          <p:spPr>
            <a:xfrm>
              <a:off x="5905500" y="1689100"/>
              <a:ext cx="377627" cy="64633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3600">
                  <a:solidFill>
                    <a:srgbClr val="000000"/>
                  </a:solidFill>
                  <a:latin typeface="XCCW Joined 1a - 48"/>
                </a:rPr>
                <a:t>1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76AF653-7018-43D5-88B3-18B56E6C5064}"/>
                </a:ext>
              </a:extLst>
            </p:cNvPr>
            <p:cNvSpPr txBox="1"/>
            <p:nvPr/>
          </p:nvSpPr>
          <p:spPr>
            <a:xfrm>
              <a:off x="7581900" y="2717800"/>
              <a:ext cx="626170" cy="64633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3600">
                  <a:solidFill>
                    <a:srgbClr val="000000"/>
                  </a:solidFill>
                  <a:latin typeface="XCCW Joined 1a - 48"/>
                </a:rPr>
                <a:t>2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E35FFA1-E1AD-40AA-8A76-B600C7FBB0CE}"/>
                </a:ext>
              </a:extLst>
            </p:cNvPr>
            <p:cNvSpPr txBox="1"/>
            <p:nvPr/>
          </p:nvSpPr>
          <p:spPr>
            <a:xfrm>
              <a:off x="7378700" y="4648200"/>
              <a:ext cx="615454" cy="64633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3600">
                  <a:solidFill>
                    <a:srgbClr val="000000"/>
                  </a:solidFill>
                  <a:latin typeface="XCCW Joined 1a - 48"/>
                </a:rPr>
                <a:t>3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A6E9BB8-2497-4DC2-B1F0-2848663B9E4B}"/>
                </a:ext>
              </a:extLst>
            </p:cNvPr>
            <p:cNvSpPr txBox="1"/>
            <p:nvPr/>
          </p:nvSpPr>
          <p:spPr>
            <a:xfrm>
              <a:off x="4978400" y="4635500"/>
              <a:ext cx="650280" cy="64633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3600">
                  <a:solidFill>
                    <a:srgbClr val="000000"/>
                  </a:solidFill>
                  <a:latin typeface="XCCW Joined 1a - 48"/>
                </a:rPr>
                <a:t>4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B89B313-5ADB-43A5-8330-D227123C5297}"/>
                </a:ext>
              </a:extLst>
            </p:cNvPr>
            <p:cNvSpPr txBox="1"/>
            <p:nvPr/>
          </p:nvSpPr>
          <p:spPr>
            <a:xfrm>
              <a:off x="4305300" y="2984500"/>
              <a:ext cx="637480" cy="64633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3600">
                  <a:solidFill>
                    <a:srgbClr val="000000"/>
                  </a:solidFill>
                  <a:latin typeface="XCCW Joined 1a - 48"/>
                </a:rPr>
                <a:t>5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41B810CB-5AAC-4316-9948-4966BB0C1159}"/>
                </a:ext>
              </a:extLst>
            </p:cNvPr>
            <p:cNvSpPr txBox="1"/>
            <p:nvPr/>
          </p:nvSpPr>
          <p:spPr>
            <a:xfrm>
              <a:off x="4437037" y="1488700"/>
              <a:ext cx="1846089" cy="3231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1500" dirty="0">
                  <a:solidFill>
                    <a:srgbClr val="000000"/>
                  </a:solidFill>
                  <a:latin typeface="XCCW Joined 1a - 20"/>
                </a:rPr>
                <a:t>germination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B63DA32-351E-4958-A116-A7565B662E59}"/>
                </a:ext>
              </a:extLst>
            </p:cNvPr>
            <p:cNvSpPr txBox="1"/>
            <p:nvPr/>
          </p:nvSpPr>
          <p:spPr>
            <a:xfrm>
              <a:off x="8229600" y="2984500"/>
              <a:ext cx="1739646" cy="3231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1500" dirty="0">
                  <a:solidFill>
                    <a:srgbClr val="000000"/>
                  </a:solidFill>
                  <a:latin typeface="XCCW Joined 1a - 20"/>
                </a:rPr>
                <a:t>roots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2904AE9-26A5-4784-B8A6-BF2E66F5C192}"/>
                </a:ext>
              </a:extLst>
            </p:cNvPr>
            <p:cNvSpPr txBox="1"/>
            <p:nvPr/>
          </p:nvSpPr>
          <p:spPr>
            <a:xfrm>
              <a:off x="7924800" y="5168900"/>
              <a:ext cx="1739646" cy="3231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1500">
                  <a:solidFill>
                    <a:srgbClr val="000000"/>
                  </a:solidFill>
                  <a:latin typeface="XCCW Joined 1a - 20"/>
                </a:rPr>
                <a:t>leaves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E372FB3-3798-4063-AF98-164CC1F92E45}"/>
                </a:ext>
              </a:extLst>
            </p:cNvPr>
            <p:cNvSpPr txBox="1"/>
            <p:nvPr/>
          </p:nvSpPr>
          <p:spPr>
            <a:xfrm>
              <a:off x="2019300" y="3149600"/>
              <a:ext cx="2286000" cy="3231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1500">
                  <a:solidFill>
                    <a:srgbClr val="000000"/>
                  </a:solidFill>
                  <a:latin typeface="XCCW Joined 1a - 20"/>
                </a:rPr>
                <a:t>seed dispersal 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93773BF-E5EE-4167-8A4B-8D51C0C4824B}"/>
                </a:ext>
              </a:extLst>
            </p:cNvPr>
            <p:cNvSpPr txBox="1"/>
            <p:nvPr/>
          </p:nvSpPr>
          <p:spPr>
            <a:xfrm>
              <a:off x="3098800" y="5016500"/>
              <a:ext cx="2082546" cy="553998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1500">
                  <a:solidFill>
                    <a:srgbClr val="000000"/>
                  </a:solidFill>
                  <a:latin typeface="XCCW Joined 1a - 20"/>
                </a:rPr>
                <a:t>flowering / pollination</a:t>
              </a:r>
            </a:p>
          </p:txBody>
        </p: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3B668773-2DD3-48D2-96E5-B149BA2D1128}"/>
              </a:ext>
            </a:extLst>
          </p:cNvPr>
          <p:cNvSpPr/>
          <p:nvPr/>
        </p:nvSpPr>
        <p:spPr>
          <a:xfrm>
            <a:off x="4779823" y="2135793"/>
            <a:ext cx="14718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XCCW Joined 1a - 28"/>
              </a:rPr>
              <a:t>F</a:t>
            </a:r>
            <a:r>
              <a:rPr lang="en-GB" dirty="0">
                <a:solidFill>
                  <a:srgbClr val="000000"/>
                </a:solidFill>
                <a:latin typeface="XCCW Joined 1a - 28"/>
              </a:rPr>
              <a:t>lowering</a:t>
            </a:r>
            <a:endParaRPr lang="en-GB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AC689E7-CD86-4EDC-B880-FF1798B0651F}"/>
              </a:ext>
            </a:extLst>
          </p:cNvPr>
          <p:cNvSpPr/>
          <p:nvPr/>
        </p:nvSpPr>
        <p:spPr>
          <a:xfrm>
            <a:off x="4445862" y="2998721"/>
            <a:ext cx="2116285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dirty="0">
                <a:solidFill>
                  <a:srgbClr val="002060"/>
                </a:solidFill>
                <a:latin typeface="XCCW Joined 1a - 28"/>
              </a:rPr>
              <a:t>Non-f</a:t>
            </a:r>
            <a:r>
              <a:rPr lang="en-GB" dirty="0">
                <a:solidFill>
                  <a:srgbClr val="002060"/>
                </a:solidFill>
                <a:latin typeface="XCCW Joined 1a - 28"/>
              </a:rPr>
              <a:t>lowering</a:t>
            </a: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DEF61CE-8944-418D-B25F-60BC917B0F56}"/>
              </a:ext>
            </a:extLst>
          </p:cNvPr>
          <p:cNvSpPr txBox="1"/>
          <p:nvPr/>
        </p:nvSpPr>
        <p:spPr>
          <a:xfrm>
            <a:off x="5828725" y="1112180"/>
            <a:ext cx="1707277" cy="3231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500" dirty="0">
                <a:solidFill>
                  <a:srgbClr val="002060"/>
                </a:solidFill>
                <a:latin typeface="XCCW Joined 1a - 20"/>
              </a:rPr>
              <a:t>germination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19B32AF-2E39-4D0A-994E-E9AA1F51DA22}"/>
              </a:ext>
            </a:extLst>
          </p:cNvPr>
          <p:cNvSpPr txBox="1"/>
          <p:nvPr/>
        </p:nvSpPr>
        <p:spPr>
          <a:xfrm>
            <a:off x="7551111" y="2892583"/>
            <a:ext cx="1608838" cy="3231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500" dirty="0">
                <a:solidFill>
                  <a:srgbClr val="002060"/>
                </a:solidFill>
                <a:latin typeface="XCCW Joined 1a - 20"/>
              </a:rPr>
              <a:t>roots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BF33F4A-93CC-43B6-AF67-0DAD196D520D}"/>
              </a:ext>
            </a:extLst>
          </p:cNvPr>
          <p:cNvSpPr txBox="1"/>
          <p:nvPr/>
        </p:nvSpPr>
        <p:spPr>
          <a:xfrm>
            <a:off x="7551111" y="4887311"/>
            <a:ext cx="1608838" cy="3231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500" dirty="0">
                <a:solidFill>
                  <a:srgbClr val="002060"/>
                </a:solidFill>
                <a:latin typeface="XCCW Joined 1a - 20"/>
              </a:rPr>
              <a:t>leaves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F08C9E2-B1B1-4FCE-9DE2-06D08AC1FC34}"/>
              </a:ext>
            </a:extLst>
          </p:cNvPr>
          <p:cNvSpPr txBox="1"/>
          <p:nvPr/>
        </p:nvSpPr>
        <p:spPr>
          <a:xfrm>
            <a:off x="1511766" y="4449393"/>
            <a:ext cx="1608838" cy="3231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500" dirty="0">
                <a:solidFill>
                  <a:srgbClr val="002060"/>
                </a:solidFill>
                <a:latin typeface="XCCW Joined 1a - 20"/>
              </a:rPr>
              <a:t>spores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F70BC69-B6FF-4978-B325-33FB25CE2530}"/>
              </a:ext>
            </a:extLst>
          </p:cNvPr>
          <p:cNvSpPr txBox="1"/>
          <p:nvPr/>
        </p:nvSpPr>
        <p:spPr>
          <a:xfrm>
            <a:off x="751489" y="2318776"/>
            <a:ext cx="2408026" cy="323165"/>
          </a:xfrm>
          <a:prstGeom prst="rect">
            <a:avLst/>
          </a:prstGeom>
          <a:noFill/>
          <a:ln>
            <a:noFill/>
          </a:ln>
        </p:spPr>
        <p:txBody>
          <a:bodyPr vert="horz" wrap="square" rtlCol="0">
            <a:spAutoFit/>
          </a:bodyPr>
          <a:lstStyle/>
          <a:p>
            <a:r>
              <a:rPr lang="en-GB" sz="1500" dirty="0">
                <a:solidFill>
                  <a:srgbClr val="002060"/>
                </a:solidFill>
                <a:latin typeface="XCCW Joined 1a - 20"/>
              </a:rPr>
              <a:t>spores dispersed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BE8F832-025B-47F4-85F9-789D7356D95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921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309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238"/>
    </mc:Choice>
    <mc:Fallback>
      <p:transition spd="slow" advTm="532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31" grpId="0" animBg="1"/>
      <p:bldP spid="32" grpId="0"/>
      <p:bldP spid="33" grpId="0"/>
      <p:bldP spid="34" grpId="0"/>
      <p:bldP spid="35" grpId="0"/>
      <p:bldP spid="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875186E1-3682-4BE2-94C8-509E4747DCF7}"/>
              </a:ext>
            </a:extLst>
          </p:cNvPr>
          <p:cNvSpPr txBox="1"/>
          <p:nvPr/>
        </p:nvSpPr>
        <p:spPr>
          <a:xfrm>
            <a:off x="234950" y="29651"/>
            <a:ext cx="9944100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>
                <a:solidFill>
                  <a:srgbClr val="000000"/>
                </a:solidFill>
                <a:latin typeface="XCCW Joined 1a - 28"/>
              </a:rPr>
              <a:t>Compare the life cycle of a flowering and non-flowering plant.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9A55519-D188-4DA7-A59F-87DF0BDDDFA8}"/>
              </a:ext>
            </a:extLst>
          </p:cNvPr>
          <p:cNvSpPr txBox="1"/>
          <p:nvPr/>
        </p:nvSpPr>
        <p:spPr>
          <a:xfrm>
            <a:off x="844227" y="2189655"/>
            <a:ext cx="232464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Flowering</a:t>
            </a:r>
          </a:p>
          <a:p>
            <a:endParaRPr lang="en-US" dirty="0"/>
          </a:p>
          <a:p>
            <a:r>
              <a:rPr lang="en-US" dirty="0"/>
              <a:t>They are plants.</a:t>
            </a:r>
          </a:p>
          <a:p>
            <a:endParaRPr lang="en-US" dirty="0"/>
          </a:p>
          <a:p>
            <a:r>
              <a:rPr lang="en-US" dirty="0"/>
              <a:t>Seeds are multicellular.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Containing the nutrients in the seed for it to grow.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B525CE1-ED91-4A2A-9985-C5805BC42C3E}"/>
              </a:ext>
            </a:extLst>
          </p:cNvPr>
          <p:cNvSpPr txBox="1"/>
          <p:nvPr/>
        </p:nvSpPr>
        <p:spPr>
          <a:xfrm>
            <a:off x="6830301" y="1813034"/>
            <a:ext cx="284447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Non-flowering</a:t>
            </a:r>
          </a:p>
          <a:p>
            <a:endParaRPr lang="en-US" dirty="0"/>
          </a:p>
          <a:p>
            <a:r>
              <a:rPr lang="en-US" dirty="0"/>
              <a:t>They are plants.</a:t>
            </a:r>
          </a:p>
          <a:p>
            <a:endParaRPr lang="en-US" dirty="0"/>
          </a:p>
          <a:p>
            <a:r>
              <a:rPr lang="en-US" dirty="0"/>
              <a:t>Spore are single celled.</a:t>
            </a:r>
          </a:p>
          <a:p>
            <a:endParaRPr lang="en-US" dirty="0"/>
          </a:p>
          <a:p>
            <a:r>
              <a:rPr lang="en-US" dirty="0"/>
              <a:t>The spores do not contain nutrients to help them grow.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8145FC6-DCE9-46CB-939A-EDF9E5111B7A}"/>
              </a:ext>
            </a:extLst>
          </p:cNvPr>
          <p:cNvSpPr txBox="1"/>
          <p:nvPr/>
        </p:nvSpPr>
        <p:spPr>
          <a:xfrm>
            <a:off x="3494799" y="2170385"/>
            <a:ext cx="333550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/>
              <a:t>They are both plants.</a:t>
            </a:r>
          </a:p>
          <a:p>
            <a:endParaRPr lang="en-US" dirty="0"/>
          </a:p>
          <a:p>
            <a:r>
              <a:rPr lang="en-US" dirty="0"/>
              <a:t>The seeds/spores can de dispersed by the wind.</a:t>
            </a:r>
          </a:p>
          <a:p>
            <a:endParaRPr lang="en-US" dirty="0"/>
          </a:p>
          <a:p>
            <a:r>
              <a:rPr lang="en-US" dirty="0"/>
              <a:t>The seeds/spores have a protective coating.</a:t>
            </a:r>
          </a:p>
          <a:p>
            <a:endParaRPr lang="en-US" dirty="0"/>
          </a:p>
          <a:p>
            <a:r>
              <a:rPr lang="en-US" dirty="0"/>
              <a:t>The seeds/spores can survive harsh conditions.</a:t>
            </a:r>
          </a:p>
          <a:p>
            <a:endParaRPr lang="en-US" dirty="0"/>
          </a:p>
          <a:p>
            <a:r>
              <a:rPr lang="en-US" dirty="0"/>
              <a:t>The seeds/spores need to be dispersed away from the parent plant so they have a better chance of growing.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90E1AA1-7DF6-427D-9749-BD510D1C44A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13648" y="6134096"/>
            <a:ext cx="1585895" cy="102544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672FC71-8AAC-40D1-A931-81F7B4D6BA0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5556" y="5833959"/>
            <a:ext cx="1218554" cy="1025449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9F0BD12-7B06-4214-9945-E3020729300F}"/>
              </a:ext>
            </a:extLst>
          </p:cNvPr>
          <p:cNvSpPr/>
          <p:nvPr/>
        </p:nvSpPr>
        <p:spPr>
          <a:xfrm>
            <a:off x="234950" y="1793764"/>
            <a:ext cx="6433864" cy="556873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4DA574A3-8ECF-4638-8167-DF34D22672A1}"/>
              </a:ext>
            </a:extLst>
          </p:cNvPr>
          <p:cNvSpPr/>
          <p:nvPr/>
        </p:nvSpPr>
        <p:spPr>
          <a:xfrm>
            <a:off x="3046352" y="1813034"/>
            <a:ext cx="6628421" cy="556873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BBB49C8-2C06-46EA-8217-28EDC9FB14F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6921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0736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565"/>
    </mc:Choice>
    <mc:Fallback>
      <p:transition spd="slow" advTm="151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9E6D7C-24B7-471E-B30F-72C62D684956}"/>
              </a:ext>
            </a:extLst>
          </p:cNvPr>
          <p:cNvSpPr txBox="1"/>
          <p:nvPr/>
        </p:nvSpPr>
        <p:spPr>
          <a:xfrm>
            <a:off x="241300" y="0"/>
            <a:ext cx="9944100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>
                <a:solidFill>
                  <a:srgbClr val="000000"/>
                </a:solidFill>
                <a:latin typeface="XCCW Joined 1a - 28"/>
              </a:rPr>
              <a:t>What is the lifecycle of a dog?</a:t>
            </a:r>
          </a:p>
          <a:p>
            <a:endParaRPr lang="en-GB" sz="2100" dirty="0">
              <a:solidFill>
                <a:srgbClr val="000000"/>
              </a:solidFill>
              <a:latin typeface="XCCW Joined 1a - 28"/>
            </a:endParaRPr>
          </a:p>
          <a:p>
            <a:endParaRPr lang="en-GB" sz="2100" dirty="0">
              <a:solidFill>
                <a:srgbClr val="000000"/>
              </a:solidFill>
              <a:latin typeface="XCCW Joined 1a - 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7F08A24-FE4B-4444-AD5E-D045076A0946}"/>
              </a:ext>
            </a:extLst>
          </p:cNvPr>
          <p:cNvSpPr txBox="1"/>
          <p:nvPr/>
        </p:nvSpPr>
        <p:spPr>
          <a:xfrm>
            <a:off x="6413500" y="2595768"/>
            <a:ext cx="37719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XCCW Joined 1a - 36"/>
              </a:rPr>
              <a:t>What happens at each stage?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AB7EA42-E035-49D1-923D-3C68CF186C84}"/>
              </a:ext>
            </a:extLst>
          </p:cNvPr>
          <p:cNvGrpSpPr/>
          <p:nvPr/>
        </p:nvGrpSpPr>
        <p:grpSpPr>
          <a:xfrm>
            <a:off x="579375" y="787113"/>
            <a:ext cx="6388984" cy="4693927"/>
            <a:chOff x="469900" y="863601"/>
            <a:chExt cx="3441517" cy="2831980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30C46644-02E1-4C63-BD15-3042270B6274}"/>
                </a:ext>
              </a:extLst>
            </p:cNvPr>
            <p:cNvSpPr txBox="1"/>
            <p:nvPr/>
          </p:nvSpPr>
          <p:spPr>
            <a:xfrm>
              <a:off x="508000" y="3187700"/>
              <a:ext cx="1846072" cy="3231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1500">
                  <a:solidFill>
                    <a:srgbClr val="4B0082"/>
                  </a:solidFill>
                  <a:latin typeface="XCCW Joined 1a - 20"/>
                </a:rPr>
                <a:t>germination</a:t>
              </a: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48EE93FA-2AD9-4EFB-B848-7199299D902D}"/>
                </a:ext>
              </a:extLst>
            </p:cNvPr>
            <p:cNvPicPr>
              <a:picLocks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0537"/>
            <a:stretch/>
          </p:blipFill>
          <p:spPr>
            <a:xfrm>
              <a:off x="469900" y="863601"/>
              <a:ext cx="2857119" cy="2573754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D0BD2207-8FD5-4DFE-8FB5-1A5A5EB0C1BA}"/>
                </a:ext>
              </a:extLst>
            </p:cNvPr>
            <p:cNvSpPr/>
            <p:nvPr/>
          </p:nvSpPr>
          <p:spPr>
            <a:xfrm>
              <a:off x="1221569" y="3044395"/>
              <a:ext cx="1940731" cy="651186"/>
            </a:xfrm>
            <a:prstGeom prst="ellipse">
              <a:avLst/>
            </a:prstGeom>
            <a:solidFill>
              <a:srgbClr val="FFFFFF"/>
            </a:solidFill>
            <a:ln w="381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9AE5B247-34FD-48CD-B42C-02B9CFE63FB3}"/>
                </a:ext>
              </a:extLst>
            </p:cNvPr>
            <p:cNvSpPr/>
            <p:nvPr/>
          </p:nvSpPr>
          <p:spPr>
            <a:xfrm>
              <a:off x="551942" y="3157855"/>
              <a:ext cx="311912" cy="114808"/>
            </a:xfrm>
            <a:prstGeom prst="ellipse">
              <a:avLst/>
            </a:prstGeom>
            <a:solidFill>
              <a:srgbClr val="FFFFFF"/>
            </a:solidFill>
            <a:ln w="381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4D13C6F-B251-4C9C-A9ED-0AA08331E065}"/>
                </a:ext>
              </a:extLst>
            </p:cNvPr>
            <p:cNvSpPr/>
            <p:nvPr/>
          </p:nvSpPr>
          <p:spPr>
            <a:xfrm>
              <a:off x="590042" y="1075055"/>
              <a:ext cx="1129030" cy="72390"/>
            </a:xfrm>
            <a:prstGeom prst="ellipse">
              <a:avLst/>
            </a:prstGeom>
            <a:solidFill>
              <a:srgbClr val="FFFFFF"/>
            </a:solidFill>
            <a:ln w="381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48DACC8-5A6E-4AF3-9D98-52CB0B65D07F}"/>
                </a:ext>
              </a:extLst>
            </p:cNvPr>
            <p:cNvSpPr txBox="1"/>
            <p:nvPr/>
          </p:nvSpPr>
          <p:spPr>
            <a:xfrm>
              <a:off x="3162300" y="1079500"/>
              <a:ext cx="749117" cy="222829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dirty="0">
                  <a:solidFill>
                    <a:srgbClr val="000000"/>
                  </a:solidFill>
                  <a:latin typeface="XCCW Joined 1a - 15"/>
                </a:rPr>
                <a:t>adult</a:t>
              </a: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9BA959C7-A1D6-4C5C-ABEA-FEBC0936CA13}"/>
                </a:ext>
              </a:extLst>
            </p:cNvPr>
            <p:cNvSpPr/>
            <p:nvPr/>
          </p:nvSpPr>
          <p:spPr>
            <a:xfrm>
              <a:off x="2507742" y="1125855"/>
              <a:ext cx="290830" cy="186690"/>
            </a:xfrm>
            <a:prstGeom prst="ellipse">
              <a:avLst/>
            </a:prstGeom>
            <a:solidFill>
              <a:srgbClr val="FFFFFF"/>
            </a:solidFill>
            <a:ln w="381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EA4F1065-DBCE-4DED-9D2C-D59247A774AF}"/>
                </a:ext>
              </a:extLst>
            </p:cNvPr>
            <p:cNvSpPr txBox="1"/>
            <p:nvPr/>
          </p:nvSpPr>
          <p:spPr>
            <a:xfrm>
              <a:off x="533400" y="914400"/>
              <a:ext cx="1358900" cy="222829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dirty="0">
                  <a:solidFill>
                    <a:srgbClr val="000000"/>
                  </a:solidFill>
                  <a:latin typeface="XCCW Joined 1a - 12"/>
                </a:rPr>
                <a:t>adolescence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D3D3644-59C8-420E-8197-66F46CC0CC70}"/>
                </a:ext>
              </a:extLst>
            </p:cNvPr>
            <p:cNvSpPr txBox="1"/>
            <p:nvPr/>
          </p:nvSpPr>
          <p:spPr>
            <a:xfrm>
              <a:off x="977900" y="2540000"/>
              <a:ext cx="1358900" cy="222829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dirty="0">
                  <a:solidFill>
                    <a:srgbClr val="000000"/>
                  </a:solidFill>
                  <a:latin typeface="XCCW Joined 1a - 12"/>
                </a:rPr>
                <a:t>baby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E23967C-34E9-4DFB-BAEB-C49753F2BCEE}"/>
                </a:ext>
              </a:extLst>
            </p:cNvPr>
            <p:cNvSpPr txBox="1"/>
            <p:nvPr/>
          </p:nvSpPr>
          <p:spPr>
            <a:xfrm>
              <a:off x="2641600" y="3416300"/>
              <a:ext cx="1114041" cy="222829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en-GB" dirty="0">
                  <a:solidFill>
                    <a:srgbClr val="000000"/>
                  </a:solidFill>
                  <a:latin typeface="XCCW Joined 1a - 18"/>
                </a:rPr>
                <a:t>foetus</a:t>
              </a:r>
            </a:p>
          </p:txBody>
        </p:sp>
        <p:pic>
          <p:nvPicPr>
            <p:cNvPr id="1026" name="Picture 2" descr="Canine Foetus development chart | Bully breeds dogs, Pregnant dog, Puppy  development">
              <a:extLst>
                <a:ext uri="{FF2B5EF4-FFF2-40B4-BE49-F238E27FC236}">
                  <a16:creationId xmlns:a16="http://schemas.microsoft.com/office/drawing/2014/main" id="{D95F8DAE-79C0-4E06-9D99-BD936A32412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44" t="25737" r="24122" b="62343"/>
            <a:stretch/>
          </p:blipFill>
          <p:spPr bwMode="auto">
            <a:xfrm>
              <a:off x="1280517" y="3046149"/>
              <a:ext cx="1217319" cy="6050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DE4800CC-CDBD-4769-BDA7-E7CD5B9A29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6921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8497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046"/>
    </mc:Choice>
    <mc:Fallback>
      <p:transition spd="slow" advTm="38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>
            <a:extLst>
              <a:ext uri="{FF2B5EF4-FFF2-40B4-BE49-F238E27FC236}">
                <a16:creationId xmlns:a16="http://schemas.microsoft.com/office/drawing/2014/main" id="{BB92ED0C-2056-473C-8454-C93F4B357DE0}"/>
              </a:ext>
            </a:extLst>
          </p:cNvPr>
          <p:cNvSpPr/>
          <p:nvPr/>
        </p:nvSpPr>
        <p:spPr>
          <a:xfrm>
            <a:off x="1387585" y="1857266"/>
            <a:ext cx="2223516" cy="2223516"/>
          </a:xfrm>
          <a:prstGeom prst="ellipse">
            <a:avLst/>
          </a:prstGeom>
          <a:solidFill>
            <a:srgbClr val="98FB98"/>
          </a:solidFill>
          <a:ln w="38100" cap="flat" cmpd="sng" algn="ctr">
            <a:solidFill>
              <a:srgbClr val="98FB98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9445A13-76A6-4B75-A15A-76119A22471C}"/>
              </a:ext>
            </a:extLst>
          </p:cNvPr>
          <p:cNvSpPr/>
          <p:nvPr/>
        </p:nvSpPr>
        <p:spPr>
          <a:xfrm>
            <a:off x="1235185" y="3978166"/>
            <a:ext cx="2223516" cy="2223516"/>
          </a:xfrm>
          <a:prstGeom prst="ellipse">
            <a:avLst/>
          </a:prstGeom>
          <a:solidFill>
            <a:srgbClr val="98FB98"/>
          </a:solidFill>
          <a:ln w="38100" cap="flat" cmpd="sng" algn="ctr">
            <a:solidFill>
              <a:srgbClr val="98FB98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288F858-703A-4D3F-B101-8412B2613464}"/>
              </a:ext>
            </a:extLst>
          </p:cNvPr>
          <p:cNvSpPr txBox="1"/>
          <p:nvPr/>
        </p:nvSpPr>
        <p:spPr>
          <a:xfrm>
            <a:off x="7262468" y="2022367"/>
            <a:ext cx="2643505" cy="95410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 dirty="0">
                <a:solidFill>
                  <a:srgbClr val="000000"/>
                </a:solidFill>
                <a:latin typeface="XCCW Joined 1a - 15"/>
              </a:rPr>
              <a:t>An </a:t>
            </a:r>
            <a:r>
              <a:rPr lang="en-GB" sz="1400" b="1" dirty="0">
                <a:solidFill>
                  <a:srgbClr val="000000"/>
                </a:solidFill>
                <a:latin typeface="XCCW Joined 1a - 15"/>
              </a:rPr>
              <a:t>independent adult </a:t>
            </a:r>
            <a:r>
              <a:rPr lang="en-GB" sz="1400" dirty="0">
                <a:solidFill>
                  <a:srgbClr val="000000"/>
                </a:solidFill>
                <a:latin typeface="XCCW Joined 1a - 15"/>
              </a:rPr>
              <a:t>will look after itself and will usually have its own offspring.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4500F47-56A1-4AFE-AF48-9437F32D448F}"/>
              </a:ext>
            </a:extLst>
          </p:cNvPr>
          <p:cNvSpPr/>
          <p:nvPr/>
        </p:nvSpPr>
        <p:spPr>
          <a:xfrm>
            <a:off x="6137385" y="4016266"/>
            <a:ext cx="2223515" cy="2223516"/>
          </a:xfrm>
          <a:prstGeom prst="ellipse">
            <a:avLst/>
          </a:prstGeom>
          <a:solidFill>
            <a:srgbClr val="98FB98"/>
          </a:solidFill>
          <a:ln w="38100" cap="flat" cmpd="sng" algn="ctr">
            <a:solidFill>
              <a:srgbClr val="98FB98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07D7FEE-327E-4D5A-A592-14B8BCB4D39D}"/>
              </a:ext>
            </a:extLst>
          </p:cNvPr>
          <p:cNvSpPr txBox="1"/>
          <p:nvPr/>
        </p:nvSpPr>
        <p:spPr>
          <a:xfrm>
            <a:off x="7134766" y="4332466"/>
            <a:ext cx="2376805" cy="138499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 dirty="0">
                <a:solidFill>
                  <a:srgbClr val="000000"/>
                </a:solidFill>
                <a:latin typeface="XCCW Joined 1a - 15"/>
              </a:rPr>
              <a:t>Gestation: this is when the foetus grows inside the mother where it is completely reliant upon the mother.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63AC59B-1AC8-48A9-9B6B-90FC1875DB6F}"/>
              </a:ext>
            </a:extLst>
          </p:cNvPr>
          <p:cNvSpPr txBox="1"/>
          <p:nvPr/>
        </p:nvSpPr>
        <p:spPr>
          <a:xfrm>
            <a:off x="586908" y="3889930"/>
            <a:ext cx="2097172" cy="138499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400" dirty="0">
                <a:solidFill>
                  <a:srgbClr val="000000"/>
                </a:solidFill>
                <a:latin typeface="XCCW Joined 1a - 15"/>
              </a:rPr>
              <a:t>Baby is reliant on its mother for food and will be fed milk by its mother and protected.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959FA61-3989-4AFE-86BD-53E455883DC2}"/>
              </a:ext>
            </a:extLst>
          </p:cNvPr>
          <p:cNvSpPr txBox="1"/>
          <p:nvPr/>
        </p:nvSpPr>
        <p:spPr>
          <a:xfrm>
            <a:off x="554210" y="2109694"/>
            <a:ext cx="2376805" cy="5232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 dirty="0">
                <a:solidFill>
                  <a:srgbClr val="000000"/>
                </a:solidFill>
                <a:latin typeface="XCCW Joined 1a - 15"/>
              </a:rPr>
              <a:t>Adolescent grows and develops.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21FE30E-57FF-400B-9827-34338DE2AD8F}"/>
              </a:ext>
            </a:extLst>
          </p:cNvPr>
          <p:cNvSpPr txBox="1"/>
          <p:nvPr/>
        </p:nvSpPr>
        <p:spPr>
          <a:xfrm>
            <a:off x="1810408" y="1196479"/>
            <a:ext cx="818448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XCCW Joined 1a - 36"/>
              </a:rPr>
              <a:t>What happens at each stage?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6B151C3-6FA5-430D-BC96-E06618A7D0FD}"/>
              </a:ext>
            </a:extLst>
          </p:cNvPr>
          <p:cNvSpPr txBox="1"/>
          <p:nvPr/>
        </p:nvSpPr>
        <p:spPr>
          <a:xfrm>
            <a:off x="536395" y="316557"/>
            <a:ext cx="9944100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>
                <a:solidFill>
                  <a:srgbClr val="000000"/>
                </a:solidFill>
                <a:latin typeface="XCCW Joined 1a - 28"/>
              </a:rPr>
              <a:t>What is the lifecycle of a dog?</a:t>
            </a:r>
          </a:p>
          <a:p>
            <a:endParaRPr lang="en-GB" sz="2100" dirty="0">
              <a:solidFill>
                <a:srgbClr val="000000"/>
              </a:solidFill>
              <a:latin typeface="XCCW Joined 1a - 28"/>
            </a:endParaRPr>
          </a:p>
          <a:p>
            <a:endParaRPr lang="en-GB" sz="2100" dirty="0">
              <a:solidFill>
                <a:srgbClr val="000000"/>
              </a:solidFill>
              <a:latin typeface="XCCW Joined 1a - 28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D64499BA-CC41-40D9-82B1-DE00FD39C36C}"/>
              </a:ext>
            </a:extLst>
          </p:cNvPr>
          <p:cNvGrpSpPr/>
          <p:nvPr/>
        </p:nvGrpSpPr>
        <p:grpSpPr>
          <a:xfrm>
            <a:off x="2923108" y="2022367"/>
            <a:ext cx="4558354" cy="3202357"/>
            <a:chOff x="469900" y="863601"/>
            <a:chExt cx="3441517" cy="2831980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774CC57B-7037-4290-88EF-9C2DA62AE2D1}"/>
                </a:ext>
              </a:extLst>
            </p:cNvPr>
            <p:cNvSpPr txBox="1"/>
            <p:nvPr/>
          </p:nvSpPr>
          <p:spPr>
            <a:xfrm>
              <a:off x="508000" y="3187700"/>
              <a:ext cx="1846072" cy="3231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1500">
                  <a:solidFill>
                    <a:srgbClr val="4B0082"/>
                  </a:solidFill>
                  <a:latin typeface="XCCW Joined 1a - 20"/>
                </a:rPr>
                <a:t>germination</a:t>
              </a:r>
            </a:p>
          </p:txBody>
        </p: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7D3E97D1-4ABC-4243-A370-DD3251F2CDCB}"/>
                </a:ext>
              </a:extLst>
            </p:cNvPr>
            <p:cNvPicPr>
              <a:picLocks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0537"/>
            <a:stretch/>
          </p:blipFill>
          <p:spPr>
            <a:xfrm>
              <a:off x="469900" y="863601"/>
              <a:ext cx="2857119" cy="2573754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D5A2BEC8-80AB-4D98-9217-145C3AD6252A}"/>
                </a:ext>
              </a:extLst>
            </p:cNvPr>
            <p:cNvSpPr/>
            <p:nvPr/>
          </p:nvSpPr>
          <p:spPr>
            <a:xfrm>
              <a:off x="1221569" y="3044395"/>
              <a:ext cx="1940731" cy="651186"/>
            </a:xfrm>
            <a:prstGeom prst="ellipse">
              <a:avLst/>
            </a:prstGeom>
            <a:solidFill>
              <a:srgbClr val="FFFFFF"/>
            </a:solidFill>
            <a:ln w="381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025B95CE-5778-49A6-9CEE-5DEDEE04C229}"/>
                </a:ext>
              </a:extLst>
            </p:cNvPr>
            <p:cNvSpPr/>
            <p:nvPr/>
          </p:nvSpPr>
          <p:spPr>
            <a:xfrm>
              <a:off x="551942" y="3157855"/>
              <a:ext cx="311912" cy="114808"/>
            </a:xfrm>
            <a:prstGeom prst="ellipse">
              <a:avLst/>
            </a:prstGeom>
            <a:solidFill>
              <a:srgbClr val="FFFFFF"/>
            </a:solidFill>
            <a:ln w="381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1FC6398D-5A0D-4C02-8917-882FFB316A05}"/>
                </a:ext>
              </a:extLst>
            </p:cNvPr>
            <p:cNvSpPr/>
            <p:nvPr/>
          </p:nvSpPr>
          <p:spPr>
            <a:xfrm>
              <a:off x="590042" y="1075055"/>
              <a:ext cx="1129030" cy="72390"/>
            </a:xfrm>
            <a:prstGeom prst="ellipse">
              <a:avLst/>
            </a:prstGeom>
            <a:solidFill>
              <a:srgbClr val="FFFFFF"/>
            </a:solidFill>
            <a:ln w="381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691E249-918C-49E4-A18E-FC6C5EB20D7D}"/>
                </a:ext>
              </a:extLst>
            </p:cNvPr>
            <p:cNvSpPr txBox="1"/>
            <p:nvPr/>
          </p:nvSpPr>
          <p:spPr>
            <a:xfrm>
              <a:off x="3162300" y="1079500"/>
              <a:ext cx="749117" cy="3129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1100" dirty="0">
                  <a:solidFill>
                    <a:srgbClr val="000000"/>
                  </a:solidFill>
                  <a:latin typeface="XCCW Joined 1a - 15"/>
                </a:rPr>
                <a:t>adult</a:t>
              </a: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FB5F5215-464E-4FA6-BE8B-3368DACF9F17}"/>
                </a:ext>
              </a:extLst>
            </p:cNvPr>
            <p:cNvSpPr/>
            <p:nvPr/>
          </p:nvSpPr>
          <p:spPr>
            <a:xfrm>
              <a:off x="2507742" y="1125855"/>
              <a:ext cx="290830" cy="186690"/>
            </a:xfrm>
            <a:prstGeom prst="ellipse">
              <a:avLst/>
            </a:prstGeom>
            <a:solidFill>
              <a:srgbClr val="FFFFFF"/>
            </a:solidFill>
            <a:ln w="381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39FB9F7-CCAF-4486-B78B-8E24B9200391}"/>
                </a:ext>
              </a:extLst>
            </p:cNvPr>
            <p:cNvSpPr txBox="1"/>
            <p:nvPr/>
          </p:nvSpPr>
          <p:spPr>
            <a:xfrm>
              <a:off x="533400" y="914400"/>
              <a:ext cx="1358900" cy="29455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1000" dirty="0">
                  <a:solidFill>
                    <a:srgbClr val="000000"/>
                  </a:solidFill>
                  <a:latin typeface="XCCW Joined 1a - 12"/>
                </a:rPr>
                <a:t>adolescence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F25C8D19-E6BF-48B6-96DA-33F8C77035EC}"/>
                </a:ext>
              </a:extLst>
            </p:cNvPr>
            <p:cNvSpPr txBox="1"/>
            <p:nvPr/>
          </p:nvSpPr>
          <p:spPr>
            <a:xfrm>
              <a:off x="977900" y="2540000"/>
              <a:ext cx="1358900" cy="24622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1000">
                  <a:solidFill>
                    <a:srgbClr val="000000"/>
                  </a:solidFill>
                  <a:latin typeface="XCCW Joined 1a - 12"/>
                </a:rPr>
                <a:t>baby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668C70D6-5ADB-40FE-8C2A-72F854EAC7C5}"/>
                </a:ext>
              </a:extLst>
            </p:cNvPr>
            <p:cNvSpPr txBox="1"/>
            <p:nvPr/>
          </p:nvSpPr>
          <p:spPr>
            <a:xfrm>
              <a:off x="2641600" y="3416300"/>
              <a:ext cx="793783" cy="272180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1400" dirty="0">
                  <a:solidFill>
                    <a:srgbClr val="000000"/>
                  </a:solidFill>
                  <a:latin typeface="XCCW Joined 1a - 18"/>
                </a:rPr>
                <a:t>foetus</a:t>
              </a:r>
            </a:p>
          </p:txBody>
        </p:sp>
        <p:pic>
          <p:nvPicPr>
            <p:cNvPr id="47" name="Picture 2" descr="Canine Foetus development chart | Bully breeds dogs, Pregnant dog, Puppy  development">
              <a:extLst>
                <a:ext uri="{FF2B5EF4-FFF2-40B4-BE49-F238E27FC236}">
                  <a16:creationId xmlns:a16="http://schemas.microsoft.com/office/drawing/2014/main" id="{A04FC12D-93E1-44BE-822A-6C161B9408C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44" t="25737" r="24122" b="62343"/>
            <a:stretch/>
          </p:blipFill>
          <p:spPr bwMode="auto">
            <a:xfrm>
              <a:off x="1280517" y="3046149"/>
              <a:ext cx="1217319" cy="6050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47836621-5464-4E92-A8B2-30800195B87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6921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893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618"/>
    </mc:Choice>
    <mc:Fallback>
      <p:transition spd="slow" advTm="826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3" grpId="0"/>
      <p:bldP spid="26" grpId="0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5481070-AB6A-49B8-A02F-50E3E86EC92B}"/>
              </a:ext>
            </a:extLst>
          </p:cNvPr>
          <p:cNvSpPr txBox="1"/>
          <p:nvPr/>
        </p:nvSpPr>
        <p:spPr>
          <a:xfrm>
            <a:off x="317500" y="392386"/>
            <a:ext cx="9525000" cy="193899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L.O: To identify similarities and differences between the lifecycles of plants and animals.</a:t>
            </a:r>
          </a:p>
          <a:p>
            <a:endParaRPr lang="en-GB" sz="1500" dirty="0">
              <a:solidFill>
                <a:srgbClr val="000000"/>
              </a:solidFill>
              <a:latin typeface="XCCW Joined 1a - 20"/>
            </a:endParaRPr>
          </a:p>
          <a:p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S.C: Identify and explain the similarities.</a:t>
            </a:r>
          </a:p>
          <a:p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Identify and explain the differences.</a:t>
            </a:r>
          </a:p>
          <a:p>
            <a:endParaRPr lang="en-US" sz="1500" dirty="0">
              <a:solidFill>
                <a:srgbClr val="000000"/>
              </a:solidFill>
              <a:latin typeface="XCCW Joined 1a - 20"/>
            </a:endParaRPr>
          </a:p>
          <a:p>
            <a:endParaRPr lang="en-US" sz="1500" dirty="0">
              <a:solidFill>
                <a:srgbClr val="000000"/>
              </a:solidFill>
              <a:latin typeface="XCCW Joined 1a - 20"/>
            </a:endParaRPr>
          </a:p>
          <a:p>
            <a:endParaRPr lang="en-GB" sz="1500" dirty="0">
              <a:solidFill>
                <a:srgbClr val="000000"/>
              </a:solidFill>
              <a:latin typeface="XCCW Joined 1a - 2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E90E29-B9EF-4D2E-A060-7C76199B9440}"/>
              </a:ext>
            </a:extLst>
          </p:cNvPr>
          <p:cNvSpPr txBox="1"/>
          <p:nvPr/>
        </p:nvSpPr>
        <p:spPr>
          <a:xfrm>
            <a:off x="317500" y="4147153"/>
            <a:ext cx="9525000" cy="240065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Record your responses to the statements below on a piece of paper.</a:t>
            </a:r>
          </a:p>
          <a:p>
            <a:endParaRPr lang="en-GB" sz="1500" dirty="0">
              <a:solidFill>
                <a:srgbClr val="000000"/>
              </a:solidFill>
              <a:latin typeface="XCCW Joined 1a - 20"/>
            </a:endParaRPr>
          </a:p>
          <a:p>
            <a:pPr marL="342900" indent="-342900">
              <a:buAutoNum type="arabicPeriod"/>
            </a:pPr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Identify and explain the </a:t>
            </a:r>
            <a:r>
              <a:rPr lang="en-GB" sz="1500" b="1" dirty="0">
                <a:solidFill>
                  <a:srgbClr val="000000"/>
                </a:solidFill>
                <a:latin typeface="XCCW Joined 1a - 20"/>
              </a:rPr>
              <a:t>similarities</a:t>
            </a:r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 between the lifecycles of plants and animals.</a:t>
            </a:r>
          </a:p>
          <a:p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2. Identify and explain the </a:t>
            </a:r>
            <a:r>
              <a:rPr lang="en-GB" sz="1500" b="1" dirty="0">
                <a:solidFill>
                  <a:srgbClr val="000000"/>
                </a:solidFill>
                <a:latin typeface="XCCW Joined 1a - 20"/>
              </a:rPr>
              <a:t>differences </a:t>
            </a:r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between the lifecycles of plants and animals.</a:t>
            </a:r>
          </a:p>
          <a:p>
            <a:endParaRPr lang="en-US" sz="1500" dirty="0">
              <a:solidFill>
                <a:srgbClr val="000000"/>
              </a:solidFill>
              <a:latin typeface="XCCW Joined 1a - 20"/>
            </a:endParaRPr>
          </a:p>
          <a:p>
            <a:r>
              <a:rPr lang="en-US" sz="1500" dirty="0">
                <a:solidFill>
                  <a:srgbClr val="000000"/>
                </a:solidFill>
                <a:latin typeface="XCCW Joined 1a - 20"/>
              </a:rPr>
              <a:t>After this there is another task on the next page.</a:t>
            </a:r>
          </a:p>
          <a:p>
            <a:endParaRPr lang="en-US" sz="1500" dirty="0">
              <a:solidFill>
                <a:srgbClr val="000000"/>
              </a:solidFill>
              <a:latin typeface="XCCW Joined 1a - 20"/>
            </a:endParaRPr>
          </a:p>
          <a:p>
            <a:endParaRPr lang="en-GB" sz="1500" dirty="0">
              <a:solidFill>
                <a:srgbClr val="000000"/>
              </a:solidFill>
              <a:latin typeface="XCCW Joined 1a - 2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74970E-D318-4AE5-9EB3-CEDE137ED4C6}"/>
              </a:ext>
            </a:extLst>
          </p:cNvPr>
          <p:cNvSpPr txBox="1"/>
          <p:nvPr/>
        </p:nvSpPr>
        <p:spPr>
          <a:xfrm>
            <a:off x="317499" y="2208161"/>
            <a:ext cx="10229415" cy="55399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1500" dirty="0">
                <a:solidFill>
                  <a:srgbClr val="000000"/>
                </a:solidFill>
                <a:latin typeface="XCCW Joined 1a - 20"/>
              </a:rPr>
              <a:t>Compare the lifecycle of a mammal and either a flowering or non-flowering plant.</a:t>
            </a:r>
          </a:p>
          <a:p>
            <a:endParaRPr lang="en-GB" sz="1500" dirty="0">
              <a:solidFill>
                <a:srgbClr val="000000"/>
              </a:solidFill>
              <a:latin typeface="XCCW Joined 1a - 2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78DF35-2B12-4E25-A1F5-4A9217A604D5}"/>
              </a:ext>
            </a:extLst>
          </p:cNvPr>
          <p:cNvPicPr>
            <a:picLocks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48" b="56505"/>
          <a:stretch/>
        </p:blipFill>
        <p:spPr>
          <a:xfrm>
            <a:off x="2937993" y="2542046"/>
            <a:ext cx="1624343" cy="161158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C60A52-5656-4CAE-B498-5C378375912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98536" y="2542046"/>
            <a:ext cx="1585895" cy="10254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FEC8608-BC01-4B61-9D67-C69BBD4866B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63712" y="2673584"/>
            <a:ext cx="1218554" cy="10254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0A30D56-47C1-4FB5-A847-0318848FE248}"/>
              </a:ext>
            </a:extLst>
          </p:cNvPr>
          <p:cNvSpPr txBox="1"/>
          <p:nvPr/>
        </p:nvSpPr>
        <p:spPr>
          <a:xfrm>
            <a:off x="4721931" y="3091631"/>
            <a:ext cx="9525000" cy="3231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1500" dirty="0">
                <a:solidFill>
                  <a:srgbClr val="000000"/>
                </a:solidFill>
                <a:latin typeface="XCCW Joined 1a - 20"/>
              </a:rPr>
              <a:t>and</a:t>
            </a:r>
            <a:endParaRPr lang="en-GB" sz="1500" dirty="0">
              <a:solidFill>
                <a:srgbClr val="000000"/>
              </a:solidFill>
              <a:latin typeface="XCCW Joined 1a - 2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837F31-0E8E-4F95-B5ED-F7950ACA4516}"/>
              </a:ext>
            </a:extLst>
          </p:cNvPr>
          <p:cNvSpPr txBox="1"/>
          <p:nvPr/>
        </p:nvSpPr>
        <p:spPr>
          <a:xfrm>
            <a:off x="7301456" y="3070384"/>
            <a:ext cx="9525000" cy="3231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1500" dirty="0">
                <a:solidFill>
                  <a:srgbClr val="000000"/>
                </a:solidFill>
                <a:latin typeface="XCCW Joined 1a - 20"/>
              </a:rPr>
              <a:t>or</a:t>
            </a:r>
            <a:endParaRPr lang="en-GB" sz="1500" dirty="0">
              <a:solidFill>
                <a:srgbClr val="000000"/>
              </a:solidFill>
              <a:latin typeface="XCCW Joined 1a - 2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0CC984B-9EF5-47EF-8EFF-6D59895261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34500" y="6921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8744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748"/>
    </mc:Choice>
    <mc:Fallback>
      <p:transition spd="slow" advTm="837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5481070-AB6A-49B8-A02F-50E3E86EC92B}"/>
              </a:ext>
            </a:extLst>
          </p:cNvPr>
          <p:cNvSpPr txBox="1"/>
          <p:nvPr/>
        </p:nvSpPr>
        <p:spPr>
          <a:xfrm>
            <a:off x="317500" y="392386"/>
            <a:ext cx="9525000" cy="263149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You can show your understanding by creating your own animal/plant hybrid – a planimal!</a:t>
            </a:r>
          </a:p>
          <a:p>
            <a:endParaRPr lang="en-US" sz="1500" dirty="0">
              <a:solidFill>
                <a:srgbClr val="000000"/>
              </a:solidFill>
              <a:latin typeface="XCCW Joined 1a - 20"/>
            </a:endParaRPr>
          </a:p>
          <a:p>
            <a:r>
              <a:rPr lang="en-US" sz="1500" dirty="0">
                <a:solidFill>
                  <a:srgbClr val="000000"/>
                </a:solidFill>
                <a:latin typeface="XCCW Joined 1a - 20"/>
              </a:rPr>
              <a:t>T</a:t>
            </a:r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his is a similar idea to when we created your creatures in the autumn term. Do you remember creating on the following: the </a:t>
            </a:r>
            <a:r>
              <a:rPr lang="en-GB" sz="1500" dirty="0" err="1">
                <a:solidFill>
                  <a:srgbClr val="000000"/>
                </a:solidFill>
                <a:latin typeface="XCCW Joined 1a - 20"/>
              </a:rPr>
              <a:t>salabird</a:t>
            </a:r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 (salamander/bird), </a:t>
            </a:r>
            <a:r>
              <a:rPr lang="en-GB" sz="1500" dirty="0" err="1">
                <a:solidFill>
                  <a:srgbClr val="000000"/>
                </a:solidFill>
                <a:latin typeface="XCCW Joined 1a - 20"/>
              </a:rPr>
              <a:t>frogerfly</a:t>
            </a:r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 (amphibian/butterfly), </a:t>
            </a:r>
            <a:r>
              <a:rPr lang="en-GB" sz="1500" dirty="0" err="1">
                <a:solidFill>
                  <a:srgbClr val="000000"/>
                </a:solidFill>
                <a:latin typeface="XCCW Joined 1a - 20"/>
              </a:rPr>
              <a:t>parrofly</a:t>
            </a:r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 (parrot/butterfly), </a:t>
            </a:r>
            <a:r>
              <a:rPr lang="en-GB" sz="1500" dirty="0" err="1">
                <a:solidFill>
                  <a:srgbClr val="000000"/>
                </a:solidFill>
                <a:latin typeface="XCCW Joined 1a - 20"/>
              </a:rPr>
              <a:t>hoppit</a:t>
            </a:r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 (frog/mammal), </a:t>
            </a:r>
            <a:r>
              <a:rPr lang="en-GB" sz="1500" dirty="0" err="1">
                <a:solidFill>
                  <a:srgbClr val="000000"/>
                </a:solidFill>
                <a:latin typeface="XCCW Joined 1a - 20"/>
              </a:rPr>
              <a:t>pouchird</a:t>
            </a:r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 (marsupial/bird) or </a:t>
            </a:r>
            <a:r>
              <a:rPr lang="en-GB" sz="1500" dirty="0" err="1">
                <a:solidFill>
                  <a:srgbClr val="000000"/>
                </a:solidFill>
                <a:latin typeface="XCCW Joined 1a - 20"/>
              </a:rPr>
              <a:t>butterphant</a:t>
            </a:r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 (butterfly/elephant)?</a:t>
            </a:r>
          </a:p>
          <a:p>
            <a:endParaRPr lang="en-US" sz="1500" dirty="0">
              <a:solidFill>
                <a:srgbClr val="000000"/>
              </a:solidFill>
              <a:latin typeface="XCCW Joined 1a - 20"/>
            </a:endParaRPr>
          </a:p>
          <a:p>
            <a:endParaRPr lang="en-US" sz="1500" dirty="0">
              <a:solidFill>
                <a:srgbClr val="000000"/>
              </a:solidFill>
              <a:latin typeface="XCCW Joined 1a - 20"/>
            </a:endParaRPr>
          </a:p>
          <a:p>
            <a:endParaRPr lang="en-US" sz="1500" dirty="0">
              <a:solidFill>
                <a:srgbClr val="000000"/>
              </a:solidFill>
              <a:latin typeface="XCCW Joined 1a - 20"/>
            </a:endParaRPr>
          </a:p>
          <a:p>
            <a:endParaRPr lang="en-GB" sz="1500" dirty="0">
              <a:solidFill>
                <a:srgbClr val="000000"/>
              </a:solidFill>
              <a:latin typeface="XCCW Joined 1a - 2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E90E29-B9EF-4D2E-A060-7C76199B9440}"/>
              </a:ext>
            </a:extLst>
          </p:cNvPr>
          <p:cNvSpPr txBox="1"/>
          <p:nvPr/>
        </p:nvSpPr>
        <p:spPr>
          <a:xfrm>
            <a:off x="317500" y="2165061"/>
            <a:ext cx="9700365" cy="124649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This time you are going to create a creature that is half animal and half plant and write a lifecycle for it. On the next slide I have outlined the other animal lifecycles we looked at in the autumn to jog your memory.</a:t>
            </a:r>
          </a:p>
          <a:p>
            <a:r>
              <a:rPr lang="en-GB" sz="1500" dirty="0">
                <a:solidFill>
                  <a:srgbClr val="000000"/>
                </a:solidFill>
                <a:latin typeface="XCCW Joined 1a - 20"/>
              </a:rPr>
              <a:t>Here are some ideas… I’m sure you have lots of your own and it doesn’t have to be one of these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74970E-D318-4AE5-9EB3-CEDE137ED4C6}"/>
              </a:ext>
            </a:extLst>
          </p:cNvPr>
          <p:cNvSpPr txBox="1"/>
          <p:nvPr/>
        </p:nvSpPr>
        <p:spPr>
          <a:xfrm>
            <a:off x="317500" y="1829789"/>
            <a:ext cx="9525000" cy="3231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 sz="1500" dirty="0">
              <a:solidFill>
                <a:srgbClr val="000000"/>
              </a:solidFill>
              <a:latin typeface="XCCW Joined 1a - 20"/>
            </a:endParaRPr>
          </a:p>
        </p:txBody>
      </p:sp>
      <p:pic>
        <p:nvPicPr>
          <p:cNvPr id="2050" name="Picture 2" descr="surreal | Colossal | Page 7">
            <a:extLst>
              <a:ext uri="{FF2B5EF4-FFF2-40B4-BE49-F238E27FC236}">
                <a16:creationId xmlns:a16="http://schemas.microsoft.com/office/drawing/2014/main" id="{CEE19D5B-7D71-40A9-BDED-BD2136B49D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70"/>
          <a:stretch/>
        </p:blipFill>
        <p:spPr bwMode="auto">
          <a:xfrm>
            <a:off x="7095243" y="3235715"/>
            <a:ext cx="2571892" cy="411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E2E98607-8D43-4E58-A052-8DD928D007C6}"/>
              </a:ext>
            </a:extLst>
          </p:cNvPr>
          <p:cNvGrpSpPr/>
          <p:nvPr/>
        </p:nvGrpSpPr>
        <p:grpSpPr>
          <a:xfrm>
            <a:off x="402416" y="3601254"/>
            <a:ext cx="2692512" cy="3387820"/>
            <a:chOff x="317500" y="2567998"/>
            <a:chExt cx="3512864" cy="4512498"/>
          </a:xfrm>
        </p:grpSpPr>
        <p:pic>
          <p:nvPicPr>
            <p:cNvPr id="2052" name="Picture 4" descr="https://i.pinimg.com/564x/f6/95/3e/f6953eb7b55400a9af311c51a3fb4da8.jpg">
              <a:extLst>
                <a:ext uri="{FF2B5EF4-FFF2-40B4-BE49-F238E27FC236}">
                  <a16:creationId xmlns:a16="http://schemas.microsoft.com/office/drawing/2014/main" id="{C8E82D6B-1E85-4C12-9362-B94E32CAD74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612" r="3320"/>
            <a:stretch/>
          </p:blipFill>
          <p:spPr bwMode="auto">
            <a:xfrm>
              <a:off x="317500" y="2567999"/>
              <a:ext cx="3512864" cy="45124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ight Triangle 1">
              <a:extLst>
                <a:ext uri="{FF2B5EF4-FFF2-40B4-BE49-F238E27FC236}">
                  <a16:creationId xmlns:a16="http://schemas.microsoft.com/office/drawing/2014/main" id="{C45E866B-5BCF-4D98-8B7B-CC61AF654594}"/>
                </a:ext>
              </a:extLst>
            </p:cNvPr>
            <p:cNvSpPr/>
            <p:nvPr/>
          </p:nvSpPr>
          <p:spPr>
            <a:xfrm rot="10800000">
              <a:off x="2678897" y="2567998"/>
              <a:ext cx="1151467" cy="20997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8BEEE093-B1E5-4B11-9C28-C5341F223F55}"/>
                </a:ext>
              </a:extLst>
            </p:cNvPr>
            <p:cNvSpPr/>
            <p:nvPr/>
          </p:nvSpPr>
          <p:spPr>
            <a:xfrm rot="5400000">
              <a:off x="292341" y="2646075"/>
              <a:ext cx="1140400" cy="984251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ight Triangle 5">
              <a:extLst>
                <a:ext uri="{FF2B5EF4-FFF2-40B4-BE49-F238E27FC236}">
                  <a16:creationId xmlns:a16="http://schemas.microsoft.com/office/drawing/2014/main" id="{49E55E39-5CD1-4F80-9D5C-426B95271FA1}"/>
                </a:ext>
              </a:extLst>
            </p:cNvPr>
            <p:cNvSpPr/>
            <p:nvPr/>
          </p:nvSpPr>
          <p:spPr>
            <a:xfrm rot="13948442">
              <a:off x="2943086" y="3709486"/>
              <a:ext cx="623087" cy="452157"/>
            </a:xfrm>
            <a:prstGeom prst="rtTriangl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054" name="Picture 6" descr="Pineapplypus on Twitter: &quot;I draw plant/animal hybrids for my own  amusement.… &quot;">
            <a:extLst>
              <a:ext uri="{FF2B5EF4-FFF2-40B4-BE49-F238E27FC236}">
                <a16:creationId xmlns:a16="http://schemas.microsoft.com/office/drawing/2014/main" id="{70AFD0FA-C8C8-420C-862F-1DBD36910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052" y="3119026"/>
            <a:ext cx="2416067" cy="1427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18B6DAB-6C7B-4C71-A692-095D4AD669F7}"/>
              </a:ext>
            </a:extLst>
          </p:cNvPr>
          <p:cNvSpPr txBox="1"/>
          <p:nvPr/>
        </p:nvSpPr>
        <p:spPr>
          <a:xfrm>
            <a:off x="3271285" y="4627974"/>
            <a:ext cx="3662571" cy="28334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vert="horz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500" b="1" dirty="0">
                <a:solidFill>
                  <a:srgbClr val="000000"/>
                </a:solidFill>
                <a:latin typeface="XCCW Joined 1a - 20"/>
              </a:rPr>
              <a:t>Remember to: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500" b="1" dirty="0">
                <a:solidFill>
                  <a:srgbClr val="000000"/>
                </a:solidFill>
                <a:latin typeface="XCCW Joined 1a - 20"/>
              </a:rPr>
              <a:t>Label your planimal to explain the different parts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1500" b="1" dirty="0">
                <a:solidFill>
                  <a:srgbClr val="000000"/>
                </a:solidFill>
                <a:latin typeface="XCCW Joined 1a - 20"/>
              </a:rPr>
              <a:t>W</a:t>
            </a:r>
            <a:r>
              <a:rPr lang="en-GB" sz="1500" b="1" dirty="0">
                <a:solidFill>
                  <a:srgbClr val="000000"/>
                </a:solidFill>
                <a:latin typeface="XCCW Joined 1a - 20"/>
              </a:rPr>
              <a:t>rite its lifecycles and identify which parts belong to which species, the plant or the animal.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GB" sz="1500" dirty="0">
              <a:solidFill>
                <a:srgbClr val="000000"/>
              </a:solidFill>
              <a:latin typeface="XCCW Joined 1a - 20"/>
            </a:endParaRP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241FC0FB-983C-4A1D-AB37-157C5518A7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34500" y="6921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2892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4227"/>
    </mc:Choice>
    <mc:Fallback>
      <p:transition spd="slow" advTm="1542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774970E-D318-4AE5-9EB3-CEDE137ED4C6}"/>
              </a:ext>
            </a:extLst>
          </p:cNvPr>
          <p:cNvSpPr txBox="1"/>
          <p:nvPr/>
        </p:nvSpPr>
        <p:spPr>
          <a:xfrm>
            <a:off x="317500" y="1767836"/>
            <a:ext cx="9525000" cy="3231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 sz="1500" dirty="0">
              <a:solidFill>
                <a:srgbClr val="000000"/>
              </a:solidFill>
              <a:latin typeface="XCCW Joined 1a - 2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A60AAAF-6017-46B2-947B-C63477E4517F}"/>
              </a:ext>
            </a:extLst>
          </p:cNvPr>
          <p:cNvGrpSpPr/>
          <p:nvPr/>
        </p:nvGrpSpPr>
        <p:grpSpPr>
          <a:xfrm>
            <a:off x="146501" y="232334"/>
            <a:ext cx="3310592" cy="2709971"/>
            <a:chOff x="534270" y="1163529"/>
            <a:chExt cx="3899967" cy="3136731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58E3398-1331-4D86-9AE7-893222FB5599}"/>
                </a:ext>
              </a:extLst>
            </p:cNvPr>
            <p:cNvSpPr txBox="1"/>
            <p:nvPr/>
          </p:nvSpPr>
          <p:spPr>
            <a:xfrm>
              <a:off x="534270" y="1163529"/>
              <a:ext cx="2906901" cy="400110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2000" dirty="0">
                  <a:solidFill>
                    <a:srgbClr val="000000"/>
                  </a:solidFill>
                  <a:latin typeface="Arial - 27"/>
                </a:rPr>
                <a:t>Life cycle of </a:t>
              </a:r>
              <a:r>
                <a:rPr lang="en-GB" sz="2000" i="1" dirty="0">
                  <a:solidFill>
                    <a:srgbClr val="000000"/>
                  </a:solidFill>
                  <a:latin typeface="Arial - 27"/>
                </a:rPr>
                <a:t>a bird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CF28FBA-DD59-4782-A1C8-C87CC0FD7CED}"/>
                </a:ext>
              </a:extLst>
            </p:cNvPr>
            <p:cNvSpPr txBox="1"/>
            <p:nvPr/>
          </p:nvSpPr>
          <p:spPr>
            <a:xfrm>
              <a:off x="2731370" y="2763729"/>
              <a:ext cx="1702867" cy="50783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2700">
                  <a:solidFill>
                    <a:srgbClr val="000000"/>
                  </a:solidFill>
                  <a:latin typeface="Arial - 36"/>
                </a:rPr>
                <a:t>nestling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D377E0F-B91E-4EA5-9C90-429878B527C4}"/>
                </a:ext>
              </a:extLst>
            </p:cNvPr>
            <p:cNvSpPr txBox="1"/>
            <p:nvPr/>
          </p:nvSpPr>
          <p:spPr>
            <a:xfrm>
              <a:off x="1296270" y="3792429"/>
              <a:ext cx="1830115" cy="50783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2700" dirty="0">
                  <a:solidFill>
                    <a:srgbClr val="000000"/>
                  </a:solidFill>
                  <a:latin typeface="Arial - 36"/>
                </a:rPr>
                <a:t>fledgling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90CE085-A3A5-4107-9FF5-0A17DC14DB9F}"/>
                </a:ext>
              </a:extLst>
            </p:cNvPr>
            <p:cNvSpPr txBox="1"/>
            <p:nvPr/>
          </p:nvSpPr>
          <p:spPr>
            <a:xfrm>
              <a:off x="1016870" y="2268429"/>
              <a:ext cx="1118419" cy="50783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2700" dirty="0">
                  <a:solidFill>
                    <a:srgbClr val="000000"/>
                  </a:solidFill>
                  <a:latin typeface="Arial - 36"/>
                </a:rPr>
                <a:t>adult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2FF3049A-F2B4-44E8-98BC-547C144B095F}"/>
                </a:ext>
              </a:extLst>
            </p:cNvPr>
            <p:cNvSpPr txBox="1"/>
            <p:nvPr/>
          </p:nvSpPr>
          <p:spPr>
            <a:xfrm>
              <a:off x="2388470" y="1544529"/>
              <a:ext cx="889819" cy="50783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2700">
                  <a:solidFill>
                    <a:srgbClr val="000000"/>
                  </a:solidFill>
                  <a:latin typeface="Arial - 36"/>
                </a:rPr>
                <a:t>egg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1ED06CC2-CB08-4683-A21D-3D7FF1D32037}"/>
              </a:ext>
            </a:extLst>
          </p:cNvPr>
          <p:cNvGrpSpPr/>
          <p:nvPr/>
        </p:nvGrpSpPr>
        <p:grpSpPr>
          <a:xfrm>
            <a:off x="4825142" y="102612"/>
            <a:ext cx="6492008" cy="2858532"/>
            <a:chOff x="4929537" y="1103938"/>
            <a:chExt cx="6492008" cy="2858532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EF7434F5-F771-4AB2-89B8-6FBB7219C402}"/>
                </a:ext>
              </a:extLst>
            </p:cNvPr>
            <p:cNvSpPr txBox="1"/>
            <p:nvPr/>
          </p:nvSpPr>
          <p:spPr>
            <a:xfrm>
              <a:off x="4929537" y="1103938"/>
              <a:ext cx="6492008" cy="400110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2000">
                  <a:solidFill>
                    <a:srgbClr val="000000"/>
                  </a:solidFill>
                  <a:latin typeface="Arial - 27"/>
                </a:rPr>
                <a:t>Life cycle of </a:t>
              </a:r>
              <a:r>
                <a:rPr lang="en-GB" sz="2000" i="1">
                  <a:solidFill>
                    <a:srgbClr val="000000"/>
                  </a:solidFill>
                  <a:latin typeface="Arial - 27"/>
                </a:rPr>
                <a:t>a frog / salamander / axolotl  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C523458-C73D-402E-AF37-7F721C78AC13}"/>
                </a:ext>
              </a:extLst>
            </p:cNvPr>
            <p:cNvSpPr txBox="1"/>
            <p:nvPr/>
          </p:nvSpPr>
          <p:spPr>
            <a:xfrm>
              <a:off x="6288437" y="3593138"/>
              <a:ext cx="3302381" cy="369332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dirty="0">
                  <a:solidFill>
                    <a:srgbClr val="000000"/>
                  </a:solidFill>
                  <a:latin typeface="Arial - 24"/>
                </a:rPr>
                <a:t>Tadpole 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5C48A19-513F-4164-BAD3-00107E88E944}"/>
                </a:ext>
              </a:extLst>
            </p:cNvPr>
            <p:cNvSpPr txBox="1"/>
            <p:nvPr/>
          </p:nvSpPr>
          <p:spPr>
            <a:xfrm>
              <a:off x="6796437" y="1954838"/>
              <a:ext cx="1605788" cy="369332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>
                  <a:solidFill>
                    <a:srgbClr val="000000"/>
                  </a:solidFill>
                  <a:latin typeface="Arial - 24"/>
                </a:rPr>
                <a:t>egg 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5CF50AD-4882-4A50-982E-ED775AE7DE64}"/>
                </a:ext>
              </a:extLst>
            </p:cNvPr>
            <p:cNvSpPr txBox="1"/>
            <p:nvPr/>
          </p:nvSpPr>
          <p:spPr>
            <a:xfrm>
              <a:off x="5285137" y="2729538"/>
              <a:ext cx="1485900" cy="369332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dirty="0">
                  <a:solidFill>
                    <a:srgbClr val="000000"/>
                  </a:solidFill>
                  <a:latin typeface="Arial - 24"/>
                </a:rPr>
                <a:t>Adult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D2B4FB2-16AF-45A8-91C9-DFC97C4E6D70}"/>
              </a:ext>
            </a:extLst>
          </p:cNvPr>
          <p:cNvGrpSpPr/>
          <p:nvPr/>
        </p:nvGrpSpPr>
        <p:grpSpPr>
          <a:xfrm>
            <a:off x="2485932" y="2942305"/>
            <a:ext cx="7979421" cy="3161030"/>
            <a:chOff x="386233" y="1016000"/>
            <a:chExt cx="7979421" cy="3161030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5975C12-9E81-4B1D-8878-1AFEC40BBE16}"/>
                </a:ext>
              </a:extLst>
            </p:cNvPr>
            <p:cNvSpPr txBox="1"/>
            <p:nvPr/>
          </p:nvSpPr>
          <p:spPr>
            <a:xfrm>
              <a:off x="596900" y="1016000"/>
              <a:ext cx="3558677" cy="400110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2000" dirty="0">
                  <a:solidFill>
                    <a:srgbClr val="000000"/>
                  </a:solidFill>
                  <a:latin typeface="Arial - 27"/>
                </a:rPr>
                <a:t>Life cycle of </a:t>
              </a:r>
              <a:r>
                <a:rPr lang="en-GB" sz="2000" i="1" dirty="0">
                  <a:solidFill>
                    <a:srgbClr val="000000"/>
                  </a:solidFill>
                  <a:latin typeface="Arial - 27"/>
                </a:rPr>
                <a:t>a butterfly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94A4C2A6-57BF-4536-9A71-289EB69FA32A}"/>
                </a:ext>
              </a:extLst>
            </p:cNvPr>
            <p:cNvPicPr>
              <a:picLocks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9500" y="2603500"/>
              <a:ext cx="771144" cy="431673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81268A3-5417-4D33-AD33-02E03589ED7A}"/>
                </a:ext>
              </a:extLst>
            </p:cNvPr>
            <p:cNvPicPr>
              <a:picLocks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3300" y="3581400"/>
              <a:ext cx="416687" cy="595630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49E2E57A-5F62-4FC8-AA43-406951D1DC84}"/>
                </a:ext>
              </a:extLst>
            </p:cNvPr>
            <p:cNvPicPr>
              <a:picLocks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2000" y="2819400"/>
              <a:ext cx="772033" cy="405511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F215C685-7D42-43D9-9D28-92F9D993795F}"/>
                </a:ext>
              </a:extLst>
            </p:cNvPr>
            <p:cNvPicPr>
              <a:picLocks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400" y="1473200"/>
              <a:ext cx="866648" cy="463169"/>
            </a:xfrm>
            <a:prstGeom prst="rect">
              <a:avLst/>
            </a:prstGeom>
            <a:solidFill>
              <a:scrgbClr r="0" g="0" b="0">
                <a:alpha val="0"/>
              </a:scrgbClr>
            </a:solidFill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776723E-9CC6-4A54-ADB9-83A791DE1CA6}"/>
                </a:ext>
              </a:extLst>
            </p:cNvPr>
            <p:cNvSpPr txBox="1"/>
            <p:nvPr/>
          </p:nvSpPr>
          <p:spPr>
            <a:xfrm>
              <a:off x="901759" y="3530560"/>
              <a:ext cx="4140200" cy="38472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1900" dirty="0">
                  <a:solidFill>
                    <a:srgbClr val="000000"/>
                  </a:solidFill>
                  <a:latin typeface="Arial - 26"/>
                </a:rPr>
                <a:t>Chrysalis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BE29E706-2304-45DB-BEF9-F8B3E258CE4A}"/>
                </a:ext>
              </a:extLst>
            </p:cNvPr>
            <p:cNvSpPr txBox="1"/>
            <p:nvPr/>
          </p:nvSpPr>
          <p:spPr>
            <a:xfrm>
              <a:off x="4225454" y="2754816"/>
              <a:ext cx="4140200" cy="38472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1900" dirty="0">
                  <a:solidFill>
                    <a:srgbClr val="000000"/>
                  </a:solidFill>
                  <a:latin typeface="Arial - 26"/>
                </a:rPr>
                <a:t>Caterpillar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0270ED84-8D06-4955-90C1-D2D0A3622B4F}"/>
                </a:ext>
              </a:extLst>
            </p:cNvPr>
            <p:cNvSpPr txBox="1"/>
            <p:nvPr/>
          </p:nvSpPr>
          <p:spPr>
            <a:xfrm>
              <a:off x="3252730" y="1562842"/>
              <a:ext cx="4140200" cy="38472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r>
                <a:rPr lang="en-GB" sz="1900" b="1" dirty="0">
                  <a:solidFill>
                    <a:srgbClr val="000000"/>
                  </a:solidFill>
                  <a:latin typeface="Arial - 26"/>
                </a:rPr>
                <a:t>Egg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ED45EDAB-FC99-4099-AEB9-C2A44C97A540}"/>
                </a:ext>
              </a:extLst>
            </p:cNvPr>
            <p:cNvSpPr/>
            <p:nvPr/>
          </p:nvSpPr>
          <p:spPr>
            <a:xfrm>
              <a:off x="386233" y="2289961"/>
              <a:ext cx="103105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solidFill>
                    <a:srgbClr val="000000"/>
                  </a:solidFill>
                  <a:latin typeface="Arial - 26"/>
                </a:rPr>
                <a:t>Butterfly</a:t>
              </a:r>
            </a:p>
          </p:txBody>
        </p:sp>
      </p:grpSp>
      <p:sp>
        <p:nvSpPr>
          <p:cNvPr id="17" name="Arrow: Curved Up 16">
            <a:extLst>
              <a:ext uri="{FF2B5EF4-FFF2-40B4-BE49-F238E27FC236}">
                <a16:creationId xmlns:a16="http://schemas.microsoft.com/office/drawing/2014/main" id="{B48286CF-DE8E-405D-A993-3E695805BD47}"/>
              </a:ext>
            </a:extLst>
          </p:cNvPr>
          <p:cNvSpPr/>
          <p:nvPr/>
        </p:nvSpPr>
        <p:spPr>
          <a:xfrm rot="3672513" flipV="1">
            <a:off x="2499693" y="999078"/>
            <a:ext cx="710688" cy="21701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Arrow: Curved Up 34">
            <a:extLst>
              <a:ext uri="{FF2B5EF4-FFF2-40B4-BE49-F238E27FC236}">
                <a16:creationId xmlns:a16="http://schemas.microsoft.com/office/drawing/2014/main" id="{25A1A8BC-0D19-4D15-8F4E-952530A24D38}"/>
              </a:ext>
            </a:extLst>
          </p:cNvPr>
          <p:cNvSpPr/>
          <p:nvPr/>
        </p:nvSpPr>
        <p:spPr>
          <a:xfrm rot="7839721" flipV="1">
            <a:off x="2378985" y="2377943"/>
            <a:ext cx="710688" cy="21701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6" name="Arrow: Curved Up 35">
            <a:extLst>
              <a:ext uri="{FF2B5EF4-FFF2-40B4-BE49-F238E27FC236}">
                <a16:creationId xmlns:a16="http://schemas.microsoft.com/office/drawing/2014/main" id="{F12BF666-D3FA-477D-8EC8-A327EF681B48}"/>
              </a:ext>
            </a:extLst>
          </p:cNvPr>
          <p:cNvSpPr/>
          <p:nvPr/>
        </p:nvSpPr>
        <p:spPr>
          <a:xfrm rot="15345433" flipV="1">
            <a:off x="277988" y="2037686"/>
            <a:ext cx="710688" cy="21701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Arrow: Curved Up 36">
            <a:extLst>
              <a:ext uri="{FF2B5EF4-FFF2-40B4-BE49-F238E27FC236}">
                <a16:creationId xmlns:a16="http://schemas.microsoft.com/office/drawing/2014/main" id="{EB76E90E-C089-4EB1-8D90-39C19327AE39}"/>
              </a:ext>
            </a:extLst>
          </p:cNvPr>
          <p:cNvSpPr/>
          <p:nvPr/>
        </p:nvSpPr>
        <p:spPr>
          <a:xfrm rot="20840077" flipV="1">
            <a:off x="881692" y="741526"/>
            <a:ext cx="710688" cy="21701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Arrow: Curved Up 37">
            <a:extLst>
              <a:ext uri="{FF2B5EF4-FFF2-40B4-BE49-F238E27FC236}">
                <a16:creationId xmlns:a16="http://schemas.microsoft.com/office/drawing/2014/main" id="{6661D930-18BD-4689-8013-BB4EC25212E4}"/>
              </a:ext>
            </a:extLst>
          </p:cNvPr>
          <p:cNvSpPr/>
          <p:nvPr/>
        </p:nvSpPr>
        <p:spPr>
          <a:xfrm rot="5400000" flipV="1">
            <a:off x="6849675" y="1651928"/>
            <a:ext cx="1333184" cy="43955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9" name="Arrow: Curved Up 38">
            <a:extLst>
              <a:ext uri="{FF2B5EF4-FFF2-40B4-BE49-F238E27FC236}">
                <a16:creationId xmlns:a16="http://schemas.microsoft.com/office/drawing/2014/main" id="{8CE24FD7-45A1-40F4-BB0A-E06A599B8B29}"/>
              </a:ext>
            </a:extLst>
          </p:cNvPr>
          <p:cNvSpPr/>
          <p:nvPr/>
        </p:nvSpPr>
        <p:spPr>
          <a:xfrm rot="19826521" flipV="1">
            <a:off x="5458066" y="954486"/>
            <a:ext cx="1160058" cy="43955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0" name="Arrow: Curved Up 39">
            <a:extLst>
              <a:ext uri="{FF2B5EF4-FFF2-40B4-BE49-F238E27FC236}">
                <a16:creationId xmlns:a16="http://schemas.microsoft.com/office/drawing/2014/main" id="{B06C7A16-F7EB-4E94-BBC8-36A889A671AF}"/>
              </a:ext>
            </a:extLst>
          </p:cNvPr>
          <p:cNvSpPr/>
          <p:nvPr/>
        </p:nvSpPr>
        <p:spPr>
          <a:xfrm rot="12868845" flipV="1">
            <a:off x="5291666" y="2540632"/>
            <a:ext cx="997683" cy="43955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1" name="Arrow: Curved Up 40">
            <a:extLst>
              <a:ext uri="{FF2B5EF4-FFF2-40B4-BE49-F238E27FC236}">
                <a16:creationId xmlns:a16="http://schemas.microsoft.com/office/drawing/2014/main" id="{4E3C0F59-5783-4B7F-BF28-43E98FC15F19}"/>
              </a:ext>
            </a:extLst>
          </p:cNvPr>
          <p:cNvSpPr/>
          <p:nvPr/>
        </p:nvSpPr>
        <p:spPr>
          <a:xfrm rot="3672513" flipV="1">
            <a:off x="6070252" y="3944938"/>
            <a:ext cx="710688" cy="21701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2" name="Arrow: Curved Up 41">
            <a:extLst>
              <a:ext uri="{FF2B5EF4-FFF2-40B4-BE49-F238E27FC236}">
                <a16:creationId xmlns:a16="http://schemas.microsoft.com/office/drawing/2014/main" id="{191F786D-FBC2-4588-90F5-3DB97045A5CE}"/>
              </a:ext>
            </a:extLst>
          </p:cNvPr>
          <p:cNvSpPr/>
          <p:nvPr/>
        </p:nvSpPr>
        <p:spPr>
          <a:xfrm rot="7863430" flipV="1">
            <a:off x="5117156" y="5561831"/>
            <a:ext cx="710688" cy="21701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3" name="Arrow: Curved Up 42">
            <a:extLst>
              <a:ext uri="{FF2B5EF4-FFF2-40B4-BE49-F238E27FC236}">
                <a16:creationId xmlns:a16="http://schemas.microsoft.com/office/drawing/2014/main" id="{C2178E49-D0CB-479C-9371-458E20EB0678}"/>
              </a:ext>
            </a:extLst>
          </p:cNvPr>
          <p:cNvSpPr/>
          <p:nvPr/>
        </p:nvSpPr>
        <p:spPr>
          <a:xfrm rot="14752444" flipV="1">
            <a:off x="2181730" y="5053063"/>
            <a:ext cx="707411" cy="18716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4" name="Arrow: Curved Up 43">
            <a:extLst>
              <a:ext uri="{FF2B5EF4-FFF2-40B4-BE49-F238E27FC236}">
                <a16:creationId xmlns:a16="http://schemas.microsoft.com/office/drawing/2014/main" id="{A2511658-9A04-4D26-B995-22E9B96C5DCE}"/>
              </a:ext>
            </a:extLst>
          </p:cNvPr>
          <p:cNvSpPr/>
          <p:nvPr/>
        </p:nvSpPr>
        <p:spPr>
          <a:xfrm rot="20155736" flipV="1">
            <a:off x="3307196" y="3532141"/>
            <a:ext cx="710688" cy="21701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43639DE-BF2D-4EF8-9B99-6DD753371E67}"/>
              </a:ext>
            </a:extLst>
          </p:cNvPr>
          <p:cNvSpPr txBox="1"/>
          <p:nvPr/>
        </p:nvSpPr>
        <p:spPr>
          <a:xfrm>
            <a:off x="7306573" y="2825022"/>
            <a:ext cx="2662356" cy="149271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GB" sz="1300" dirty="0">
                <a:solidFill>
                  <a:srgbClr val="1C1C1C"/>
                </a:solidFill>
                <a:latin typeface="XCCW Joined 1a - 18"/>
              </a:rPr>
              <a:t>Metamorphosis is a process by which animals undergo an abrupt and obvious change in the structure of their body and their behaviour.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BD87DCC-82EB-4124-9FD3-EA36E0C7BAA3}"/>
              </a:ext>
            </a:extLst>
          </p:cNvPr>
          <p:cNvSpPr txBox="1"/>
          <p:nvPr/>
        </p:nvSpPr>
        <p:spPr>
          <a:xfrm>
            <a:off x="7401237" y="2380383"/>
            <a:ext cx="2660592" cy="5078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Metamorphosis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573090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1.9|0.8|0.7|0.8|3.9|1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9|1.4|42|13.9|13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560</Words>
  <Application>Microsoft Office PowerPoint</Application>
  <PresentationFormat>Custom</PresentationFormat>
  <Paragraphs>102</Paragraphs>
  <Slides>7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22" baseType="lpstr">
      <vt:lpstr>Calibri</vt:lpstr>
      <vt:lpstr>XCCW Joined 1a - 48</vt:lpstr>
      <vt:lpstr>Calibri Light</vt:lpstr>
      <vt:lpstr>XCCW Joined 1a - 15</vt:lpstr>
      <vt:lpstr>XCCW Joined 1a - 20</vt:lpstr>
      <vt:lpstr>XCCW Joined 1a - 28</vt:lpstr>
      <vt:lpstr>XCCW Joined 1a - 18</vt:lpstr>
      <vt:lpstr>Arial - 27</vt:lpstr>
      <vt:lpstr>Arial</vt:lpstr>
      <vt:lpstr>Arial - 26</vt:lpstr>
      <vt:lpstr>Arial - 24</vt:lpstr>
      <vt:lpstr>XCCW Joined 1a - 12</vt:lpstr>
      <vt:lpstr>Arial - 36</vt:lpstr>
      <vt:lpstr>XCCW Joined 1a - 36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Akien, Naomi</dc:creator>
  <cp:lastModifiedBy>Akien, Naomi</cp:lastModifiedBy>
  <cp:revision>17</cp:revision>
  <dcterms:created xsi:type="dcterms:W3CDTF">2021-01-10T23:43:38Z</dcterms:created>
  <dcterms:modified xsi:type="dcterms:W3CDTF">2021-01-13T20:26:25Z</dcterms:modified>
</cp:coreProperties>
</file>