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/>
      <a:tcStyle>
        <a:tcBdr/>
        <a:fill>
          <a:solidFill>
            <a:srgbClr val="FFEF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0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" name="Shape 7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Calibri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0" name="Shape 17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</a:lvl1pPr>
          </a:lstStyle>
          <a:p>
            <a:r>
              <a:t>https://www.flickr.com/photos/27043160@N04/14999727242/in/photolist-oRtwjW-oRvpfz-oz1D44-oz2vTZ-4Ep8Kc-pvMnLs-8tT41f-s7pbty-cLQtim-jEmKUg-6PPvDP-3bjUF-o1MVNj-f6CjE8-94qxwn-8U4NK-dyxGMs-aoCwsD-bBm9EX-orDDRL-fQoBW3-35h2yF-4RWcjQ-fD24Nz-bK5WDF-borehE-cJ79fW-6bgX6z-B4inX-qpv9dZ-DVFKV-fAHckk-7xpoVD-49xq7b-bmJM1R-okrkEd-okrmcf-o3YqT7-o3Ys3G-o3YDmx-9HNJTf-3rQDaG-8SMyWz-8dgS7X-boDdJH-sv6M9-hXT3vY-8z5wEU-8z5vmY-nWXUQv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9" name="Shape 17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</a:lvl1pPr>
          </a:lstStyle>
          <a:p>
            <a:r>
              <a:t>https://www.flickr.com/photos/132084522@N05/16757549024/in/photolist-rwNPv3-21fg2-fD1eMB-kxT9z-6FvGrH-ds2uqT-5RrkXz-5RvDaq-qDp9pJ-5RvC2C-a7zSu-5RvEzu-5RriPt-5RvEJC-5RvC6E-5RrifZ-5RrkNz-oKxHAp-5Rrmta-5RvEi7-5RvCkN-6oYNYn-8GTBtd-5Rv9TJ-5RvCho-5Rrkxg-5RrmbP-5RvEFY-5Rrjst-5RrkUe-5RrkRn-5RvCVN-5Rrmwe-5Rrjii-5RvED5-5RvF5o-5RvFpW-5RvFid-5RvFeh-5Rrjft-5RvEYw-5RvDmL-5RvF2N-8GTDry-8GQtbr-87gP8F-5RvDwo-5RvCNQ-5RvCZG-5RrktK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35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47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8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9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50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5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rgs" descr="rg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6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" name="rgs" descr="rgs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25" y="312736"/>
            <a:ext cx="1824039" cy="1316039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Text"/>
          <p:cNvSpPr txBox="1">
            <a:spLocks noGrp="1"/>
          </p:cNvSpPr>
          <p:nvPr>
            <p:ph type="title"/>
          </p:nvPr>
        </p:nvSpPr>
        <p:spPr>
          <a:xfrm>
            <a:off x="1370012" y="1371600"/>
            <a:ext cx="7315201" cy="1066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/>
          <a:lstStyle/>
          <a:p>
            <a:r>
              <a:t>Title Text</a:t>
            </a:r>
          </a:p>
        </p:txBody>
      </p:sp>
      <p:sp>
        <p:nvSpPr>
          <p:cNvPr id="8" name="Body Level One…"/>
          <p:cNvSpPr txBox="1">
            <a:spLocks noGrp="1"/>
          </p:cNvSpPr>
          <p:nvPr>
            <p:ph type="body" idx="1"/>
          </p:nvPr>
        </p:nvSpPr>
        <p:spPr>
          <a:xfrm>
            <a:off x="5103812" y="2438400"/>
            <a:ext cx="3581401" cy="441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24000" y="6248400"/>
            <a:ext cx="301906" cy="307338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>
            <a:spAutoFit/>
          </a:bodyPr>
          <a:lstStyle>
            <a:lvl1pPr>
              <a:defRPr sz="1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763359" marR="0" indent="-3061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5000"/>
        <a:buFontTx/>
        <a:buChar char="●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1200150" marR="0" indent="-28575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17145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22098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0" marR="0" indent="2286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Tx/>
        <a:buFontTx/>
        <a:buNone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0" marR="0" indent="27432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Tx/>
        <a:buFontTx/>
        <a:buNone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0" marR="0" indent="3200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Tx/>
        <a:buFontTx/>
        <a:buNone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0" marR="0" indent="36576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Tx/>
        <a:buFontTx/>
        <a:buNone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7" Type="http://schemas.openxmlformats.org/officeDocument/2006/relationships/image" Target="../media/image2.png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7" Type="http://schemas.openxmlformats.org/officeDocument/2006/relationships/image" Target="../media/image2.png"/><Relationship Id="rId2" Type="http://schemas.microsoft.com/office/2007/relationships/media" Target="../media/media17.m4a"/><Relationship Id="rId1" Type="http://schemas.openxmlformats.org/officeDocument/2006/relationships/tags" Target="../tags/tag17.xml"/><Relationship Id="rId6" Type="http://schemas.openxmlformats.org/officeDocument/2006/relationships/image" Target="../media/image12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8.xml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9.xml"/><Relationship Id="rId6" Type="http://schemas.openxmlformats.org/officeDocument/2006/relationships/image" Target="../media/image2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7" Type="http://schemas.openxmlformats.org/officeDocument/2006/relationships/image" Target="../media/image2.png"/><Relationship Id="rId2" Type="http://schemas.microsoft.com/office/2007/relationships/media" Target="../media/media20.m4a"/><Relationship Id="rId1" Type="http://schemas.openxmlformats.org/officeDocument/2006/relationships/tags" Target="../tags/tag20.xml"/><Relationship Id="rId6" Type="http://schemas.openxmlformats.org/officeDocument/2006/relationships/image" Target="../media/image15.jpeg"/><Relationship Id="rId5" Type="http://schemas.openxmlformats.org/officeDocument/2006/relationships/hyperlink" Target="http://www.google.co.uk/url?sa=i&amp;rct=j&amp;q=&amp;esrc=s&amp;frm=1&amp;source=images&amp;cd=&amp;cad=rja&amp;uact=8&amp;ved=0CAcQjRw&amp;url=http://wwf.panda.org/what_we_do/where_we_work/amazon/about_the_amazon/why_amazon_important/&amp;ei=o2fnVOGJJPHG7AawloGoDQ&amp;bvm=bv.86475890,d.ZGU&amp;psig=AFQjCNEPBOMqMOfe2-KvYOAkyb4UzSBDsA&amp;ust=1424537885980884" TargetMode="External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2" Type="http://schemas.microsoft.com/office/2007/relationships/media" Target="../media/media21.m4a"/><Relationship Id="rId1" Type="http://schemas.openxmlformats.org/officeDocument/2006/relationships/tags" Target="../tags/tag2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m4a"/><Relationship Id="rId7" Type="http://schemas.openxmlformats.org/officeDocument/2006/relationships/image" Target="../media/image2.png"/><Relationship Id="rId2" Type="http://schemas.microsoft.com/office/2007/relationships/media" Target="../media/media22.m4a"/><Relationship Id="rId1" Type="http://schemas.openxmlformats.org/officeDocument/2006/relationships/tags" Target="../tags/tag22.xml"/><Relationship Id="rId6" Type="http://schemas.openxmlformats.org/officeDocument/2006/relationships/image" Target="../media/image17.jpeg"/><Relationship Id="rId5" Type="http://schemas.openxmlformats.org/officeDocument/2006/relationships/hyperlink" Target="http://www.google.co.uk/url?sa=i&amp;rct=j&amp;q=&amp;esrc=s&amp;frm=1&amp;source=images&amp;cd=&amp;cad=rja&amp;uact=8&amp;ved=0CAcQjRw&amp;url=http://en.wikipedia.org/wiki/Maracan%C3%A3_Stadium&amp;ei=1WfnVLbJEaWP7Abh7IGQDg&amp;bvm=bv.86475890,d.ZGU&amp;psig=AFQjCNFn7tzUYoVxzB26NVFVMLzrD2GpMA&amp;ust=1424537932496928" TargetMode="External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m4a"/><Relationship Id="rId2" Type="http://schemas.microsoft.com/office/2007/relationships/media" Target="../media/media23.m4a"/><Relationship Id="rId1" Type="http://schemas.openxmlformats.org/officeDocument/2006/relationships/tags" Target="../tags/tag23.xml"/><Relationship Id="rId6" Type="http://schemas.openxmlformats.org/officeDocument/2006/relationships/image" Target="../media/image2.png"/><Relationship Id="rId5" Type="http://schemas.openxmlformats.org/officeDocument/2006/relationships/image" Target="../media/image18.jpeg"/><Relationship Id="rId4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m4a"/><Relationship Id="rId2" Type="http://schemas.microsoft.com/office/2007/relationships/media" Target="../media/media24.m4a"/><Relationship Id="rId1" Type="http://schemas.openxmlformats.org/officeDocument/2006/relationships/tags" Target="../tags/tag24.xml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5.m4a"/><Relationship Id="rId2" Type="http://schemas.microsoft.com/office/2007/relationships/media" Target="../media/media25.m4a"/><Relationship Id="rId1" Type="http://schemas.openxmlformats.org/officeDocument/2006/relationships/tags" Target="../tags/tag2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m4a"/><Relationship Id="rId2" Type="http://schemas.microsoft.com/office/2007/relationships/media" Target="../media/media26.m4a"/><Relationship Id="rId1" Type="http://schemas.openxmlformats.org/officeDocument/2006/relationships/tags" Target="../tags/tag2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2" Type="http://schemas.microsoft.com/office/2007/relationships/media" Target="../media/media27.m4a"/><Relationship Id="rId1" Type="http://schemas.openxmlformats.org/officeDocument/2006/relationships/tags" Target="../tags/tag2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m4a"/><Relationship Id="rId7" Type="http://schemas.openxmlformats.org/officeDocument/2006/relationships/image" Target="../media/image2.png"/><Relationship Id="rId2" Type="http://schemas.microsoft.com/office/2007/relationships/media" Target="../media/media28.m4a"/><Relationship Id="rId1" Type="http://schemas.openxmlformats.org/officeDocument/2006/relationships/tags" Target="../tags/tag28.xml"/><Relationship Id="rId6" Type="http://schemas.openxmlformats.org/officeDocument/2006/relationships/image" Target="../media/image20.jpeg"/><Relationship Id="rId5" Type="http://schemas.openxmlformats.org/officeDocument/2006/relationships/hyperlink" Target="http://www.google.co.uk/url?sa=i&amp;rct=j&amp;q=&amp;esrc=s&amp;frm=1&amp;source=images&amp;cd=&amp;cad=rja&amp;uact=8&amp;ved=0CAcQjRw&amp;url=http%3A%2F%2Fwww.worldwatch.org%2Fnode%2F6387&amp;ei=bKuqVKD3PKGO7AbW24GQDw&amp;bvm=bv.82001339,d.ZGU&amp;psig=AFQjCNF-pYkdLcsJG5oJoBZXkviiPfZQMA&amp;ust=1420557545578601" TargetMode="Externa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Lesson one:  Where in the world am I?"/>
          <p:cNvSpPr txBox="1">
            <a:spLocks noGrp="1"/>
          </p:cNvSpPr>
          <p:nvPr>
            <p:ph type="title" idx="4294967295"/>
          </p:nvPr>
        </p:nvSpPr>
        <p:spPr>
          <a:xfrm>
            <a:off x="1447800" y="152400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sz="3600" b="1"/>
            </a:pPr>
            <a:r>
              <a:t>Lesson one: </a:t>
            </a:r>
            <a:br/>
            <a:r>
              <a:rPr sz="3200"/>
              <a:t>Where in the world am I?</a:t>
            </a:r>
          </a:p>
        </p:txBody>
      </p:sp>
      <p:sp>
        <p:nvSpPr>
          <p:cNvPr id="79" name="Circle"/>
          <p:cNvSpPr/>
          <p:nvPr/>
        </p:nvSpPr>
        <p:spPr>
          <a:xfrm>
            <a:off x="250824" y="2924175"/>
            <a:ext cx="2665416" cy="2663826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0" name="Oval"/>
          <p:cNvSpPr/>
          <p:nvPr/>
        </p:nvSpPr>
        <p:spPr>
          <a:xfrm>
            <a:off x="3276600" y="2924175"/>
            <a:ext cx="2592389" cy="2663826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1" name="Oval"/>
          <p:cNvSpPr/>
          <p:nvPr/>
        </p:nvSpPr>
        <p:spPr>
          <a:xfrm>
            <a:off x="6227762" y="2924175"/>
            <a:ext cx="2627315" cy="2663826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2" name="LO:  I can use research skills to identify key features of a place in the world…"/>
          <p:cNvSpPr txBox="1"/>
          <p:nvPr/>
        </p:nvSpPr>
        <p:spPr>
          <a:xfrm>
            <a:off x="542410" y="3080067"/>
            <a:ext cx="8264578" cy="2072639"/>
          </a:xfrm>
          <a:prstGeom prst="rect">
            <a:avLst/>
          </a:prstGeom>
          <a:solidFill>
            <a:schemeClr val="accent5">
              <a:satOff val="-6843"/>
              <a:lumOff val="-10705"/>
            </a:schemeClr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t>LO:  I can use research skills to identify key features of a place in the world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Success criteria: 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research to find out the answers to set questions;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identify key features of a place and what information to share with others;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identify the differences between human and physical features.</a:t>
            </a:r>
          </a:p>
        </p:txBody>
      </p:sp>
      <p:pic>
        <p:nvPicPr>
          <p:cNvPr id="8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87064" y="1524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8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?"/>
          <p:cNvSpPr txBox="1">
            <a:spLocks noGrp="1"/>
          </p:cNvSpPr>
          <p:nvPr>
            <p:ph type="title" idx="4294967295"/>
          </p:nvPr>
        </p:nvSpPr>
        <p:spPr>
          <a:xfrm>
            <a:off x="1447800" y="152400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</a:t>
            </a:r>
          </a:p>
        </p:txBody>
      </p:sp>
      <p:sp>
        <p:nvSpPr>
          <p:cNvPr id="86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87" name="Photo: Aerial view of Rio de Janeiro and Christ the Redeemer statue" descr="Photo: Aerial view of Rio de Janeiro and Christ the Redeemer statu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2057400"/>
            <a:ext cx="5715000" cy="4286250"/>
          </a:xfrm>
          <a:prstGeom prst="rect">
            <a:avLst/>
          </a:prstGeom>
          <a:ln w="12700">
            <a:miter lim="400000"/>
          </a:ln>
        </p:spPr>
      </p:pic>
      <p:sp>
        <p:nvSpPr>
          <p:cNvPr id="88" name="Source: Christian Heeb, National Geographic"/>
          <p:cNvSpPr txBox="1"/>
          <p:nvPr/>
        </p:nvSpPr>
        <p:spPr>
          <a:xfrm>
            <a:off x="5303520" y="6350001"/>
            <a:ext cx="21691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Christian Heeb, National Geographic</a:t>
            </a:r>
          </a:p>
        </p:txBody>
      </p:sp>
      <p:pic>
        <p:nvPicPr>
          <p:cNvPr id="8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09094" y="28654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8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?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 </a:t>
            </a:r>
          </a:p>
        </p:txBody>
      </p:sp>
      <p:sp>
        <p:nvSpPr>
          <p:cNvPr id="92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93" name="Brazilian dunes" descr="Brazilian dune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1828800"/>
            <a:ext cx="6553200" cy="4368800"/>
          </a:xfrm>
          <a:prstGeom prst="rect">
            <a:avLst/>
          </a:prstGeom>
          <a:ln w="12700">
            <a:miter lim="400000"/>
          </a:ln>
        </p:spPr>
      </p:pic>
      <p:sp>
        <p:nvSpPr>
          <p:cNvPr id="94" name="Source: George Steinmetz, National Geographic"/>
          <p:cNvSpPr txBox="1"/>
          <p:nvPr/>
        </p:nvSpPr>
        <p:spPr>
          <a:xfrm>
            <a:off x="5570220" y="6197601"/>
            <a:ext cx="23850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George Steinmetz, National Geographic</a:t>
            </a:r>
          </a:p>
        </p:txBody>
      </p:sp>
      <p:pic>
        <p:nvPicPr>
          <p:cNvPr id="9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72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41" fill="hold"/>
                                        <p:tgtEl>
                                          <p:spTgt spid="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?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</a:t>
            </a:r>
          </a:p>
        </p:txBody>
      </p:sp>
      <p:sp>
        <p:nvSpPr>
          <p:cNvPr id="98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99" name="Photo: Underwater view of an Amazon dolphin" descr="Photo: Underwater view of an Amazon dolphi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1828800"/>
            <a:ext cx="5715000" cy="4286250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Source: Kevin Schafer, National Geographic"/>
          <p:cNvSpPr txBox="1"/>
          <p:nvPr/>
        </p:nvSpPr>
        <p:spPr>
          <a:xfrm>
            <a:off x="5227320" y="6105526"/>
            <a:ext cx="18897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Kevin Schafer, National Geographic </a:t>
            </a:r>
          </a:p>
        </p:txBody>
      </p:sp>
      <p:pic>
        <p:nvPicPr>
          <p:cNvPr id="10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29864" y="4572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?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</a:t>
            </a:r>
          </a:p>
        </p:txBody>
      </p:sp>
      <p:sp>
        <p:nvSpPr>
          <p:cNvPr id="104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105" name="Photo: Tiered waterfalls and green vegetation" descr="Photo: Tiered waterfalls and green vegetati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8600" y="1752600"/>
            <a:ext cx="5715000" cy="4286250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Source: Sharmy Francis National Geographic"/>
          <p:cNvSpPr txBox="1"/>
          <p:nvPr/>
        </p:nvSpPr>
        <p:spPr>
          <a:xfrm>
            <a:off x="5201920" y="6038851"/>
            <a:ext cx="19659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Sharmy Francis National Geographic</a:t>
            </a:r>
          </a:p>
        </p:txBody>
      </p:sp>
      <p:pic>
        <p:nvPicPr>
          <p:cNvPr id="10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84901" y="3230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?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</a:t>
            </a:r>
          </a:p>
        </p:txBody>
      </p:sp>
      <p:sp>
        <p:nvSpPr>
          <p:cNvPr id="110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111" name="Photo: Aerial view of horseshoe-shaped river" descr="Photo: Aerial view of horseshoe-shaped river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1752600"/>
            <a:ext cx="5715000" cy="4286250"/>
          </a:xfrm>
          <a:prstGeom prst="rect">
            <a:avLst/>
          </a:prstGeom>
          <a:ln w="12700">
            <a:miter lim="400000"/>
          </a:ln>
        </p:spPr>
      </p:pic>
      <p:sp>
        <p:nvSpPr>
          <p:cNvPr id="112" name="Source: National Geographic"/>
          <p:cNvSpPr txBox="1"/>
          <p:nvPr/>
        </p:nvSpPr>
        <p:spPr>
          <a:xfrm>
            <a:off x="5684520" y="6072188"/>
            <a:ext cx="14325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National Geographic </a:t>
            </a:r>
          </a:p>
        </p:txBody>
      </p:sp>
      <p:pic>
        <p:nvPicPr>
          <p:cNvPr id="11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15051" y="3230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?"/>
          <p:cNvSpPr txBox="1">
            <a:spLocks noGrp="1"/>
          </p:cNvSpPr>
          <p:nvPr>
            <p:ph type="title" idx="4294967295"/>
          </p:nvPr>
        </p:nvSpPr>
        <p:spPr>
          <a:xfrm>
            <a:off x="1469231" y="246856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</a:t>
            </a:r>
          </a:p>
        </p:txBody>
      </p:sp>
      <p:sp>
        <p:nvSpPr>
          <p:cNvPr id="116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117" name="Photo: Aerial view of Brazilian wetlands" descr="Photo: Aerial view of Brazilian wetland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8600" y="1828800"/>
            <a:ext cx="5791200" cy="4343400"/>
          </a:xfrm>
          <a:prstGeom prst="rect">
            <a:avLst/>
          </a:prstGeom>
          <a:ln w="12700">
            <a:miter lim="400000"/>
          </a:ln>
        </p:spPr>
      </p:pic>
      <p:sp>
        <p:nvSpPr>
          <p:cNvPr id="118" name="Source: Joel Sartore, National Geographic"/>
          <p:cNvSpPr txBox="1"/>
          <p:nvPr/>
        </p:nvSpPr>
        <p:spPr>
          <a:xfrm>
            <a:off x="5455920" y="6172201"/>
            <a:ext cx="18135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Joel Sartore, National Geographic</a:t>
            </a:r>
          </a:p>
        </p:txBody>
      </p:sp>
      <p:pic>
        <p:nvPicPr>
          <p:cNvPr id="11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45525" y="381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?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?</a:t>
            </a:r>
          </a:p>
        </p:txBody>
      </p:sp>
      <p:sp>
        <p:nvSpPr>
          <p:cNvPr id="122" name="Double-click to edit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endParaRPr/>
          </a:p>
        </p:txBody>
      </p:sp>
      <p:pic>
        <p:nvPicPr>
          <p:cNvPr id="123" name="Photo: View of mountain from a beach" descr="Photo: View of mountain from a beach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1828800"/>
            <a:ext cx="5715000" cy="4286250"/>
          </a:xfrm>
          <a:prstGeom prst="rect">
            <a:avLst/>
          </a:prstGeom>
          <a:ln w="12700">
            <a:miter lim="400000"/>
          </a:ln>
        </p:spPr>
      </p:pic>
      <p:sp>
        <p:nvSpPr>
          <p:cNvPr id="124" name="Source: National Geographic"/>
          <p:cNvSpPr txBox="1"/>
          <p:nvPr/>
        </p:nvSpPr>
        <p:spPr>
          <a:xfrm>
            <a:off x="5760720" y="6124576"/>
            <a:ext cx="143256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National Geographic</a:t>
            </a:r>
          </a:p>
        </p:txBody>
      </p:sp>
      <p:pic>
        <p:nvPicPr>
          <p:cNvPr id="12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80030" y="2667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http://vimeo.com/13653677"/>
          <p:cNvSpPr txBox="1"/>
          <p:nvPr/>
        </p:nvSpPr>
        <p:spPr>
          <a:xfrm>
            <a:off x="3169920" y="4191001"/>
            <a:ext cx="2804161" cy="650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r>
              <a:t>http://vimeo.com/13653677</a:t>
            </a:r>
          </a:p>
        </p:txBody>
      </p:sp>
      <p:sp>
        <p:nvSpPr>
          <p:cNvPr id="128" name="Watch a tourism video on Brazil…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Watch a tourism video on Brazil…</a:t>
            </a:r>
          </a:p>
        </p:txBody>
      </p:sp>
      <p:sp>
        <p:nvSpPr>
          <p:cNvPr id="129" name="Where do you think this is?…"/>
          <p:cNvSpPr txBox="1">
            <a:spLocks noGrp="1"/>
          </p:cNvSpPr>
          <p:nvPr>
            <p:ph type="body" idx="4294967295"/>
          </p:nvPr>
        </p:nvSpPr>
        <p:spPr>
          <a:xfrm>
            <a:off x="762000" y="2133600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Char char="○"/>
            </a:pPr>
            <a:r>
              <a:t>Where do you think this is?</a:t>
            </a:r>
          </a:p>
          <a:p>
            <a:pPr>
              <a:buChar char="○"/>
            </a:pPr>
            <a:r>
              <a:t>What do you think it is like there? Watch the video in the video resource area in our class pages…</a:t>
            </a:r>
          </a:p>
        </p:txBody>
      </p:sp>
      <p:sp>
        <p:nvSpPr>
          <p:cNvPr id="130" name="Rectangle"/>
          <p:cNvSpPr/>
          <p:nvPr/>
        </p:nvSpPr>
        <p:spPr>
          <a:xfrm>
            <a:off x="2686322" y="4243070"/>
            <a:ext cx="3161757" cy="1270002"/>
          </a:xfrm>
          <a:prstGeom prst="rect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3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9119" y="3230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Using Google Earth or an atlas to locate Brazil"/>
          <p:cNvSpPr txBox="1">
            <a:spLocks noGrp="1"/>
          </p:cNvSpPr>
          <p:nvPr>
            <p:ph type="body" idx="4294967295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har char="○"/>
            </a:lvl1pPr>
          </a:lstStyle>
          <a:p>
            <a:r>
              <a:t>Using Google Earth or an atlas to locate Brazil</a:t>
            </a:r>
          </a:p>
        </p:txBody>
      </p:sp>
      <p:grpSp>
        <p:nvGrpSpPr>
          <p:cNvPr id="136" name="Group"/>
          <p:cNvGrpSpPr/>
          <p:nvPr/>
        </p:nvGrpSpPr>
        <p:grpSpPr>
          <a:xfrm>
            <a:off x="1371599" y="304797"/>
            <a:ext cx="5424490" cy="1319217"/>
            <a:chOff x="0" y="-1"/>
            <a:chExt cx="5424489" cy="1319215"/>
          </a:xfrm>
        </p:grpSpPr>
        <p:sp>
          <p:nvSpPr>
            <p:cNvPr id="134" name="Rectangle"/>
            <p:cNvSpPr/>
            <p:nvPr/>
          </p:nvSpPr>
          <p:spPr>
            <a:xfrm>
              <a:off x="-1" y="-2"/>
              <a:ext cx="5424490" cy="1319217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5" name="Where is Brazil?"/>
            <p:cNvSpPr txBox="1"/>
            <p:nvPr/>
          </p:nvSpPr>
          <p:spPr>
            <a:xfrm>
              <a:off x="45720" y="-2"/>
              <a:ext cx="5333049" cy="7010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Where is Brazil?</a:t>
              </a:r>
            </a:p>
          </p:txBody>
        </p:sp>
      </p:grpSp>
      <p:pic>
        <p:nvPicPr>
          <p:cNvPr id="137" name="j0335112" descr="j03351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3200400"/>
            <a:ext cx="2657475" cy="26574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78869" y="36686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search for our class working wall"/>
          <p:cNvSpPr txBox="1">
            <a:spLocks noGrp="1"/>
          </p:cNvSpPr>
          <p:nvPr>
            <p:ph type="title" idx="4294967295"/>
          </p:nvPr>
        </p:nvSpPr>
        <p:spPr>
          <a:xfrm>
            <a:off x="1476374" y="190500"/>
            <a:ext cx="5495927" cy="1438275"/>
          </a:xfrm>
          <a:prstGeom prst="rect">
            <a:avLst/>
          </a:prstGeom>
          <a:solidFill>
            <a:srgbClr val="01415B"/>
          </a:solidFill>
        </p:spPr>
        <p:txBody>
          <a:bodyPr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Research for our class working wall</a:t>
            </a:r>
          </a:p>
        </p:txBody>
      </p:sp>
      <p:sp>
        <p:nvSpPr>
          <p:cNvPr id="141" name="Stage 1(5 min) – Choose one or two of the four task cards (on the next slides) that you would like to focus on…"/>
          <p:cNvSpPr txBox="1">
            <a:spLocks noGrp="1"/>
          </p:cNvSpPr>
          <p:nvPr>
            <p:ph type="body" idx="4294967295"/>
          </p:nvPr>
        </p:nvSpPr>
        <p:spPr>
          <a:xfrm>
            <a:off x="275332" y="2060575"/>
            <a:ext cx="8839201" cy="43402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Char char="○"/>
              <a:defRPr sz="2600" b="1"/>
            </a:pPr>
            <a:r>
              <a:t>Stage 1(5 min) </a:t>
            </a:r>
            <a:r>
              <a:rPr b="0"/>
              <a:t>– Choose one or two of the four task cards (on the next slides) that you would like to focus on</a:t>
            </a:r>
          </a:p>
          <a:p>
            <a:pPr>
              <a:spcBef>
                <a:spcPts val="600"/>
              </a:spcBef>
              <a:buChar char="○"/>
              <a:defRPr sz="2600" b="1"/>
            </a:pPr>
            <a:r>
              <a:t>Stage 2 (15 mins to research) </a:t>
            </a:r>
            <a:r>
              <a:rPr b="0"/>
              <a:t>– Google Earth/internet research on each of your chosen task areas.</a:t>
            </a:r>
          </a:p>
          <a:p>
            <a:pPr>
              <a:spcBef>
                <a:spcPts val="600"/>
              </a:spcBef>
              <a:buChar char="○"/>
              <a:defRPr sz="2600" b="1"/>
            </a:pPr>
            <a:r>
              <a:t>Stage 3 (15 min) </a:t>
            </a:r>
            <a:r>
              <a:rPr b="0"/>
              <a:t>– create an A4 landscape poster - by hand or on the computer - for each task card for our class working wall</a:t>
            </a:r>
          </a:p>
          <a:p>
            <a:pPr>
              <a:spcBef>
                <a:spcPts val="600"/>
              </a:spcBef>
              <a:buChar char="○"/>
              <a:defRPr sz="2600" b="1"/>
            </a:pPr>
            <a:r>
              <a:t>Stage 4 </a:t>
            </a:r>
            <a:r>
              <a:rPr b="0"/>
              <a:t>– Check the poster information is correct, includes key geographical terms…and submit to school.</a:t>
            </a:r>
          </a:p>
        </p:txBody>
      </p:sp>
      <p:pic>
        <p:nvPicPr>
          <p:cNvPr id="14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36898" y="90963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oup"/>
          <p:cNvGrpSpPr/>
          <p:nvPr/>
        </p:nvGrpSpPr>
        <p:grpSpPr>
          <a:xfrm>
            <a:off x="31589" y="1164503"/>
            <a:ext cx="8534811" cy="6669229"/>
            <a:chOff x="0" y="0"/>
            <a:chExt cx="8534809" cy="6669228"/>
          </a:xfrm>
        </p:grpSpPr>
        <p:sp>
          <p:nvSpPr>
            <p:cNvPr id="144" name="Shape"/>
            <p:cNvSpPr/>
            <p:nvPr/>
          </p:nvSpPr>
          <p:spPr>
            <a:xfrm>
              <a:off x="-1" y="0"/>
              <a:ext cx="8534811" cy="66692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284"/>
                    <a:pt x="0" y="2868"/>
                  </a:cubicBezTo>
                  <a:lnTo>
                    <a:pt x="0" y="14342"/>
                  </a:lnTo>
                  <a:cubicBezTo>
                    <a:pt x="0" y="15926"/>
                    <a:pt x="1612" y="17210"/>
                    <a:pt x="3600" y="17210"/>
                  </a:cubicBezTo>
                  <a:lnTo>
                    <a:pt x="7102" y="21600"/>
                  </a:lnTo>
                  <a:lnTo>
                    <a:pt x="9000" y="17210"/>
                  </a:lnTo>
                  <a:lnTo>
                    <a:pt x="18000" y="17210"/>
                  </a:lnTo>
                  <a:cubicBezTo>
                    <a:pt x="19988" y="17210"/>
                    <a:pt x="21600" y="15926"/>
                    <a:pt x="21600" y="14342"/>
                  </a:cubicBezTo>
                  <a:lnTo>
                    <a:pt x="21600" y="2868"/>
                  </a:lnTo>
                  <a:cubicBezTo>
                    <a:pt x="21600" y="1284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chemeClr val="accent4"/>
            </a:solidFill>
            <a:ln w="25400" cap="flat">
              <a:solidFill>
                <a:srgbClr val="5C4776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mbria"/>
                  <a:ea typeface="Cambria"/>
                  <a:cs typeface="Cambria"/>
                  <a:sym typeface="Cambria"/>
                </a:defRPr>
              </a:pPr>
              <a:endParaRPr/>
            </a:p>
          </p:txBody>
        </p:sp>
        <p:sp>
          <p:nvSpPr>
            <p:cNvPr id="145" name="The rivers and mountains of Brazil…"/>
            <p:cNvSpPr txBox="1"/>
            <p:nvPr/>
          </p:nvSpPr>
          <p:spPr>
            <a:xfrm>
              <a:off x="368694" y="206796"/>
              <a:ext cx="7797421" cy="490875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defTabSz="457200">
                <a:lnSpc>
                  <a:spcPct val="115000"/>
                </a:lnSpc>
                <a:spcBef>
                  <a:spcPts val="1000"/>
                </a:spcBef>
                <a:defRPr sz="2200" u="sng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The rivers and mountains of Brazil</a:t>
              </a:r>
            </a:p>
            <a:p>
              <a:pPr marL="914400" indent="-228600" defTabSz="457200"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The longest river in South America is located in Brazil. This is called the Amazon River. The Amazon River is 6516km in length.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Brazil has impressive mountain ranges. The Serra do Espinhaço mountain range covers the largest area. The Tumucumaque, Imeri and Pacaraima mountain ranges have the highest peaks.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Using an atlas or Google Earth, draw the Amazon River and mountains onto your blank map of South America/Brazil and add a key explaining its key features.</a:t>
              </a:r>
            </a:p>
            <a:p>
              <a:pPr marL="446809" indent="-218208" algn="ctr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  Remember that you are feeding this information back to other</a:t>
              </a:r>
              <a:r>
                <a:rPr sz="2200"/>
                <a:t> researchers for our class work wall.</a:t>
              </a:r>
            </a:p>
          </p:txBody>
        </p:sp>
      </p:grpSp>
      <p:pic>
        <p:nvPicPr>
          <p:cNvPr id="14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45857" y="20385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oup"/>
          <p:cNvGrpSpPr/>
          <p:nvPr/>
        </p:nvGrpSpPr>
        <p:grpSpPr>
          <a:xfrm>
            <a:off x="-1" y="1280895"/>
            <a:ext cx="9144003" cy="7471211"/>
            <a:chOff x="0" y="0"/>
            <a:chExt cx="9144002" cy="7471210"/>
          </a:xfrm>
        </p:grpSpPr>
        <p:sp>
          <p:nvSpPr>
            <p:cNvPr id="149" name="Shape"/>
            <p:cNvSpPr/>
            <p:nvPr/>
          </p:nvSpPr>
          <p:spPr>
            <a:xfrm>
              <a:off x="-1" y="0"/>
              <a:ext cx="9144003" cy="7471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213"/>
                    <a:pt x="0" y="2709"/>
                  </a:cubicBezTo>
                  <a:lnTo>
                    <a:pt x="0" y="13547"/>
                  </a:lnTo>
                  <a:cubicBezTo>
                    <a:pt x="0" y="15043"/>
                    <a:pt x="1612" y="16256"/>
                    <a:pt x="3600" y="16256"/>
                  </a:cubicBezTo>
                  <a:lnTo>
                    <a:pt x="7266" y="21600"/>
                  </a:lnTo>
                  <a:lnTo>
                    <a:pt x="9000" y="16256"/>
                  </a:lnTo>
                  <a:lnTo>
                    <a:pt x="18000" y="16256"/>
                  </a:lnTo>
                  <a:cubicBezTo>
                    <a:pt x="19988" y="16256"/>
                    <a:pt x="21600" y="15043"/>
                    <a:pt x="21600" y="13547"/>
                  </a:cubicBezTo>
                  <a:lnTo>
                    <a:pt x="21600" y="2709"/>
                  </a:lnTo>
                  <a:cubicBezTo>
                    <a:pt x="21600" y="1213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chemeClr val="accent3"/>
            </a:solidFill>
            <a:ln w="25400" cap="flat">
              <a:solidFill>
                <a:srgbClr val="71893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mbria"/>
                  <a:ea typeface="Cambria"/>
                  <a:cs typeface="Cambria"/>
                  <a:sym typeface="Cambria"/>
                </a:defRPr>
              </a:pPr>
              <a:endParaRPr/>
            </a:p>
          </p:txBody>
        </p:sp>
        <p:sp>
          <p:nvSpPr>
            <p:cNvPr id="150" name="The cities of Brazil: Can you locate the cities and oceans?…"/>
            <p:cNvSpPr txBox="1"/>
            <p:nvPr/>
          </p:nvSpPr>
          <p:spPr>
            <a:xfrm>
              <a:off x="396068" y="219220"/>
              <a:ext cx="8351864" cy="6649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defTabSz="457200">
                <a:lnSpc>
                  <a:spcPct val="115000"/>
                </a:lnSpc>
                <a:spcBef>
                  <a:spcPts val="1000"/>
                </a:spcBef>
                <a:defRPr sz="2200" u="sng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The cities of Brazil: Can you locate the cities and oceans?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The capital city of Brazil is Brasilia with a population of approximately 2.5million.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Using Google Earth or an atlas, can you locate the following cities on your map of Brazil? Brasilia, Rio de Janeiro, Sao Paulo, Salvador and Manaus. 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Can you find out the name of the ocean bordering Brazil’s coastline?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Lots of cities in Brazil are located by the coast, what do you think is the reason for this? 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Remember that you are feeding this information back to other researchers for our class work wall.</a:t>
              </a:r>
            </a:p>
            <a:p>
              <a:pPr marL="457200" indent="-228600" algn="ctr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endParaRPr/>
            </a:p>
            <a:p>
              <a:pPr indent="228600" defTabSz="457200">
                <a:lnSpc>
                  <a:spcPct val="115000"/>
                </a:lnSpc>
                <a:spcBef>
                  <a:spcPts val="1000"/>
                </a:spcBef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endParaRPr/>
            </a:p>
            <a:p>
              <a:pPr defTabSz="457200">
                <a:lnSpc>
                  <a:spcPct val="115000"/>
                </a:lnSpc>
                <a:spcBef>
                  <a:spcPts val="1000"/>
                </a:spcBef>
                <a:defRPr sz="26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 </a:t>
              </a:r>
            </a:p>
          </p:txBody>
        </p:sp>
      </p:grpSp>
      <p:pic>
        <p:nvPicPr>
          <p:cNvPr id="15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83547" y="24585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roup"/>
          <p:cNvGrpSpPr/>
          <p:nvPr/>
        </p:nvGrpSpPr>
        <p:grpSpPr>
          <a:xfrm>
            <a:off x="-44768" y="1646553"/>
            <a:ext cx="8801737" cy="6485896"/>
            <a:chOff x="0" y="0"/>
            <a:chExt cx="8801736" cy="6485895"/>
          </a:xfrm>
        </p:grpSpPr>
        <p:sp>
          <p:nvSpPr>
            <p:cNvPr id="154" name="Shape"/>
            <p:cNvSpPr/>
            <p:nvPr/>
          </p:nvSpPr>
          <p:spPr>
            <a:xfrm>
              <a:off x="0" y="0"/>
              <a:ext cx="8801737" cy="6485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200"/>
                    <a:pt x="0" y="2680"/>
                  </a:cubicBezTo>
                  <a:lnTo>
                    <a:pt x="0" y="13400"/>
                  </a:lnTo>
                  <a:cubicBezTo>
                    <a:pt x="0" y="14881"/>
                    <a:pt x="1612" y="16081"/>
                    <a:pt x="3600" y="16081"/>
                  </a:cubicBezTo>
                  <a:lnTo>
                    <a:pt x="6844" y="21600"/>
                  </a:lnTo>
                  <a:lnTo>
                    <a:pt x="9000" y="16081"/>
                  </a:lnTo>
                  <a:lnTo>
                    <a:pt x="18000" y="16081"/>
                  </a:lnTo>
                  <a:cubicBezTo>
                    <a:pt x="19988" y="16081"/>
                    <a:pt x="21600" y="14881"/>
                    <a:pt x="21600" y="13400"/>
                  </a:cubicBezTo>
                  <a:lnTo>
                    <a:pt x="21600" y="2680"/>
                  </a:lnTo>
                  <a:cubicBezTo>
                    <a:pt x="21600" y="1200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chemeClr val="accent6"/>
            </a:solidFill>
            <a:ln w="38100" cap="flat">
              <a:solidFill>
                <a:srgbClr val="FFFFFF"/>
              </a:solidFill>
              <a:prstDash val="solid"/>
              <a:round/>
            </a:ln>
            <a:effectLst>
              <a:outerShdw blurRad="38100" dist="20000" dir="5400000" rotWithShape="0">
                <a:srgbClr val="000000">
                  <a:alpha val="37998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mbria"/>
                  <a:ea typeface="Cambria"/>
                  <a:cs typeface="Cambria"/>
                  <a:sym typeface="Cambria"/>
                </a:defRPr>
              </a:pPr>
              <a:endParaRPr/>
            </a:p>
          </p:txBody>
        </p:sp>
        <p:sp>
          <p:nvSpPr>
            <p:cNvPr id="155" name="The location of Brazil: How good are your map skills?…"/>
            <p:cNvSpPr txBox="1"/>
            <p:nvPr/>
          </p:nvSpPr>
          <p:spPr>
            <a:xfrm>
              <a:off x="387091" y="195872"/>
              <a:ext cx="8027553" cy="42178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defTabSz="457200">
                <a:lnSpc>
                  <a:spcPct val="115000"/>
                </a:lnSpc>
                <a:spcBef>
                  <a:spcPts val="1000"/>
                </a:spcBef>
                <a:defRPr sz="2200" u="sng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The location of Brazil: How good are your map skills? </a:t>
              </a:r>
            </a:p>
            <a:p>
              <a:pPr algn="ctr" defTabSz="457200">
                <a:lnSpc>
                  <a:spcPct val="115000"/>
                </a:lnSpc>
                <a:spcBef>
                  <a:spcPts val="1000"/>
                </a:spcBef>
                <a:defRPr sz="2200" u="sng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endParaRPr/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Brazil is located in South America.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It is bordered by 10 countries.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Using Google Earth or an atlas can you try to locate the 10 countries that border Brazil and write them on your map of South America?</a:t>
              </a:r>
            </a:p>
            <a:p>
              <a:pPr marL="446809" indent="-218208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Remember that you are feeding this information back to other</a:t>
              </a:r>
              <a:r>
                <a:rPr sz="2200"/>
                <a:t> researchers for our class work wall.</a:t>
              </a:r>
            </a:p>
          </p:txBody>
        </p:sp>
      </p:grpSp>
      <p:pic>
        <p:nvPicPr>
          <p:cNvPr id="15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16461" y="22617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oup"/>
          <p:cNvGrpSpPr/>
          <p:nvPr/>
        </p:nvGrpSpPr>
        <p:grpSpPr>
          <a:xfrm>
            <a:off x="0" y="1255724"/>
            <a:ext cx="9154799" cy="6485901"/>
            <a:chOff x="-5401" y="802255"/>
            <a:chExt cx="9154798" cy="6485900"/>
          </a:xfrm>
        </p:grpSpPr>
        <p:sp>
          <p:nvSpPr>
            <p:cNvPr id="159" name="Shape"/>
            <p:cNvSpPr/>
            <p:nvPr/>
          </p:nvSpPr>
          <p:spPr>
            <a:xfrm>
              <a:off x="-5401" y="802255"/>
              <a:ext cx="9154798" cy="6485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322"/>
                    <a:pt x="0" y="2952"/>
                  </a:cubicBezTo>
                  <a:lnTo>
                    <a:pt x="0" y="14759"/>
                  </a:lnTo>
                  <a:cubicBezTo>
                    <a:pt x="0" y="16389"/>
                    <a:pt x="1612" y="17711"/>
                    <a:pt x="3600" y="17711"/>
                  </a:cubicBezTo>
                  <a:lnTo>
                    <a:pt x="6580" y="21600"/>
                  </a:lnTo>
                  <a:lnTo>
                    <a:pt x="9000" y="17711"/>
                  </a:lnTo>
                  <a:lnTo>
                    <a:pt x="18000" y="17711"/>
                  </a:lnTo>
                  <a:cubicBezTo>
                    <a:pt x="19988" y="17711"/>
                    <a:pt x="21600" y="16389"/>
                    <a:pt x="21600" y="14759"/>
                  </a:cubicBezTo>
                  <a:lnTo>
                    <a:pt x="21600" y="2952"/>
                  </a:lnTo>
                  <a:cubicBezTo>
                    <a:pt x="21600" y="1322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4F81BD"/>
            </a:solidFill>
            <a:ln w="25400" cap="flat">
              <a:solidFill>
                <a:srgbClr val="385D8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mbria"/>
                  <a:ea typeface="Cambria"/>
                  <a:cs typeface="Cambria"/>
                  <a:sym typeface="Cambria"/>
                </a:defRPr>
              </a:pPr>
              <a:endParaRPr/>
            </a:p>
          </p:txBody>
        </p:sp>
        <p:sp>
          <p:nvSpPr>
            <p:cNvPr id="160" name="The geographical regions of Brazil…"/>
            <p:cNvSpPr txBox="1"/>
            <p:nvPr/>
          </p:nvSpPr>
          <p:spPr>
            <a:xfrm>
              <a:off x="388270" y="1197501"/>
              <a:ext cx="8367454" cy="40908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defTabSz="457200">
                <a:lnSpc>
                  <a:spcPct val="115000"/>
                </a:lnSpc>
                <a:spcBef>
                  <a:spcPts val="1000"/>
                </a:spcBef>
                <a:defRPr sz="2200" u="sng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/>
                <a:t>The geographical regions of Brazil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/>
                <a:t>There are six major ecosystems in Brazil known as:</a:t>
              </a:r>
            </a:p>
            <a:p>
              <a:pPr indent="457200" defTabSz="457200">
                <a:lnSpc>
                  <a:spcPct val="115000"/>
                </a:lnSpc>
                <a:spcBef>
                  <a:spcPts val="1000"/>
                </a:spcBef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/>
                <a:t>Tropical rainforest (Amazonia), The </a:t>
              </a:r>
              <a:r>
                <a:rPr dirty="0" err="1"/>
                <a:t>Cerrado</a:t>
              </a:r>
              <a:r>
                <a:rPr dirty="0"/>
                <a:t> (tropical savannah grasslands), The Pantanal (wetlands), The Pampas (grasslands), The Caatinga (semi-arid forest), The Mata </a:t>
              </a:r>
              <a:r>
                <a:rPr dirty="0" err="1"/>
                <a:t>Atlantica</a:t>
              </a:r>
              <a:r>
                <a:rPr dirty="0"/>
                <a:t> (coastal forest).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/>
                <a:t>Using the map and information sheet, locate the different ecosystems found in Brazil.</a:t>
              </a:r>
            </a:p>
            <a:p>
              <a:pPr marL="446809" indent="-218208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/>
                <a:t>Remember that you are feeding this information back to other</a:t>
              </a:r>
              <a:r>
                <a:rPr sz="2200" dirty="0"/>
                <a:t> researchers for our class work wall.</a:t>
              </a:r>
            </a:p>
          </p:txBody>
        </p:sp>
      </p:grpSp>
      <p:pic>
        <p:nvPicPr>
          <p:cNvPr id="16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07030" y="21918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Human or physical? Big Ben, London, England"/>
          <p:cNvSpPr txBox="1">
            <a:spLocks noGrp="1"/>
          </p:cNvSpPr>
          <p:nvPr>
            <p:ph type="title" idx="4294967295"/>
          </p:nvPr>
        </p:nvSpPr>
        <p:spPr>
          <a:xfrm>
            <a:off x="1476374" y="300036"/>
            <a:ext cx="5422902" cy="1257303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/>
          <a:p>
            <a:pPr>
              <a:defRPr sz="3600" b="1">
                <a:solidFill>
                  <a:srgbClr val="FFFFFF"/>
                </a:solidFill>
              </a:defRPr>
            </a:pPr>
            <a:r>
              <a:t>Human or physical?</a:t>
            </a:r>
            <a:br/>
            <a:r>
              <a:rPr sz="2800"/>
              <a:t>Big Ben, London, England </a:t>
            </a:r>
          </a:p>
        </p:txBody>
      </p:sp>
      <p:pic>
        <p:nvPicPr>
          <p:cNvPr id="166" name="C:\Users\olivia.russell\Downloads\14999727242_6b256cb7a5_z.jpg" descr="C:\Users\olivia.russell\Downloads\14999727242_6b256cb7a5_z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812" y="1700211"/>
            <a:ext cx="3784602" cy="4749803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Big Ben ©  James Cullen, Flickr"/>
          <p:cNvSpPr txBox="1"/>
          <p:nvPr/>
        </p:nvSpPr>
        <p:spPr>
          <a:xfrm>
            <a:off x="4338320" y="6450013"/>
            <a:ext cx="948374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Big Ben ©  James Cullen, Flickr </a:t>
            </a:r>
          </a:p>
        </p:txBody>
      </p:sp>
      <p:pic>
        <p:nvPicPr>
          <p:cNvPr id="16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27776" y="7715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roup"/>
          <p:cNvGrpSpPr/>
          <p:nvPr/>
        </p:nvGrpSpPr>
        <p:grpSpPr>
          <a:xfrm>
            <a:off x="1476373" y="300036"/>
            <a:ext cx="5422905" cy="1501140"/>
            <a:chOff x="0" y="0"/>
            <a:chExt cx="5422903" cy="1501138"/>
          </a:xfrm>
        </p:grpSpPr>
        <p:sp>
          <p:nvSpPr>
            <p:cNvPr id="172" name="Rectangle"/>
            <p:cNvSpPr/>
            <p:nvPr/>
          </p:nvSpPr>
          <p:spPr>
            <a:xfrm>
              <a:off x="-1" y="0"/>
              <a:ext cx="5422904" cy="1473203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3" name="Human or physical? Christ the Redeemer statue Rio de Janeiro, Brazil"/>
            <p:cNvSpPr txBox="1"/>
            <p:nvPr/>
          </p:nvSpPr>
          <p:spPr>
            <a:xfrm>
              <a:off x="45718" y="0"/>
              <a:ext cx="5331465" cy="1501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Human or physical?</a:t>
              </a:r>
              <a:br/>
              <a:r>
                <a:rPr sz="2800"/>
                <a:t>Christ the Redeemer statue Rio de Janeiro, Brazil</a:t>
              </a:r>
            </a:p>
          </p:txBody>
        </p:sp>
      </p:grpSp>
      <p:pic>
        <p:nvPicPr>
          <p:cNvPr id="175" name="C:\Users\olivia.russell\Downloads\16757549024_c9f57ca6c0_z.jpg" descr="C:\Users\olivia.russell\Downloads\16757549024_c9f57ca6c0_z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350" y="1916111"/>
            <a:ext cx="7277100" cy="4321178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Christ the Redeemer ©…"/>
          <p:cNvSpPr txBox="1"/>
          <p:nvPr/>
        </p:nvSpPr>
        <p:spPr>
          <a:xfrm>
            <a:off x="7383143" y="6284913"/>
            <a:ext cx="1273812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700"/>
            </a:pPr>
            <a:r>
              <a:t>Christ the Redeemer ©</a:t>
            </a:r>
          </a:p>
          <a:p>
            <a:pPr>
              <a:defRPr sz="700"/>
            </a:pPr>
            <a:r>
              <a:t>Sam Valadi, Flickr </a:t>
            </a:r>
          </a:p>
        </p:txBody>
      </p:sp>
      <p:pic>
        <p:nvPicPr>
          <p:cNvPr id="17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50638" y="33496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7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roup"/>
          <p:cNvGrpSpPr/>
          <p:nvPr/>
        </p:nvGrpSpPr>
        <p:grpSpPr>
          <a:xfrm>
            <a:off x="1476373" y="306386"/>
            <a:ext cx="5422905" cy="1501140"/>
            <a:chOff x="0" y="0"/>
            <a:chExt cx="5422903" cy="1501138"/>
          </a:xfrm>
        </p:grpSpPr>
        <p:sp>
          <p:nvSpPr>
            <p:cNvPr id="181" name="Rectangle"/>
            <p:cNvSpPr/>
            <p:nvPr/>
          </p:nvSpPr>
          <p:spPr>
            <a:xfrm>
              <a:off x="-1" y="0"/>
              <a:ext cx="5422904" cy="1466852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2" name="Human or physical?  The Angel of the North…"/>
            <p:cNvSpPr txBox="1"/>
            <p:nvPr/>
          </p:nvSpPr>
          <p:spPr>
            <a:xfrm>
              <a:off x="45718" y="0"/>
              <a:ext cx="5331465" cy="1501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Human or physical? </a:t>
              </a:r>
              <a:br/>
              <a:r>
                <a:rPr sz="2800"/>
                <a:t>The Angel of the North</a:t>
              </a:r>
            </a:p>
            <a:p>
              <a:pPr>
                <a:defRPr sz="2800" b="1">
                  <a:solidFill>
                    <a:srgbClr val="FFFFFF"/>
                  </a:solidFill>
                </a:defRPr>
              </a:pPr>
              <a:r>
                <a:t>England</a:t>
              </a:r>
            </a:p>
          </p:txBody>
        </p:sp>
      </p:grpSp>
      <p:pic>
        <p:nvPicPr>
          <p:cNvPr id="184" name="C:\Users\olivia.russell\Downloads\6323644745_203f2ff34d_z.jpg" descr="C:\Users\olivia.russell\Downloads\6323644745_203f2ff34d_z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9387" y="1893886"/>
            <a:ext cx="6799264" cy="4516439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The Angel © Vaidotas Mišeikis, Flickr"/>
          <p:cNvSpPr txBox="1"/>
          <p:nvPr/>
        </p:nvSpPr>
        <p:spPr>
          <a:xfrm>
            <a:off x="7100568" y="6408738"/>
            <a:ext cx="1099187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The Angel © Vaidotas Mišeikis, Flickr</a:t>
            </a:r>
          </a:p>
        </p:txBody>
      </p:sp>
      <p:pic>
        <p:nvPicPr>
          <p:cNvPr id="18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73497" y="4854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8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Group"/>
          <p:cNvGrpSpPr/>
          <p:nvPr/>
        </p:nvGrpSpPr>
        <p:grpSpPr>
          <a:xfrm>
            <a:off x="1476373" y="300036"/>
            <a:ext cx="5422905" cy="1501140"/>
            <a:chOff x="0" y="0"/>
            <a:chExt cx="5422903" cy="1501138"/>
          </a:xfrm>
        </p:grpSpPr>
        <p:sp>
          <p:nvSpPr>
            <p:cNvPr id="188" name="Rectangle"/>
            <p:cNvSpPr/>
            <p:nvPr/>
          </p:nvSpPr>
          <p:spPr>
            <a:xfrm>
              <a:off x="-1" y="0"/>
              <a:ext cx="5422904" cy="1473203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9" name="Human or physical? The Jurassic Coast…"/>
            <p:cNvSpPr txBox="1"/>
            <p:nvPr/>
          </p:nvSpPr>
          <p:spPr>
            <a:xfrm>
              <a:off x="45718" y="0"/>
              <a:ext cx="5331465" cy="1501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Human or physical?</a:t>
              </a:r>
              <a:br/>
              <a:r>
                <a:rPr sz="2800"/>
                <a:t>The Jurassic Coast</a:t>
              </a:r>
            </a:p>
            <a:p>
              <a:pPr>
                <a:defRPr sz="2800" b="1">
                  <a:solidFill>
                    <a:srgbClr val="FFFFFF"/>
                  </a:solidFill>
                </a:defRPr>
              </a:pPr>
              <a:r>
                <a:t>Dorset, England</a:t>
              </a:r>
            </a:p>
          </p:txBody>
        </p:sp>
      </p:grpSp>
      <p:sp>
        <p:nvSpPr>
          <p:cNvPr id="191" name="Durdle Door © Robert Pittman, Flickr"/>
          <p:cNvSpPr txBox="1"/>
          <p:nvPr/>
        </p:nvSpPr>
        <p:spPr>
          <a:xfrm>
            <a:off x="6140132" y="6194426"/>
            <a:ext cx="1552931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Durdle Door © Robert Pittman, Flickr</a:t>
            </a:r>
          </a:p>
        </p:txBody>
      </p:sp>
      <p:pic>
        <p:nvPicPr>
          <p:cNvPr id="192" name="C:\Users\olivia.russell\Downloads\7630527140_e802b33227_z.jpg" descr="C:\Users\olivia.russell\Downloads\7630527140_e802b33227_z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6375" y="1989136"/>
            <a:ext cx="6264275" cy="4189414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82058" y="46513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9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roup"/>
          <p:cNvGrpSpPr/>
          <p:nvPr/>
        </p:nvGrpSpPr>
        <p:grpSpPr>
          <a:xfrm>
            <a:off x="1476373" y="300036"/>
            <a:ext cx="5422905" cy="1501140"/>
            <a:chOff x="0" y="0"/>
            <a:chExt cx="5422903" cy="1501138"/>
          </a:xfrm>
        </p:grpSpPr>
        <p:sp>
          <p:nvSpPr>
            <p:cNvPr id="195" name="Rectangle"/>
            <p:cNvSpPr/>
            <p:nvPr/>
          </p:nvSpPr>
          <p:spPr>
            <a:xfrm>
              <a:off x="-1" y="0"/>
              <a:ext cx="5422904" cy="1473203"/>
            </a:xfrm>
            <a:prstGeom prst="rect">
              <a:avLst/>
            </a:prstGeom>
            <a:solidFill>
              <a:srgbClr val="74016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96" name="Human or physical? The Amazon Rainforest…"/>
            <p:cNvSpPr txBox="1"/>
            <p:nvPr/>
          </p:nvSpPr>
          <p:spPr>
            <a:xfrm>
              <a:off x="45718" y="0"/>
              <a:ext cx="5331465" cy="1501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Human or physical?</a:t>
              </a:r>
              <a:br/>
              <a:r>
                <a:rPr sz="2800"/>
                <a:t>The Amazon Rainforest</a:t>
              </a:r>
            </a:p>
            <a:p>
              <a:pPr>
                <a:defRPr sz="2800" b="1">
                  <a:solidFill>
                    <a:srgbClr val="FFFFFF"/>
                  </a:solidFill>
                </a:defRPr>
              </a:pPr>
              <a:r>
                <a:t>South America</a:t>
              </a:r>
            </a:p>
          </p:txBody>
        </p:sp>
      </p:grpSp>
      <p:pic>
        <p:nvPicPr>
          <p:cNvPr id="198" name="web_23516_349343" descr="web_23516_349343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2250" y="2054225"/>
            <a:ext cx="6996114" cy="4032250"/>
          </a:xfrm>
          <a:prstGeom prst="rect">
            <a:avLst/>
          </a:prstGeom>
          <a:ln w="12700">
            <a:miter lim="400000"/>
          </a:ln>
        </p:spPr>
      </p:pic>
      <p:sp>
        <p:nvSpPr>
          <p:cNvPr id="199" name="Source: Animal Blawg, Encyclopedia Britannica"/>
          <p:cNvSpPr txBox="1"/>
          <p:nvPr/>
        </p:nvSpPr>
        <p:spPr>
          <a:xfrm>
            <a:off x="6365557" y="6086476"/>
            <a:ext cx="2077087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Source: Animal Blawg, Encyclopedia Britannica</a:t>
            </a:r>
          </a:p>
        </p:txBody>
      </p:sp>
      <p:pic>
        <p:nvPicPr>
          <p:cNvPr id="20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282058" y="57848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0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Human or physical? Wembley Stadium London, England"/>
          <p:cNvSpPr txBox="1">
            <a:spLocks noGrp="1"/>
          </p:cNvSpPr>
          <p:nvPr>
            <p:ph type="title" idx="4294967295"/>
          </p:nvPr>
        </p:nvSpPr>
        <p:spPr>
          <a:xfrm>
            <a:off x="1476374" y="188911"/>
            <a:ext cx="5422902" cy="1511303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/>
          <a:p>
            <a:pPr>
              <a:defRPr sz="3600" b="1">
                <a:solidFill>
                  <a:srgbClr val="FFFFFF"/>
                </a:solidFill>
              </a:defRPr>
            </a:pPr>
            <a:r>
              <a:t>Human or physical?</a:t>
            </a:r>
            <a:br/>
            <a:r>
              <a:rPr sz="2800"/>
              <a:t>Wembley Stadium</a:t>
            </a:r>
            <a:br>
              <a:rPr sz="2800"/>
            </a:br>
            <a:r>
              <a:rPr sz="2800"/>
              <a:t>London, England</a:t>
            </a:r>
          </a:p>
        </p:txBody>
      </p:sp>
      <p:pic>
        <p:nvPicPr>
          <p:cNvPr id="203" name="image.png" descr="image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975" y="1844675"/>
            <a:ext cx="7200900" cy="4060825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Source: theatresonline.com"/>
          <p:cNvSpPr txBox="1"/>
          <p:nvPr/>
        </p:nvSpPr>
        <p:spPr>
          <a:xfrm>
            <a:off x="7419657" y="5905501"/>
            <a:ext cx="1186349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Source: theatresonline.com</a:t>
            </a:r>
          </a:p>
        </p:txBody>
      </p:sp>
      <p:pic>
        <p:nvPicPr>
          <p:cNvPr id="20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8876" y="49601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0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" name="Group"/>
          <p:cNvGrpSpPr/>
          <p:nvPr/>
        </p:nvGrpSpPr>
        <p:grpSpPr>
          <a:xfrm>
            <a:off x="1476373" y="300036"/>
            <a:ext cx="5422904" cy="1503366"/>
            <a:chOff x="0" y="0"/>
            <a:chExt cx="5422903" cy="1503364"/>
          </a:xfrm>
        </p:grpSpPr>
        <p:sp>
          <p:nvSpPr>
            <p:cNvPr id="207" name="Rectangle"/>
            <p:cNvSpPr/>
            <p:nvPr/>
          </p:nvSpPr>
          <p:spPr>
            <a:xfrm>
              <a:off x="-1" y="-1"/>
              <a:ext cx="5422904" cy="1503366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8" name="Human or physical? The Maracana Stadium…"/>
            <p:cNvSpPr txBox="1"/>
            <p:nvPr/>
          </p:nvSpPr>
          <p:spPr>
            <a:xfrm>
              <a:off x="45718" y="-1"/>
              <a:ext cx="5331465" cy="1501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Human or physical?</a:t>
              </a:r>
              <a:br/>
              <a:r>
                <a:rPr sz="2800"/>
                <a:t>The Maracana Stadium</a:t>
              </a:r>
            </a:p>
            <a:p>
              <a:pPr>
                <a:defRPr sz="2800" b="1">
                  <a:solidFill>
                    <a:srgbClr val="FFFFFF"/>
                  </a:solidFill>
                </a:defRPr>
              </a:pPr>
              <a:r>
                <a:t>Brazil, South America</a:t>
              </a:r>
            </a:p>
          </p:txBody>
        </p:sp>
      </p:grpSp>
      <p:pic>
        <p:nvPicPr>
          <p:cNvPr id="210" name="Maracana_Stadium_June_2013" descr="Maracana_Stadium_June_2013">
            <a:hlinkClick r:id="rId5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6375" y="1989136"/>
            <a:ext cx="6616700" cy="4073528"/>
          </a:xfrm>
          <a:prstGeom prst="rect">
            <a:avLst/>
          </a:prstGeom>
          <a:ln w="12700">
            <a:miter lim="400000"/>
          </a:ln>
        </p:spPr>
      </p:pic>
      <p:sp>
        <p:nvSpPr>
          <p:cNvPr id="211" name="Source: Wikipedia"/>
          <p:cNvSpPr txBox="1"/>
          <p:nvPr/>
        </p:nvSpPr>
        <p:spPr>
          <a:xfrm>
            <a:off x="7268843" y="6057901"/>
            <a:ext cx="820592" cy="193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Source: Wikipedia</a:t>
            </a:r>
          </a:p>
        </p:txBody>
      </p:sp>
      <p:pic>
        <p:nvPicPr>
          <p:cNvPr id="21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72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31" fill="hold"/>
                                        <p:tgtEl>
                                          <p:spTgt spid="2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1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" name="Group"/>
          <p:cNvGrpSpPr/>
          <p:nvPr/>
        </p:nvGrpSpPr>
        <p:grpSpPr>
          <a:xfrm>
            <a:off x="1500185" y="300035"/>
            <a:ext cx="5422905" cy="1473204"/>
            <a:chOff x="-1" y="-1"/>
            <a:chExt cx="5422903" cy="1473203"/>
          </a:xfrm>
        </p:grpSpPr>
        <p:sp>
          <p:nvSpPr>
            <p:cNvPr id="214" name="Rectangle"/>
            <p:cNvSpPr/>
            <p:nvPr/>
          </p:nvSpPr>
          <p:spPr>
            <a:xfrm>
              <a:off x="-2" y="-2"/>
              <a:ext cx="5422905" cy="1473204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5" name="Human or physical? Serra do Mar, Brazil"/>
            <p:cNvSpPr txBox="1"/>
            <p:nvPr/>
          </p:nvSpPr>
          <p:spPr>
            <a:xfrm>
              <a:off x="45719" y="-1"/>
              <a:ext cx="5331464" cy="10693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Human or physical?</a:t>
              </a:r>
              <a:br/>
              <a:r>
                <a:rPr sz="2800"/>
                <a:t>Serra do Mar, Brazil</a:t>
              </a:r>
            </a:p>
          </p:txBody>
        </p:sp>
      </p:grpSp>
      <p:sp>
        <p:nvSpPr>
          <p:cNvPr id="217" name="Serra do Mar / Mountain Range of the Sea © Márcio Cabral de Moura, Flickr"/>
          <p:cNvSpPr txBox="1"/>
          <p:nvPr/>
        </p:nvSpPr>
        <p:spPr>
          <a:xfrm>
            <a:off x="5903595" y="6037263"/>
            <a:ext cx="1637348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700"/>
            </a:lvl1pPr>
          </a:lstStyle>
          <a:p>
            <a:r>
              <a:t>Serra do Mar / Mountain Range of the Sea © Márcio Cabral de Moura, Flickr </a:t>
            </a:r>
          </a:p>
        </p:txBody>
      </p:sp>
      <p:pic>
        <p:nvPicPr>
          <p:cNvPr id="218" name="C:\Users\olivia.russell\Downloads\860451964_cdc2b825ec_z.jpg" descr="C:\Users\olivia.russell\Downloads\860451964_cdc2b825ec_z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662" y="1989136"/>
            <a:ext cx="6096002" cy="404812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05871" y="62007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19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3" name="Group"/>
          <p:cNvGrpSpPr/>
          <p:nvPr/>
        </p:nvGrpSpPr>
        <p:grpSpPr>
          <a:xfrm>
            <a:off x="1476373" y="300036"/>
            <a:ext cx="5422904" cy="1544640"/>
            <a:chOff x="0" y="0"/>
            <a:chExt cx="5422903" cy="1544639"/>
          </a:xfrm>
        </p:grpSpPr>
        <p:sp>
          <p:nvSpPr>
            <p:cNvPr id="221" name="Rectangle"/>
            <p:cNvSpPr/>
            <p:nvPr/>
          </p:nvSpPr>
          <p:spPr>
            <a:xfrm>
              <a:off x="-1" y="-1"/>
              <a:ext cx="5422904" cy="1544640"/>
            </a:xfrm>
            <a:prstGeom prst="rect">
              <a:avLst/>
            </a:prstGeom>
            <a:solidFill>
              <a:srgbClr val="74016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24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22" name="Human or physical?…"/>
            <p:cNvSpPr txBox="1"/>
            <p:nvPr/>
          </p:nvSpPr>
          <p:spPr>
            <a:xfrm>
              <a:off x="45718" y="-1"/>
              <a:ext cx="5331465" cy="13641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Human or physical?</a:t>
              </a:r>
            </a:p>
            <a:p>
              <a:pPr>
                <a:defRPr sz="24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Hercilio Luz Bridge</a:t>
              </a:r>
              <a:br/>
              <a:r>
                <a:t>Brazil, South America</a:t>
              </a:r>
            </a:p>
          </p:txBody>
        </p:sp>
      </p:grpSp>
      <p:pic>
        <p:nvPicPr>
          <p:cNvPr id="224" name="C:\Users\olivia.russell\Downloads\3420681221_e52ebaab14_z.jpg" descr="C:\Users\olivia.russell\Downloads\3420681221_e52ebaab14_z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6375" y="1989136"/>
            <a:ext cx="5584825" cy="4187828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Ponte Hercílio Luz © Rodrigo Soldon, Flickr"/>
          <p:cNvSpPr txBox="1"/>
          <p:nvPr/>
        </p:nvSpPr>
        <p:spPr>
          <a:xfrm>
            <a:off x="4935220" y="6275388"/>
            <a:ext cx="2093326" cy="202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8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Ponte Hercílio Luz © Rodrigo Soldon, Flickr </a:t>
            </a:r>
          </a:p>
        </p:txBody>
      </p:sp>
      <p:pic>
        <p:nvPicPr>
          <p:cNvPr id="22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82057" y="98211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26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Write a dictionary definition with examples for: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sz="3000" b="1">
                <a:solidFill>
                  <a:srgbClr val="FFFFFF"/>
                </a:solidFill>
              </a:defRPr>
            </a:lvl1pPr>
          </a:lstStyle>
          <a:p>
            <a:r>
              <a:t>Write a dictionary definition with examples for: </a:t>
            </a:r>
          </a:p>
        </p:txBody>
      </p:sp>
      <p:sp>
        <p:nvSpPr>
          <p:cNvPr id="229" name="Shape"/>
          <p:cNvSpPr/>
          <p:nvPr/>
        </p:nvSpPr>
        <p:spPr>
          <a:xfrm>
            <a:off x="761999" y="1752600"/>
            <a:ext cx="7924801" cy="19202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43"/>
                  <a:pt x="0" y="3000"/>
                </a:cubicBezTo>
                <a:lnTo>
                  <a:pt x="0" y="15000"/>
                </a:lnTo>
                <a:cubicBezTo>
                  <a:pt x="0" y="16657"/>
                  <a:pt x="1612" y="18000"/>
                  <a:pt x="3600" y="18000"/>
                </a:cubicBezTo>
                <a:lnTo>
                  <a:pt x="1350" y="21600"/>
                </a:lnTo>
                <a:lnTo>
                  <a:pt x="9000" y="18000"/>
                </a:lnTo>
                <a:lnTo>
                  <a:pt x="18000" y="18000"/>
                </a:lnTo>
                <a:cubicBezTo>
                  <a:pt x="19988" y="18000"/>
                  <a:pt x="21600" y="16657"/>
                  <a:pt x="21600" y="15000"/>
                </a:cubicBezTo>
                <a:lnTo>
                  <a:pt x="21600" y="3000"/>
                </a:lnTo>
                <a:cubicBezTo>
                  <a:pt x="21600" y="1343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8" tIns="45718" rIns="45718" bIns="45718"/>
          <a:lstStyle/>
          <a:p>
            <a:pPr algn="ctr"/>
            <a:endParaRPr/>
          </a:p>
        </p:txBody>
      </p:sp>
      <p:sp>
        <p:nvSpPr>
          <p:cNvPr id="230" name="Shape"/>
          <p:cNvSpPr/>
          <p:nvPr/>
        </p:nvSpPr>
        <p:spPr>
          <a:xfrm>
            <a:off x="990599" y="4114800"/>
            <a:ext cx="7620001" cy="19202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43"/>
                  <a:pt x="0" y="3000"/>
                </a:cubicBezTo>
                <a:lnTo>
                  <a:pt x="0" y="15000"/>
                </a:lnTo>
                <a:cubicBezTo>
                  <a:pt x="0" y="16657"/>
                  <a:pt x="1612" y="18000"/>
                  <a:pt x="3600" y="18000"/>
                </a:cubicBezTo>
                <a:lnTo>
                  <a:pt x="1350" y="21600"/>
                </a:lnTo>
                <a:lnTo>
                  <a:pt x="9000" y="18000"/>
                </a:lnTo>
                <a:lnTo>
                  <a:pt x="18000" y="18000"/>
                </a:lnTo>
                <a:cubicBezTo>
                  <a:pt x="19988" y="18000"/>
                  <a:pt x="21600" y="16657"/>
                  <a:pt x="21600" y="15000"/>
                </a:cubicBezTo>
                <a:lnTo>
                  <a:pt x="21600" y="3000"/>
                </a:lnTo>
                <a:cubicBezTo>
                  <a:pt x="21600" y="1343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8" tIns="45718" rIns="45718" bIns="45718"/>
          <a:lstStyle/>
          <a:p>
            <a:pPr algn="ctr"/>
            <a:endParaRPr/>
          </a:p>
        </p:txBody>
      </p:sp>
      <p:sp>
        <p:nvSpPr>
          <p:cNvPr id="231" name="A human feature:…"/>
          <p:cNvSpPr txBox="1"/>
          <p:nvPr/>
        </p:nvSpPr>
        <p:spPr>
          <a:xfrm>
            <a:off x="1569719" y="2060575"/>
            <a:ext cx="6918960" cy="308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marL="342900" indent="-342900" algn="ctr">
              <a:spcBef>
                <a:spcPts val="1000"/>
              </a:spcBef>
              <a:defRPr sz="4400"/>
            </a:pPr>
            <a:r>
              <a:t>A human feature:</a:t>
            </a:r>
          </a:p>
          <a:p>
            <a:pPr marL="342900" indent="-342900">
              <a:spcBef>
                <a:spcPts val="700"/>
              </a:spcBef>
              <a:defRPr sz="4400"/>
            </a:pPr>
            <a:endParaRPr/>
          </a:p>
          <a:p>
            <a:pPr marL="342900" indent="-342900">
              <a:spcBef>
                <a:spcPts val="700"/>
              </a:spcBef>
              <a:defRPr sz="4400"/>
            </a:pPr>
            <a:endParaRPr/>
          </a:p>
          <a:p>
            <a:pPr marL="342900" indent="-342900" algn="ctr">
              <a:spcBef>
                <a:spcPts val="1000"/>
              </a:spcBef>
              <a:defRPr sz="4400"/>
            </a:pPr>
            <a:r>
              <a:t>A physical feature: </a:t>
            </a:r>
          </a:p>
        </p:txBody>
      </p:sp>
      <p:pic>
        <p:nvPicPr>
          <p:cNvPr id="23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67887" y="86677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3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Definitions: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sz="3000" b="1">
                <a:solidFill>
                  <a:srgbClr val="FFFFFF"/>
                </a:solidFill>
              </a:defRPr>
            </a:lvl1pPr>
          </a:lstStyle>
          <a:p>
            <a:r>
              <a:t>Definitions: </a:t>
            </a:r>
          </a:p>
        </p:txBody>
      </p:sp>
      <p:sp>
        <p:nvSpPr>
          <p:cNvPr id="235" name="Shape"/>
          <p:cNvSpPr/>
          <p:nvPr/>
        </p:nvSpPr>
        <p:spPr>
          <a:xfrm>
            <a:off x="761999" y="1752600"/>
            <a:ext cx="7924801" cy="19202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43"/>
                  <a:pt x="0" y="3000"/>
                </a:cubicBezTo>
                <a:lnTo>
                  <a:pt x="0" y="15000"/>
                </a:lnTo>
                <a:cubicBezTo>
                  <a:pt x="0" y="16657"/>
                  <a:pt x="1612" y="18000"/>
                  <a:pt x="3600" y="18000"/>
                </a:cubicBezTo>
                <a:lnTo>
                  <a:pt x="1350" y="21600"/>
                </a:lnTo>
                <a:lnTo>
                  <a:pt x="9000" y="18000"/>
                </a:lnTo>
                <a:lnTo>
                  <a:pt x="18000" y="18000"/>
                </a:lnTo>
                <a:cubicBezTo>
                  <a:pt x="19988" y="18000"/>
                  <a:pt x="21600" y="16657"/>
                  <a:pt x="21600" y="15000"/>
                </a:cubicBezTo>
                <a:lnTo>
                  <a:pt x="21600" y="3000"/>
                </a:lnTo>
                <a:cubicBezTo>
                  <a:pt x="21600" y="1343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8" tIns="45718" rIns="45718" bIns="45718"/>
          <a:lstStyle/>
          <a:p>
            <a:pPr algn="ctr"/>
            <a:endParaRPr/>
          </a:p>
        </p:txBody>
      </p:sp>
      <p:sp>
        <p:nvSpPr>
          <p:cNvPr id="236" name="Shape"/>
          <p:cNvSpPr/>
          <p:nvPr/>
        </p:nvSpPr>
        <p:spPr>
          <a:xfrm>
            <a:off x="990599" y="4114800"/>
            <a:ext cx="7620001" cy="19202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43"/>
                  <a:pt x="0" y="3000"/>
                </a:cubicBezTo>
                <a:lnTo>
                  <a:pt x="0" y="15000"/>
                </a:lnTo>
                <a:cubicBezTo>
                  <a:pt x="0" y="16657"/>
                  <a:pt x="1612" y="18000"/>
                  <a:pt x="3600" y="18000"/>
                </a:cubicBezTo>
                <a:lnTo>
                  <a:pt x="1350" y="21600"/>
                </a:lnTo>
                <a:lnTo>
                  <a:pt x="9000" y="18000"/>
                </a:lnTo>
                <a:lnTo>
                  <a:pt x="18000" y="18000"/>
                </a:lnTo>
                <a:cubicBezTo>
                  <a:pt x="19988" y="18000"/>
                  <a:pt x="21600" y="16657"/>
                  <a:pt x="21600" y="15000"/>
                </a:cubicBezTo>
                <a:lnTo>
                  <a:pt x="21600" y="3000"/>
                </a:lnTo>
                <a:cubicBezTo>
                  <a:pt x="21600" y="1343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8" tIns="45718" rIns="45718" bIns="45718"/>
          <a:lstStyle/>
          <a:p>
            <a:pPr algn="ctr"/>
            <a:endParaRPr/>
          </a:p>
        </p:txBody>
      </p:sp>
      <p:sp>
        <p:nvSpPr>
          <p:cNvPr id="237" name="A human feature:…"/>
          <p:cNvSpPr txBox="1"/>
          <p:nvPr/>
        </p:nvSpPr>
        <p:spPr>
          <a:xfrm>
            <a:off x="1569719" y="2060575"/>
            <a:ext cx="6918960" cy="2796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marL="342900" indent="-342900" algn="ctr">
              <a:spcBef>
                <a:spcPts val="1000"/>
              </a:spcBef>
              <a:defRPr sz="4400"/>
            </a:pPr>
            <a:r>
              <a:t>A human feature:</a:t>
            </a:r>
          </a:p>
          <a:p>
            <a:pPr marL="342900" indent="-342900">
              <a:spcBef>
                <a:spcPts val="300"/>
              </a:spcBef>
              <a:defRPr sz="1400"/>
            </a:pPr>
            <a:r>
              <a:t>A man-made feature in the environment. For example: buildings, bridges, tunnels, railroad tracks, dams, monuments, piers, cultivated land. </a:t>
            </a:r>
          </a:p>
          <a:p>
            <a:pPr marL="342900" indent="-342900">
              <a:spcBef>
                <a:spcPts val="700"/>
              </a:spcBef>
              <a:defRPr sz="4400"/>
            </a:pPr>
            <a:endParaRPr/>
          </a:p>
          <a:p>
            <a:pPr marL="342900" indent="-342900" algn="ctr">
              <a:spcBef>
                <a:spcPts val="1000"/>
              </a:spcBef>
              <a:defRPr sz="4400"/>
            </a:pPr>
            <a:r>
              <a:t>A physical feature: </a:t>
            </a:r>
          </a:p>
        </p:txBody>
      </p:sp>
      <p:sp>
        <p:nvSpPr>
          <p:cNvPr id="238" name="Natural landforms and bodies of water. For example: cliffs, rivers, waterfalls, caves, mountains."/>
          <p:cNvSpPr txBox="1"/>
          <p:nvPr/>
        </p:nvSpPr>
        <p:spPr>
          <a:xfrm>
            <a:off x="2484119" y="4778376"/>
            <a:ext cx="5210812" cy="574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/>
            </a:lvl1pPr>
          </a:lstStyle>
          <a:p>
            <a:r>
              <a:t>Natural landforms and bodies of water. For example: cliffs, rivers, waterfalls, caves, mountains. </a:t>
            </a:r>
          </a:p>
        </p:txBody>
      </p:sp>
      <p:pic>
        <p:nvPicPr>
          <p:cNvPr id="23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54151" y="78422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39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3" name="Group"/>
          <p:cNvGrpSpPr/>
          <p:nvPr/>
        </p:nvGrpSpPr>
        <p:grpSpPr>
          <a:xfrm>
            <a:off x="204470" y="1633830"/>
            <a:ext cx="8735061" cy="6485942"/>
            <a:chOff x="0" y="0"/>
            <a:chExt cx="8735059" cy="6485941"/>
          </a:xfrm>
        </p:grpSpPr>
        <p:sp>
          <p:nvSpPr>
            <p:cNvPr id="241" name="Shape"/>
            <p:cNvSpPr/>
            <p:nvPr/>
          </p:nvSpPr>
          <p:spPr>
            <a:xfrm>
              <a:off x="0" y="0"/>
              <a:ext cx="8735061" cy="6485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222"/>
                    <a:pt x="0" y="2730"/>
                  </a:cubicBezTo>
                  <a:lnTo>
                    <a:pt x="0" y="13649"/>
                  </a:lnTo>
                  <a:cubicBezTo>
                    <a:pt x="0" y="15156"/>
                    <a:pt x="1612" y="16379"/>
                    <a:pt x="3600" y="16379"/>
                  </a:cubicBezTo>
                  <a:lnTo>
                    <a:pt x="6896" y="21600"/>
                  </a:lnTo>
                  <a:lnTo>
                    <a:pt x="9000" y="16379"/>
                  </a:lnTo>
                  <a:lnTo>
                    <a:pt x="18000" y="16379"/>
                  </a:lnTo>
                  <a:cubicBezTo>
                    <a:pt x="19988" y="16379"/>
                    <a:pt x="21600" y="15156"/>
                    <a:pt x="21600" y="13649"/>
                  </a:cubicBezTo>
                  <a:lnTo>
                    <a:pt x="21600" y="2730"/>
                  </a:lnTo>
                  <a:cubicBezTo>
                    <a:pt x="21600" y="1222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chemeClr val="accent5"/>
            </a:solidFill>
            <a:ln w="25400" cap="flat">
              <a:solidFill>
                <a:srgbClr val="357D91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Cambria"/>
                  <a:ea typeface="Cambria"/>
                  <a:cs typeface="Cambria"/>
                  <a:sym typeface="Cambria"/>
                </a:defRPr>
              </a:pPr>
              <a:endParaRPr/>
            </a:p>
          </p:txBody>
        </p:sp>
        <p:sp>
          <p:nvSpPr>
            <p:cNvPr id="242" name="What is the difference between a human and a physical feature?…"/>
            <p:cNvSpPr txBox="1"/>
            <p:nvPr/>
          </p:nvSpPr>
          <p:spPr>
            <a:xfrm>
              <a:off x="378300" y="192801"/>
              <a:ext cx="7978460" cy="27648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defTabSz="457200">
                <a:lnSpc>
                  <a:spcPct val="115000"/>
                </a:lnSpc>
                <a:spcBef>
                  <a:spcPts val="1000"/>
                </a:spcBef>
                <a:defRPr sz="2200" u="sng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What is the difference between a human and a physical feature? 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Look at the last few slides explaining ‘Human and Physical Features’</a:t>
              </a:r>
            </a:p>
            <a:p>
              <a:pPr marL="457200" indent="-228600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2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Write a definition of each and note down examples. </a:t>
              </a:r>
            </a:p>
            <a:p>
              <a:pPr marL="446809" indent="-218208" defTabSz="457200">
                <a:lnSpc>
                  <a:spcPct val="115000"/>
                </a:lnSpc>
                <a:spcBef>
                  <a:spcPts val="1000"/>
                </a:spcBef>
                <a:buSzPct val="100000"/>
                <a:buFont typeface="Symbol"/>
                <a:buChar char="·"/>
                <a:defRPr sz="2100">
                  <a:uFill>
                    <a:solidFill>
                      <a:srgbClr val="000000"/>
                    </a:solidFill>
                  </a:uFill>
                  <a:latin typeface="+mn-lt"/>
                  <a:ea typeface="+mn-ea"/>
                  <a:cs typeface="+mn-cs"/>
                  <a:sym typeface="Calibri"/>
                </a:defRPr>
              </a:pPr>
              <a:r>
                <a:t>Remember that you are feeding this information back to other</a:t>
              </a:r>
              <a:r>
                <a:rPr sz="2200"/>
                <a:t> researchers for our class work wall.</a:t>
              </a:r>
            </a:p>
          </p:txBody>
        </p:sp>
      </p:grpSp>
      <p:pic>
        <p:nvPicPr>
          <p:cNvPr id="24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90581" y="43563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4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" name="Group"/>
          <p:cNvGrpSpPr/>
          <p:nvPr/>
        </p:nvGrpSpPr>
        <p:grpSpPr>
          <a:xfrm>
            <a:off x="1447800" y="304800"/>
            <a:ext cx="5486400" cy="4663438"/>
            <a:chOff x="0" y="0"/>
            <a:chExt cx="5486400" cy="4663437"/>
          </a:xfrm>
        </p:grpSpPr>
        <p:sp>
          <p:nvSpPr>
            <p:cNvPr id="246" name="Rectangle"/>
            <p:cNvSpPr/>
            <p:nvPr/>
          </p:nvSpPr>
          <p:spPr>
            <a:xfrm>
              <a:off x="0" y="0"/>
              <a:ext cx="5486400" cy="3733801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3000"/>
              </a:pPr>
              <a:endParaRPr/>
            </a:p>
          </p:txBody>
        </p:sp>
        <p:sp>
          <p:nvSpPr>
            <p:cNvPr id="247" name="What do you know about Brazil?…"/>
            <p:cNvSpPr txBox="1"/>
            <p:nvPr/>
          </p:nvSpPr>
          <p:spPr>
            <a:xfrm>
              <a:off x="45718" y="0"/>
              <a:ext cx="5394963" cy="46634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>
                <a:defRPr sz="4000" b="1">
                  <a:solidFill>
                    <a:srgbClr val="FFFFFF"/>
                  </a:solidFill>
                </a:defRPr>
              </a:pPr>
              <a:r>
                <a:t>What do you know about Brazil? </a:t>
              </a:r>
            </a:p>
            <a:p>
              <a:pPr algn="ctr">
                <a:defRPr sz="4000" b="1">
                  <a:solidFill>
                    <a:srgbClr val="FFFFFF"/>
                  </a:solidFill>
                </a:defRPr>
              </a:pPr>
              <a:endParaRPr/>
            </a:p>
            <a:p>
              <a:pPr algn="ctr">
                <a:defRPr sz="4000" b="1">
                  <a:solidFill>
                    <a:srgbClr val="FFFFFF"/>
                  </a:solidFill>
                </a:defRPr>
              </a:pPr>
              <a:r>
                <a:t>What else would you like to find out about Brazil? </a:t>
              </a:r>
              <a:endParaRPr sz="3000"/>
            </a:p>
            <a:p>
              <a:pPr>
                <a:defRPr sz="3000"/>
              </a:pPr>
              <a:r>
                <a:t> Fill in the post it note for our working wall…</a:t>
              </a:r>
            </a:p>
          </p:txBody>
        </p:sp>
      </p:grpSp>
      <p:pic>
        <p:nvPicPr>
          <p:cNvPr id="249" name="post_it" descr="post_it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0" y="4572000"/>
            <a:ext cx="2381250" cy="207645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211019" y="120338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5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1013</Words>
  <Application>Microsoft Office PowerPoint</Application>
  <PresentationFormat>On-screen Show (4:3)</PresentationFormat>
  <Paragraphs>102</Paragraphs>
  <Slides>28</Slides>
  <Notes>2</Notes>
  <HiddenSlides>0</HiddenSlides>
  <MMClips>28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Cambria</vt:lpstr>
      <vt:lpstr>Helvetica</vt:lpstr>
      <vt:lpstr>Symbol</vt:lpstr>
      <vt:lpstr>Times New Roman</vt:lpstr>
      <vt:lpstr>RGS-IBG Powerpoint template</vt:lpstr>
      <vt:lpstr>Lesson one:  Where in the world am I?</vt:lpstr>
      <vt:lpstr>?</vt:lpstr>
      <vt:lpstr>? </vt:lpstr>
      <vt:lpstr>?</vt:lpstr>
      <vt:lpstr>?</vt:lpstr>
      <vt:lpstr>?</vt:lpstr>
      <vt:lpstr>?</vt:lpstr>
      <vt:lpstr>?</vt:lpstr>
      <vt:lpstr>Watch a tourism video on Brazil…</vt:lpstr>
      <vt:lpstr>PowerPoint Presentation</vt:lpstr>
      <vt:lpstr>Research for our class working wall</vt:lpstr>
      <vt:lpstr>PowerPoint Presentation</vt:lpstr>
      <vt:lpstr>PowerPoint Presentation</vt:lpstr>
      <vt:lpstr>PowerPoint Presentation</vt:lpstr>
      <vt:lpstr>PowerPoint Presentation</vt:lpstr>
      <vt:lpstr>Human or physical? Big Ben, London, England </vt:lpstr>
      <vt:lpstr>PowerPoint Presentation</vt:lpstr>
      <vt:lpstr>PowerPoint Presentation</vt:lpstr>
      <vt:lpstr>PowerPoint Presentation</vt:lpstr>
      <vt:lpstr>PowerPoint Presentation</vt:lpstr>
      <vt:lpstr>Human or physical? Wembley Stadium London, England</vt:lpstr>
      <vt:lpstr>PowerPoint Presentation</vt:lpstr>
      <vt:lpstr>PowerPoint Presentation</vt:lpstr>
      <vt:lpstr>PowerPoint Presentation</vt:lpstr>
      <vt:lpstr>Write a dictionary definition with examples for: </vt:lpstr>
      <vt:lpstr>Definitions: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one:  Where in the world am I?</dc:title>
  <dc:creator>Naomi Akien</dc:creator>
  <cp:lastModifiedBy>Naomi Akien</cp:lastModifiedBy>
  <cp:revision>2</cp:revision>
  <dcterms:modified xsi:type="dcterms:W3CDTF">2021-01-24T23:02:29Z</dcterms:modified>
</cp:coreProperties>
</file>