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75" r:id="rId2"/>
    <p:sldId id="292" r:id="rId3"/>
    <p:sldId id="285" r:id="rId4"/>
    <p:sldId id="293" r:id="rId5"/>
    <p:sldId id="294" r:id="rId6"/>
    <p:sldId id="295" r:id="rId7"/>
    <p:sldId id="296" r:id="rId8"/>
    <p:sldId id="297" r:id="rId9"/>
    <p:sldId id="282" r:id="rId10"/>
    <p:sldId id="283"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Sassoon Infant Rg" panose="02000503030000020003" charset="0"/>
      <p:regular r:id="rId18"/>
      <p:bold r:id="rId19"/>
    </p:embeddedFont>
    <p:embeddedFont>
      <p:font typeface="Twinkl" panose="020B0604020202020204" charset="0"/>
      <p:regular r:id="rId20"/>
      <p:bold r:id="rId2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61">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ristine D" initials="CD" lastIdx="1" clrIdx="0">
    <p:extLst>
      <p:ext uri="{19B8F6BF-5375-455C-9EA6-DF929625EA0E}">
        <p15:presenceInfo xmlns:p15="http://schemas.microsoft.com/office/powerpoint/2012/main" userId="S-1-5-21-2457990597-2300607627-180730703-144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DE1E5A"/>
    <a:srgbClr val="18A0DB"/>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6" d="100"/>
          <a:sy n="86" d="100"/>
        </p:scale>
        <p:origin x="1339" y="72"/>
      </p:cViewPr>
      <p:guideLst>
        <p:guide orient="horz" pos="2183"/>
        <p:guide pos="2880"/>
        <p:guide pos="340"/>
        <p:guide orient="horz" pos="3974"/>
        <p:guide pos="5420"/>
        <p:guide orient="horz" pos="346"/>
        <p:guide pos="476"/>
        <p:guide orient="horz" pos="482"/>
        <p:guide orient="horz" pos="3861"/>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24BBD82-1C0D-4C55-B065-4B91B35E83C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7D50DBD6-FCCF-4398-BED9-19946B92E1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F9FAD9C-E731-4603-AAEB-B5A1C9FA97B1}" type="datetimeFigureOut">
              <a:rPr lang="en-GB"/>
              <a:pPr>
                <a:defRPr/>
              </a:pPr>
              <a:t>10/02/2021</a:t>
            </a:fld>
            <a:endParaRPr lang="en-GB"/>
          </a:p>
        </p:txBody>
      </p:sp>
      <p:sp>
        <p:nvSpPr>
          <p:cNvPr id="4" name="Footer Placeholder 3">
            <a:extLst>
              <a:ext uri="{FF2B5EF4-FFF2-40B4-BE49-F238E27FC236}">
                <a16:creationId xmlns:a16="http://schemas.microsoft.com/office/drawing/2014/main" id="{DF57571F-3C49-4F04-AD89-E78B36DE027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8B2C64FE-C5CF-4AB4-B4F6-2FC755E70CB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CD90685A-5833-46A0-A016-DB6778EF1709}"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D7833BE-007A-4F18-8BB0-CC0E1B07FE6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B481D134-535C-481E-8700-D86116BDCFD2}"/>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EE86589-FECE-4A36-AAEE-F9ADF2FA94C4}" type="datetimeFigureOut">
              <a:rPr lang="en-GB"/>
              <a:pPr>
                <a:defRPr/>
              </a:pPr>
              <a:t>10/02/2021</a:t>
            </a:fld>
            <a:endParaRPr lang="en-GB"/>
          </a:p>
        </p:txBody>
      </p:sp>
      <p:sp>
        <p:nvSpPr>
          <p:cNvPr id="4" name="Slide Image Placeholder 3">
            <a:extLst>
              <a:ext uri="{FF2B5EF4-FFF2-40B4-BE49-F238E27FC236}">
                <a16:creationId xmlns:a16="http://schemas.microsoft.com/office/drawing/2014/main" id="{B7F585FF-8380-48BB-8699-15D95B17C87E}"/>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F3EEFF6-F706-4AF7-B001-04054437877C}"/>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455F1B9C-A2E3-4594-90FE-58FCA9C584E3}"/>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88F2BD20-5835-496D-A20B-BDC49EE257DE}"/>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EDF501D-5D97-424A-B6DC-AB6CD8D461BE}"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C4AA8A68-6C35-4749-A64A-9578515D464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3309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58D020DD-7784-4EE7-9E86-AE409EF2C0B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9229B35E-E6AB-4ED8-AD3B-CFD89862220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8525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34D208F5-FCCD-4B6B-91F2-1A844A7A693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271128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D44AF5C3-EE54-4DE1-A171-79CA004C21CF}"/>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43443EFF-008A-4BB0-91FF-83D5F946C4BA}"/>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716A3AA6-193E-4939-8DC0-FECEA7F1357A}"/>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A16B4BA9-D5A7-4BAD-9D1A-7E30E44915FB}"/>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EB086A58-784A-4225-AC66-A6803B73A545}"/>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753923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423EED9E-EE9F-4AC6-AAAF-EBA9AF990A76}"/>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18577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D7833504-E9CD-4764-89A2-6A65CC765C6D}"/>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702625CB-3AFC-41B9-A670-617B24E4B86A}"/>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5" Type="http://schemas.openxmlformats.org/officeDocument/2006/relationships/image" Target="../media/image5.png"/><Relationship Id="rId4"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5.png"/><Relationship Id="rId4"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media3.m4a"/><Relationship Id="rId7" Type="http://schemas.openxmlformats.org/officeDocument/2006/relationships/image" Target="../media/image8.jpe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5" Type="http://schemas.openxmlformats.org/officeDocument/2006/relationships/image" Target="../media/image5.png"/><Relationship Id="rId4"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5" Type="http://schemas.openxmlformats.org/officeDocument/2006/relationships/image" Target="../media/image5.png"/><Relationship Id="rId4"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5.png"/><Relationship Id="rId5" Type="http://schemas.openxmlformats.org/officeDocument/2006/relationships/image" Target="../media/image9.jpeg"/><Relationship Id="rId4"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5" Type="http://schemas.openxmlformats.org/officeDocument/2006/relationships/image" Target="../media/image5.png"/><Relationship Id="rId4"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5" Type="http://schemas.openxmlformats.org/officeDocument/2006/relationships/image" Target="../media/image5.png"/><Relationship Id="rId4"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9.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10.xml"/><Relationship Id="rId5" Type="http://schemas.openxmlformats.org/officeDocument/2006/relationships/image" Target="../media/image5.png"/><Relationship Id="rId4"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
            <a:extLst>
              <a:ext uri="{FF2B5EF4-FFF2-40B4-BE49-F238E27FC236}">
                <a16:creationId xmlns:a16="http://schemas.microsoft.com/office/drawing/2014/main" id="{6521645F-8183-4297-86B0-9FD1F296B707}"/>
              </a:ext>
            </a:extLst>
          </p:cNvPr>
          <p:cNvSpPr>
            <a:spLocks noGrp="1"/>
          </p:cNvSpPr>
          <p:nvPr>
            <p:ph type="title"/>
          </p:nvPr>
        </p:nvSpPr>
        <p:spPr>
          <a:xfrm>
            <a:off x="457200" y="479425"/>
            <a:ext cx="8220075" cy="1997075"/>
          </a:xfrm>
        </p:spPr>
        <p:txBody>
          <a:bodyPr/>
          <a:lstStyle/>
          <a:p>
            <a:pPr algn="ctr"/>
            <a:r>
              <a:rPr lang="en-GB" altLang="en-US" dirty="0">
                <a:latin typeface="Twinkl SemiBold"/>
              </a:rPr>
              <a:t>Beech English</a:t>
            </a:r>
            <a:br>
              <a:rPr lang="en-GB" altLang="en-US" dirty="0">
                <a:latin typeface="Twinkl SemiBold"/>
              </a:rPr>
            </a:br>
            <a:r>
              <a:rPr lang="en-GB" altLang="en-US" dirty="0">
                <a:latin typeface="Twinkl SemiBold"/>
              </a:rPr>
              <a:t>Thursday 11</a:t>
            </a:r>
            <a:r>
              <a:rPr lang="en-GB" altLang="en-US" baseline="30000" dirty="0">
                <a:latin typeface="Twinkl SemiBold"/>
              </a:rPr>
              <a:t>th</a:t>
            </a:r>
            <a:r>
              <a:rPr lang="en-GB" altLang="en-US" dirty="0">
                <a:latin typeface="Twinkl SemiBold"/>
              </a:rPr>
              <a:t> February</a:t>
            </a:r>
          </a:p>
        </p:txBody>
      </p:sp>
      <p:sp>
        <p:nvSpPr>
          <p:cNvPr id="9219" name="TextBox 3">
            <a:extLst>
              <a:ext uri="{FF2B5EF4-FFF2-40B4-BE49-F238E27FC236}">
                <a16:creationId xmlns:a16="http://schemas.microsoft.com/office/drawing/2014/main" id="{9855A562-43B3-46A5-9BE5-56A780C4B208}"/>
              </a:ext>
            </a:extLst>
          </p:cNvPr>
          <p:cNvSpPr txBox="1">
            <a:spLocks noChangeArrowheads="1"/>
          </p:cNvSpPr>
          <p:nvPr/>
        </p:nvSpPr>
        <p:spPr bwMode="auto">
          <a:xfrm>
            <a:off x="917575" y="2598738"/>
            <a:ext cx="75231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None/>
            </a:pPr>
            <a:r>
              <a:rPr lang="en-GB" altLang="en-US" sz="2400" b="1" dirty="0">
                <a:solidFill>
                  <a:schemeClr val="tx1"/>
                </a:solidFill>
              </a:rPr>
              <a:t>LO: I know the features of a narrative book cover.</a:t>
            </a:r>
          </a:p>
        </p:txBody>
      </p:sp>
      <p:pic>
        <p:nvPicPr>
          <p:cNvPr id="9220" name="Audio 2">
            <a:hlinkClick r:id="" action="ppaction://media"/>
            <a:extLst>
              <a:ext uri="{FF2B5EF4-FFF2-40B4-BE49-F238E27FC236}">
                <a16:creationId xmlns:a16="http://schemas.microsoft.com/office/drawing/2014/main" id="{C657F222-ED64-4CC1-A0BF-7D8728E853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40738" y="6154738"/>
            <a:ext cx="487362"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Audio 13">
            <a:hlinkClick r:id="" action="ppaction://media"/>
            <a:extLst>
              <a:ext uri="{FF2B5EF4-FFF2-40B4-BE49-F238E27FC236}">
                <a16:creationId xmlns:a16="http://schemas.microsoft.com/office/drawing/2014/main" id="{717C3B5C-C7C0-4425-98DE-974E0BCC6974}"/>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440738" y="6154738"/>
            <a:ext cx="487362" cy="487362"/>
          </a:xfrm>
          <a:prstGeom prst="rect">
            <a:avLst/>
          </a:prstGeom>
        </p:spPr>
      </p:pic>
    </p:spTree>
    <p:custDataLst>
      <p:tags r:id="rId1"/>
    </p:custDataLst>
  </p:cSld>
  <p:clrMapOvr>
    <a:masterClrMapping/>
  </p:clrMapOvr>
  <p:transition spd="slow" advTm="2592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F0454-5EEB-4640-9E56-F5F3E684B86C}"/>
              </a:ext>
            </a:extLst>
          </p:cNvPr>
          <p:cNvSpPr>
            <a:spLocks noGrp="1"/>
          </p:cNvSpPr>
          <p:nvPr>
            <p:ph type="title"/>
          </p:nvPr>
        </p:nvSpPr>
        <p:spPr>
          <a:xfrm>
            <a:off x="541861" y="2212260"/>
            <a:ext cx="8220075" cy="1536336"/>
          </a:xfrm>
        </p:spPr>
        <p:txBody>
          <a:bodyPr/>
          <a:lstStyle/>
          <a:p>
            <a:r>
              <a:rPr lang="en-GB" dirty="0"/>
              <a:t>Today we are thinking about the features of book covers, especially the covers of narrative (story) books.</a:t>
            </a:r>
            <a:br>
              <a:rPr lang="en-GB" dirty="0"/>
            </a:br>
            <a:br>
              <a:rPr lang="en-GB" dirty="0"/>
            </a:br>
            <a:r>
              <a:rPr lang="en-GB" dirty="0"/>
              <a:t>Look at the examples of front covers from myth story books on the next slide. What do you notice about them?</a:t>
            </a:r>
          </a:p>
        </p:txBody>
      </p:sp>
      <p:pic>
        <p:nvPicPr>
          <p:cNvPr id="5" name="Audio 4">
            <a:hlinkClick r:id="" action="ppaction://media"/>
            <a:extLst>
              <a:ext uri="{FF2B5EF4-FFF2-40B4-BE49-F238E27FC236}">
                <a16:creationId xmlns:a16="http://schemas.microsoft.com/office/drawing/2014/main" id="{3D8118A9-B48B-4A68-BFDD-1A9D167D81CE}"/>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98581085"/>
      </p:ext>
    </p:extLst>
  </p:cSld>
  <p:clrMapOvr>
    <a:masterClrMapping/>
  </p:clrMapOvr>
  <mc:AlternateContent xmlns:mc="http://schemas.openxmlformats.org/markup-compatibility/2006">
    <mc:Choice xmlns:p14="http://schemas.microsoft.com/office/powerpoint/2010/main" Requires="p14">
      <p:transition spd="slow" p14:dur="2000" advTm="18710"/>
    </mc:Choice>
    <mc:Fallback>
      <p:transition spd="slow" advTm="187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Jason: Quest for the Golden Fleece  Jeff Limke">
            <a:extLst>
              <a:ext uri="{FF2B5EF4-FFF2-40B4-BE49-F238E27FC236}">
                <a16:creationId xmlns:a16="http://schemas.microsoft.com/office/drawing/2014/main" id="{AFA49B9B-CEBD-408E-B68C-763E50838A8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1165" r="31262"/>
          <a:stretch/>
        </p:blipFill>
        <p:spPr bwMode="auto">
          <a:xfrm>
            <a:off x="284085" y="380630"/>
            <a:ext cx="2720095" cy="380075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Jason: Quest for the Golden Fleece  Jeff Limke">
            <a:extLst>
              <a:ext uri="{FF2B5EF4-FFF2-40B4-BE49-F238E27FC236}">
                <a16:creationId xmlns:a16="http://schemas.microsoft.com/office/drawing/2014/main" id="{35751C5F-3633-4DEC-87E4-38DC836C7E5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63228" y="2281006"/>
            <a:ext cx="3202003" cy="423545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quest myth books">
            <a:extLst>
              <a:ext uri="{FF2B5EF4-FFF2-40B4-BE49-F238E27FC236}">
                <a16:creationId xmlns:a16="http://schemas.microsoft.com/office/drawing/2014/main" id="{DCF1E166-728D-4475-BD70-62D1A013A32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24278" y="0"/>
            <a:ext cx="3019722" cy="4235454"/>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2B6502DB-C502-44E3-91AA-E8F8D8467CB6}"/>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2315731634"/>
      </p:ext>
    </p:extLst>
  </p:cSld>
  <p:clrMapOvr>
    <a:masterClrMapping/>
  </p:clrMapOvr>
  <mc:AlternateContent xmlns:mc="http://schemas.openxmlformats.org/markup-compatibility/2006">
    <mc:Choice xmlns:p14="http://schemas.microsoft.com/office/powerpoint/2010/main" Requires="p14">
      <p:transition spd="slow" p14:dur="2000" advTm="12500"/>
    </mc:Choice>
    <mc:Fallback>
      <p:transition spd="slow" advTm="12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F98AE-5554-4C7B-A478-D380C27B1ADB}"/>
              </a:ext>
            </a:extLst>
          </p:cNvPr>
          <p:cNvSpPr>
            <a:spLocks noGrp="1"/>
          </p:cNvSpPr>
          <p:nvPr>
            <p:ph type="title"/>
          </p:nvPr>
        </p:nvSpPr>
        <p:spPr/>
        <p:txBody>
          <a:bodyPr/>
          <a:lstStyle/>
          <a:p>
            <a:r>
              <a:rPr lang="en-GB" dirty="0"/>
              <a:t>What did you notice?</a:t>
            </a:r>
          </a:p>
        </p:txBody>
      </p:sp>
      <p:sp>
        <p:nvSpPr>
          <p:cNvPr id="3" name="TextBox 2">
            <a:extLst>
              <a:ext uri="{FF2B5EF4-FFF2-40B4-BE49-F238E27FC236}">
                <a16:creationId xmlns:a16="http://schemas.microsoft.com/office/drawing/2014/main" id="{03A890D2-FEF4-4A47-BFBD-DA06A886DEDA}"/>
              </a:ext>
            </a:extLst>
          </p:cNvPr>
          <p:cNvSpPr txBox="1"/>
          <p:nvPr/>
        </p:nvSpPr>
        <p:spPr>
          <a:xfrm>
            <a:off x="710213" y="1389757"/>
            <a:ext cx="7967060" cy="5016758"/>
          </a:xfrm>
          <a:prstGeom prst="rect">
            <a:avLst/>
          </a:prstGeom>
          <a:noFill/>
        </p:spPr>
        <p:txBody>
          <a:bodyPr wrap="square" rtlCol="0">
            <a:spAutoFit/>
          </a:bodyPr>
          <a:lstStyle/>
          <a:p>
            <a:r>
              <a:rPr lang="en-GB" sz="3200" dirty="0"/>
              <a:t>The front covers have: </a:t>
            </a:r>
          </a:p>
          <a:p>
            <a:pPr marL="571500" indent="-571500">
              <a:buFont typeface="Arial" panose="020B0604020202020204" pitchFamily="34" charset="0"/>
              <a:buChar char="•"/>
            </a:pPr>
            <a:r>
              <a:rPr lang="en-GB" sz="3200" dirty="0"/>
              <a:t>exciting and eye-catching pictures to show the reader something of the setting, characters and plot to get them interested</a:t>
            </a:r>
          </a:p>
          <a:p>
            <a:pPr marL="571500" indent="-571500">
              <a:buFont typeface="Arial" panose="020B0604020202020204" pitchFamily="34" charset="0"/>
              <a:buChar char="•"/>
            </a:pPr>
            <a:r>
              <a:rPr lang="en-GB" sz="3200" dirty="0"/>
              <a:t>an easy-to-spot and bold title (and sometimes a subtitle to give a bit more information) </a:t>
            </a:r>
          </a:p>
          <a:p>
            <a:pPr marL="571500" indent="-571500">
              <a:buFont typeface="Arial" panose="020B0604020202020204" pitchFamily="34" charset="0"/>
              <a:buChar char="•"/>
            </a:pPr>
            <a:r>
              <a:rPr lang="en-GB" sz="3200" dirty="0"/>
              <a:t>show </a:t>
            </a:r>
            <a:r>
              <a:rPr lang="en-GB" sz="3200"/>
              <a:t>the names </a:t>
            </a:r>
            <a:r>
              <a:rPr lang="en-GB" sz="3200" dirty="0"/>
              <a:t>of the author and illustrator.</a:t>
            </a:r>
          </a:p>
        </p:txBody>
      </p:sp>
      <p:pic>
        <p:nvPicPr>
          <p:cNvPr id="7" name="Audio 6">
            <a:hlinkClick r:id="" action="ppaction://media"/>
            <a:extLst>
              <a:ext uri="{FF2B5EF4-FFF2-40B4-BE49-F238E27FC236}">
                <a16:creationId xmlns:a16="http://schemas.microsoft.com/office/drawing/2014/main" id="{6ACC8C3A-ACAE-4DE6-ABF7-238BDCB5662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3961867276"/>
      </p:ext>
    </p:extLst>
  </p:cSld>
  <p:clrMapOvr>
    <a:masterClrMapping/>
  </p:clrMapOvr>
  <mc:AlternateContent xmlns:mc="http://schemas.openxmlformats.org/markup-compatibility/2006">
    <mc:Choice xmlns:p14="http://schemas.microsoft.com/office/powerpoint/2010/main" Requires="p14">
      <p:transition spd="slow" p14:dur="2000" advTm="43875"/>
    </mc:Choice>
    <mc:Fallback>
      <p:transition spd="slow" advTm="438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F0454-5EEB-4640-9E56-F5F3E684B86C}"/>
              </a:ext>
            </a:extLst>
          </p:cNvPr>
          <p:cNvSpPr>
            <a:spLocks noGrp="1"/>
          </p:cNvSpPr>
          <p:nvPr>
            <p:ph type="title"/>
          </p:nvPr>
        </p:nvSpPr>
        <p:spPr>
          <a:xfrm>
            <a:off x="541861" y="2212260"/>
            <a:ext cx="8220075" cy="1536336"/>
          </a:xfrm>
        </p:spPr>
        <p:txBody>
          <a:bodyPr/>
          <a:lstStyle/>
          <a:p>
            <a:r>
              <a:rPr lang="en-GB" dirty="0"/>
              <a:t>Now let’s think about the back cover of a myth story book. </a:t>
            </a:r>
            <a:br>
              <a:rPr lang="en-GB" dirty="0"/>
            </a:br>
            <a:br>
              <a:rPr lang="en-GB" dirty="0"/>
            </a:br>
            <a:r>
              <a:rPr lang="en-GB" dirty="0"/>
              <a:t>What do you expect to find there?</a:t>
            </a:r>
          </a:p>
        </p:txBody>
      </p:sp>
      <p:pic>
        <p:nvPicPr>
          <p:cNvPr id="3" name="Audio 2">
            <a:hlinkClick r:id="" action="ppaction://media"/>
            <a:extLst>
              <a:ext uri="{FF2B5EF4-FFF2-40B4-BE49-F238E27FC236}">
                <a16:creationId xmlns:a16="http://schemas.microsoft.com/office/drawing/2014/main" id="{0076CEDC-6E1F-46C2-A6C5-FAEAD48B6442}"/>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1537858817"/>
      </p:ext>
    </p:extLst>
  </p:cSld>
  <p:clrMapOvr>
    <a:masterClrMapping/>
  </p:clrMapOvr>
  <mc:AlternateContent xmlns:mc="http://schemas.openxmlformats.org/markup-compatibility/2006">
    <mc:Choice xmlns:p14="http://schemas.microsoft.com/office/powerpoint/2010/main" Requires="p14">
      <p:transition spd="slow" p14:dur="2000" advTm="11421"/>
    </mc:Choice>
    <mc:Fallback>
      <p:transition spd="slow" advTm="114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6EB3F34-A8D2-4045-8AB7-F7D934227ED5}"/>
              </a:ext>
            </a:extLst>
          </p:cNvPr>
          <p:cNvPicPr>
            <a:picLocks noChangeAspect="1"/>
          </p:cNvPicPr>
          <p:nvPr/>
        </p:nvPicPr>
        <p:blipFill rotWithShape="1">
          <a:blip r:embed="rId5">
            <a:extLst>
              <a:ext uri="{28A0092B-C50C-407E-A947-70E740481C1C}">
                <a14:useLocalDpi xmlns:a14="http://schemas.microsoft.com/office/drawing/2010/main" val="0"/>
              </a:ext>
            </a:extLst>
          </a:blip>
          <a:srcRect l="2065" t="388" r="6409" b="12589"/>
          <a:stretch/>
        </p:blipFill>
        <p:spPr>
          <a:xfrm rot="5400000">
            <a:off x="1857396" y="279685"/>
            <a:ext cx="5091856" cy="6658251"/>
          </a:xfrm>
          <a:prstGeom prst="rect">
            <a:avLst/>
          </a:prstGeom>
        </p:spPr>
      </p:pic>
      <p:sp>
        <p:nvSpPr>
          <p:cNvPr id="5" name="Speech Bubble: Rectangle 4">
            <a:extLst>
              <a:ext uri="{FF2B5EF4-FFF2-40B4-BE49-F238E27FC236}">
                <a16:creationId xmlns:a16="http://schemas.microsoft.com/office/drawing/2014/main" id="{542C8A0C-F18E-42D4-BCE8-AA84BED90C06}"/>
              </a:ext>
            </a:extLst>
          </p:cNvPr>
          <p:cNvSpPr/>
          <p:nvPr/>
        </p:nvSpPr>
        <p:spPr>
          <a:xfrm>
            <a:off x="79898" y="339352"/>
            <a:ext cx="2920753" cy="1447060"/>
          </a:xfrm>
          <a:prstGeom prst="wedgeRectCallout">
            <a:avLst>
              <a:gd name="adj1" fmla="val 19504"/>
              <a:gd name="adj2" fmla="val 81197"/>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 ‘blurb’, that is, a short text explaining what the book is about. </a:t>
            </a:r>
          </a:p>
        </p:txBody>
      </p:sp>
      <p:sp>
        <p:nvSpPr>
          <p:cNvPr id="8" name="Speech Bubble: Rectangle 7">
            <a:extLst>
              <a:ext uri="{FF2B5EF4-FFF2-40B4-BE49-F238E27FC236}">
                <a16:creationId xmlns:a16="http://schemas.microsoft.com/office/drawing/2014/main" id="{6EC12505-41E9-46C9-BB07-3A6BD260F224}"/>
              </a:ext>
            </a:extLst>
          </p:cNvPr>
          <p:cNvSpPr/>
          <p:nvPr/>
        </p:nvSpPr>
        <p:spPr>
          <a:xfrm>
            <a:off x="541538" y="4119239"/>
            <a:ext cx="2166151" cy="952350"/>
          </a:xfrm>
          <a:prstGeom prst="wedgeRectCallout">
            <a:avLst>
              <a:gd name="adj1" fmla="val 39823"/>
              <a:gd name="adj2" fmla="val 76289"/>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Website details for the author and publisher.</a:t>
            </a:r>
          </a:p>
        </p:txBody>
      </p:sp>
      <p:pic>
        <p:nvPicPr>
          <p:cNvPr id="35" name="Audio 34">
            <a:hlinkClick r:id="" action="ppaction://media"/>
            <a:extLst>
              <a:ext uri="{FF2B5EF4-FFF2-40B4-BE49-F238E27FC236}">
                <a16:creationId xmlns:a16="http://schemas.microsoft.com/office/drawing/2014/main" id="{7440F903-A9EF-4C57-8E9B-8DF9A7866B64}"/>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2148502156"/>
      </p:ext>
    </p:extLst>
  </p:cSld>
  <p:clrMapOvr>
    <a:masterClrMapping/>
  </p:clrMapOvr>
  <mc:AlternateContent xmlns:mc="http://schemas.openxmlformats.org/markup-compatibility/2006">
    <mc:Choice xmlns:p14="http://schemas.microsoft.com/office/powerpoint/2010/main" Requires="p14">
      <p:transition spd="slow" p14:dur="2000" advTm="126145"/>
    </mc:Choice>
    <mc:Fallback>
      <p:transition spd="slow" advTm="1261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F98AE-5554-4C7B-A478-D380C27B1ADB}"/>
              </a:ext>
            </a:extLst>
          </p:cNvPr>
          <p:cNvSpPr>
            <a:spLocks noGrp="1"/>
          </p:cNvSpPr>
          <p:nvPr>
            <p:ph type="title"/>
          </p:nvPr>
        </p:nvSpPr>
        <p:spPr/>
        <p:txBody>
          <a:bodyPr/>
          <a:lstStyle/>
          <a:p>
            <a:r>
              <a:rPr lang="en-GB" dirty="0"/>
              <a:t>A back cover should have:</a:t>
            </a:r>
          </a:p>
        </p:txBody>
      </p:sp>
      <p:sp>
        <p:nvSpPr>
          <p:cNvPr id="3" name="TextBox 2">
            <a:extLst>
              <a:ext uri="{FF2B5EF4-FFF2-40B4-BE49-F238E27FC236}">
                <a16:creationId xmlns:a16="http://schemas.microsoft.com/office/drawing/2014/main" id="{03A890D2-FEF4-4A47-BFBD-DA06A886DEDA}"/>
              </a:ext>
            </a:extLst>
          </p:cNvPr>
          <p:cNvSpPr txBox="1"/>
          <p:nvPr/>
        </p:nvSpPr>
        <p:spPr>
          <a:xfrm>
            <a:off x="710213" y="1389757"/>
            <a:ext cx="7967060" cy="4893647"/>
          </a:xfrm>
          <a:prstGeom prst="rect">
            <a:avLst/>
          </a:prstGeom>
          <a:noFill/>
        </p:spPr>
        <p:txBody>
          <a:bodyPr wrap="square" rtlCol="0">
            <a:spAutoFit/>
          </a:bodyPr>
          <a:lstStyle/>
          <a:p>
            <a:pPr marL="571500" indent="-571500">
              <a:buFont typeface="Arial" panose="020B0604020202020204" pitchFamily="34" charset="0"/>
              <a:buChar char="•"/>
            </a:pPr>
            <a:r>
              <a:rPr lang="en-GB" sz="2400" dirty="0"/>
              <a:t>a ‘blurb’, that is, a short text explaining what the book is about without giving away the ending or plot twists. Its purpose is to persuade the reader to choose this book. It may end with a hook or question to make the reader what to read on.</a:t>
            </a:r>
          </a:p>
          <a:p>
            <a:pPr marL="571500" indent="-571500">
              <a:buFont typeface="Arial" panose="020B0604020202020204" pitchFamily="34" charset="0"/>
              <a:buChar char="•"/>
            </a:pPr>
            <a:r>
              <a:rPr lang="en-GB" sz="2400" dirty="0"/>
              <a:t>a website address for the author or publisher.</a:t>
            </a:r>
          </a:p>
          <a:p>
            <a:r>
              <a:rPr lang="en-GB" sz="2400" dirty="0"/>
              <a:t>There may also be: </a:t>
            </a:r>
          </a:p>
          <a:p>
            <a:pPr marL="571500" indent="-571500">
              <a:buFont typeface="Arial" panose="020B0604020202020204" pitchFamily="34" charset="0"/>
              <a:buChar char="•"/>
            </a:pPr>
            <a:r>
              <a:rPr lang="en-GB" sz="2400" dirty="0"/>
              <a:t>A short quote from a review or recommendation written by a well known author, newspaper, or book review (E.g. ‘A magical retelling of Jason’s adventures’ The Times)</a:t>
            </a:r>
          </a:p>
          <a:p>
            <a:pPr marL="571500" indent="-571500">
              <a:buFont typeface="Arial" panose="020B0604020202020204" pitchFamily="34" charset="0"/>
              <a:buChar char="•"/>
            </a:pPr>
            <a:r>
              <a:rPr lang="en-GB" sz="2400" dirty="0"/>
              <a:t>further pictures</a:t>
            </a:r>
          </a:p>
          <a:p>
            <a:pPr marL="571500" indent="-571500">
              <a:buFont typeface="Arial" panose="020B0604020202020204" pitchFamily="34" charset="0"/>
              <a:buChar char="•"/>
            </a:pPr>
            <a:r>
              <a:rPr lang="en-GB" sz="2400" dirty="0"/>
              <a:t>ISBN number</a:t>
            </a:r>
          </a:p>
        </p:txBody>
      </p:sp>
      <p:pic>
        <p:nvPicPr>
          <p:cNvPr id="9" name="Audio 8">
            <a:hlinkClick r:id="" action="ppaction://media"/>
            <a:extLst>
              <a:ext uri="{FF2B5EF4-FFF2-40B4-BE49-F238E27FC236}">
                <a16:creationId xmlns:a16="http://schemas.microsoft.com/office/drawing/2014/main" id="{25AB8D62-565A-45CE-8343-683AF965B647}"/>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1731062574"/>
      </p:ext>
    </p:extLst>
  </p:cSld>
  <p:clrMapOvr>
    <a:masterClrMapping/>
  </p:clrMapOvr>
  <mc:AlternateContent xmlns:mc="http://schemas.openxmlformats.org/markup-compatibility/2006">
    <mc:Choice xmlns:p14="http://schemas.microsoft.com/office/powerpoint/2010/main" Requires="p14">
      <p:transition spd="slow" p14:dur="2000" advTm="54743"/>
    </mc:Choice>
    <mc:Fallback>
      <p:transition spd="slow" advTm="547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F98AE-5554-4C7B-A478-D380C27B1ADB}"/>
              </a:ext>
            </a:extLst>
          </p:cNvPr>
          <p:cNvSpPr>
            <a:spLocks noGrp="1"/>
          </p:cNvSpPr>
          <p:nvPr>
            <p:ph type="title"/>
          </p:nvPr>
        </p:nvSpPr>
        <p:spPr/>
        <p:txBody>
          <a:bodyPr/>
          <a:lstStyle/>
          <a:p>
            <a:r>
              <a:rPr lang="en-GB" dirty="0"/>
              <a:t>An example of a ‘blurb’.</a:t>
            </a:r>
          </a:p>
        </p:txBody>
      </p:sp>
      <p:sp>
        <p:nvSpPr>
          <p:cNvPr id="3" name="TextBox 2">
            <a:extLst>
              <a:ext uri="{FF2B5EF4-FFF2-40B4-BE49-F238E27FC236}">
                <a16:creationId xmlns:a16="http://schemas.microsoft.com/office/drawing/2014/main" id="{03A890D2-FEF4-4A47-BFBD-DA06A886DEDA}"/>
              </a:ext>
            </a:extLst>
          </p:cNvPr>
          <p:cNvSpPr txBox="1"/>
          <p:nvPr/>
        </p:nvSpPr>
        <p:spPr>
          <a:xfrm>
            <a:off x="710213" y="1389757"/>
            <a:ext cx="7967060" cy="4154984"/>
          </a:xfrm>
          <a:prstGeom prst="rect">
            <a:avLst/>
          </a:prstGeom>
          <a:noFill/>
        </p:spPr>
        <p:txBody>
          <a:bodyPr wrap="square" rtlCol="0">
            <a:spAutoFit/>
          </a:bodyPr>
          <a:lstStyle/>
          <a:p>
            <a:r>
              <a:rPr lang="en-GB" sz="2400" dirty="0"/>
              <a:t>The wicked King </a:t>
            </a:r>
            <a:r>
              <a:rPr lang="en-GB" sz="2400" dirty="0" err="1"/>
              <a:t>Polydectes</a:t>
            </a:r>
            <a:r>
              <a:rPr lang="en-GB" sz="2400" dirty="0"/>
              <a:t> is determined to marry the beautiful Danae, but she has spurned his offer of marriage. After all, she has her son, Perseus, to protect and provide for her.</a:t>
            </a:r>
          </a:p>
          <a:p>
            <a:endParaRPr lang="en-GB" sz="2400" dirty="0"/>
          </a:p>
          <a:p>
            <a:r>
              <a:rPr lang="en-GB" sz="2400" dirty="0" err="1"/>
              <a:t>Polydectes</a:t>
            </a:r>
            <a:r>
              <a:rPr lang="en-GB" sz="2400" dirty="0"/>
              <a:t> resolves to rid himself of the youth, but he must be cunning. Perseus is said to be the son of Zeus and the king does not want to risk angering a god. So, </a:t>
            </a:r>
            <a:r>
              <a:rPr lang="en-GB" sz="2400" dirty="0" err="1"/>
              <a:t>Polydectes</a:t>
            </a:r>
            <a:r>
              <a:rPr lang="en-GB" sz="2400" dirty="0"/>
              <a:t> comes up with a cunning plan. He will send Perseus on a fatal quest. Surely, not even a demi-god can survive an encounter with the lethal Medusa?</a:t>
            </a:r>
          </a:p>
        </p:txBody>
      </p:sp>
      <p:pic>
        <p:nvPicPr>
          <p:cNvPr id="5" name="Audio 4">
            <a:hlinkClick r:id="" action="ppaction://media"/>
            <a:extLst>
              <a:ext uri="{FF2B5EF4-FFF2-40B4-BE49-F238E27FC236}">
                <a16:creationId xmlns:a16="http://schemas.microsoft.com/office/drawing/2014/main" id="{BD25E7F4-0501-4794-9132-5B5B91921CF0}"/>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1185415410"/>
      </p:ext>
    </p:extLst>
  </p:cSld>
  <p:clrMapOvr>
    <a:masterClrMapping/>
  </p:clrMapOvr>
  <mc:AlternateContent xmlns:mc="http://schemas.openxmlformats.org/markup-compatibility/2006">
    <mc:Choice xmlns:p14="http://schemas.microsoft.com/office/powerpoint/2010/main" Requires="p14">
      <p:transition spd="slow" p14:dur="2000" advTm="47836"/>
    </mc:Choice>
    <mc:Fallback>
      <p:transition spd="slow" advTm="478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BD71D92-28C8-47BA-B526-8CA90F5306ED}"/>
              </a:ext>
            </a:extLst>
          </p:cNvPr>
          <p:cNvSpPr>
            <a:spLocks noGrp="1"/>
          </p:cNvSpPr>
          <p:nvPr>
            <p:ph type="title"/>
          </p:nvPr>
        </p:nvSpPr>
        <p:spPr/>
        <p:txBody>
          <a:bodyPr/>
          <a:lstStyle/>
          <a:p>
            <a:r>
              <a:rPr lang="en-GB" dirty="0"/>
              <a:t>Today’s Task</a:t>
            </a:r>
          </a:p>
        </p:txBody>
      </p:sp>
      <p:sp>
        <p:nvSpPr>
          <p:cNvPr id="5" name="Rectangle 4">
            <a:extLst>
              <a:ext uri="{FF2B5EF4-FFF2-40B4-BE49-F238E27FC236}">
                <a16:creationId xmlns:a16="http://schemas.microsoft.com/office/drawing/2014/main" id="{43A5721B-35BA-4DDD-AFF9-DD13F65CA2FE}"/>
              </a:ext>
            </a:extLst>
          </p:cNvPr>
          <p:cNvSpPr/>
          <p:nvPr/>
        </p:nvSpPr>
        <p:spPr>
          <a:xfrm>
            <a:off x="781236" y="1357776"/>
            <a:ext cx="7732450" cy="1200329"/>
          </a:xfrm>
          <a:prstGeom prst="rect">
            <a:avLst/>
          </a:prstGeom>
        </p:spPr>
        <p:txBody>
          <a:bodyPr wrap="square">
            <a:spAutoFit/>
          </a:bodyPr>
          <a:lstStyle/>
          <a:p>
            <a:r>
              <a:rPr lang="en-GB" sz="2400" dirty="0"/>
              <a:t>On a copy of the book cover template, design a book cover for a quest myth. It can be one you have read or the one you wrote. </a:t>
            </a:r>
          </a:p>
        </p:txBody>
      </p:sp>
      <p:pic>
        <p:nvPicPr>
          <p:cNvPr id="2" name="Picture 1">
            <a:extLst>
              <a:ext uri="{FF2B5EF4-FFF2-40B4-BE49-F238E27FC236}">
                <a16:creationId xmlns:a16="http://schemas.microsoft.com/office/drawing/2014/main" id="{9CFB864E-6239-4502-85A2-812EECE6146D}"/>
              </a:ext>
            </a:extLst>
          </p:cNvPr>
          <p:cNvPicPr>
            <a:picLocks noChangeAspect="1"/>
          </p:cNvPicPr>
          <p:nvPr/>
        </p:nvPicPr>
        <p:blipFill>
          <a:blip r:embed="rId5"/>
          <a:stretch>
            <a:fillRect/>
          </a:stretch>
        </p:blipFill>
        <p:spPr>
          <a:xfrm>
            <a:off x="1587606" y="3009096"/>
            <a:ext cx="5700961" cy="3074621"/>
          </a:xfrm>
          <a:prstGeom prst="rect">
            <a:avLst/>
          </a:prstGeom>
        </p:spPr>
      </p:pic>
      <p:pic>
        <p:nvPicPr>
          <p:cNvPr id="3" name="Audio 2">
            <a:hlinkClick r:id="" action="ppaction://media"/>
            <a:extLst>
              <a:ext uri="{FF2B5EF4-FFF2-40B4-BE49-F238E27FC236}">
                <a16:creationId xmlns:a16="http://schemas.microsoft.com/office/drawing/2014/main" id="{A2A922DC-D4D6-4F64-93B5-2C025D78F3B0}"/>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2305028826"/>
      </p:ext>
    </p:extLst>
  </p:cSld>
  <p:clrMapOvr>
    <a:masterClrMapping/>
  </p:clrMapOvr>
  <mc:AlternateContent xmlns:mc="http://schemas.openxmlformats.org/markup-compatibility/2006">
    <mc:Choice xmlns:p14="http://schemas.microsoft.com/office/powerpoint/2010/main" Requires="p14">
      <p:transition spd="slow" p14:dur="2000" advTm="43818"/>
    </mc:Choice>
    <mc:Fallback>
      <p:transition spd="slow" advTm="438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A5EECA9-EEAE-408A-B9C7-DCC43A03C313}"/>
              </a:ext>
            </a:extLst>
          </p:cNvPr>
          <p:cNvSpPr>
            <a:spLocks noGrp="1"/>
          </p:cNvSpPr>
          <p:nvPr>
            <p:ph type="title"/>
          </p:nvPr>
        </p:nvSpPr>
        <p:spPr>
          <a:xfrm>
            <a:off x="457197" y="224285"/>
            <a:ext cx="8220075" cy="994306"/>
          </a:xfrm>
        </p:spPr>
        <p:txBody>
          <a:bodyPr/>
          <a:lstStyle/>
          <a:p>
            <a:r>
              <a:rPr lang="en-GB" sz="3600" dirty="0"/>
              <a:t>Success Criteria</a:t>
            </a:r>
          </a:p>
        </p:txBody>
      </p:sp>
      <p:sp>
        <p:nvSpPr>
          <p:cNvPr id="6" name="TextBox 5">
            <a:extLst>
              <a:ext uri="{FF2B5EF4-FFF2-40B4-BE49-F238E27FC236}">
                <a16:creationId xmlns:a16="http://schemas.microsoft.com/office/drawing/2014/main" id="{11ED5BD9-2585-41EA-912E-8B0E79210EFF}"/>
              </a:ext>
            </a:extLst>
          </p:cNvPr>
          <p:cNvSpPr txBox="1"/>
          <p:nvPr/>
        </p:nvSpPr>
        <p:spPr>
          <a:xfrm>
            <a:off x="778910" y="1279551"/>
            <a:ext cx="7439488" cy="4370427"/>
          </a:xfrm>
          <a:prstGeom prst="rect">
            <a:avLst/>
          </a:prstGeom>
          <a:noFill/>
        </p:spPr>
        <p:txBody>
          <a:bodyPr wrap="square" rtlCol="0">
            <a:spAutoFit/>
          </a:bodyPr>
          <a:lstStyle/>
          <a:p>
            <a:r>
              <a:rPr lang="en-GB" sz="2000" dirty="0"/>
              <a:t>I have designed a book cover for a myth with: </a:t>
            </a:r>
          </a:p>
          <a:p>
            <a:pPr marL="285750" indent="-285750">
              <a:buFont typeface="Arial" panose="020B0604020202020204" pitchFamily="34" charset="0"/>
              <a:buChar char="•"/>
            </a:pPr>
            <a:r>
              <a:rPr lang="en-GB" sz="2000" dirty="0"/>
              <a:t>exciting and eye-catching pictures on the front cover to show the reader the setting, characters and plot and to interest them in the book</a:t>
            </a:r>
          </a:p>
          <a:p>
            <a:pPr marL="285750" indent="-285750">
              <a:buFont typeface="Arial" panose="020B0604020202020204" pitchFamily="34" charset="0"/>
              <a:buChar char="•"/>
            </a:pPr>
            <a:r>
              <a:rPr lang="en-GB" sz="2000" dirty="0"/>
              <a:t>a bold title (on the front cover and spine)</a:t>
            </a:r>
          </a:p>
          <a:p>
            <a:pPr marL="285750" indent="-285750">
              <a:buFont typeface="Arial" panose="020B0604020202020204" pitchFamily="34" charset="0"/>
              <a:buChar char="•"/>
            </a:pPr>
            <a:r>
              <a:rPr lang="en-GB" sz="2000" dirty="0"/>
              <a:t>the name of the author and illustrator (on the front cover and spine)</a:t>
            </a:r>
          </a:p>
          <a:p>
            <a:pPr marL="285750" indent="-285750">
              <a:buFont typeface="Arial" panose="020B0604020202020204" pitchFamily="34" charset="0"/>
              <a:buChar char="•"/>
            </a:pPr>
            <a:r>
              <a:rPr lang="en-GB" sz="2000" dirty="0"/>
              <a:t>a ‘blurb’ on the back cover to persuade the reader to choose this book. Use the model on slide 8 to help you.</a:t>
            </a:r>
          </a:p>
          <a:p>
            <a:pPr marL="285750" indent="-285750">
              <a:buFont typeface="Arial" panose="020B0604020202020204" pitchFamily="34" charset="0"/>
              <a:buChar char="•"/>
            </a:pPr>
            <a:r>
              <a:rPr lang="en-GB" sz="2000" dirty="0"/>
              <a:t>a website address for the author or publisher (on the back cover).</a:t>
            </a:r>
          </a:p>
          <a:p>
            <a:pPr marL="285750" indent="-285750">
              <a:buFont typeface="Arial" panose="020B0604020202020204" pitchFamily="34" charset="0"/>
              <a:buChar char="•"/>
            </a:pPr>
            <a:endParaRPr lang="en-GB" sz="2000" dirty="0"/>
          </a:p>
          <a:p>
            <a:endParaRPr lang="en-GB" sz="2000" dirty="0"/>
          </a:p>
          <a:p>
            <a:pPr marL="285750" indent="-285750">
              <a:buFont typeface="Arial" panose="020B0604020202020204" pitchFamily="34" charset="0"/>
              <a:buChar char="•"/>
            </a:pPr>
            <a:endParaRPr lang="en-GB" dirty="0"/>
          </a:p>
        </p:txBody>
      </p:sp>
      <p:pic>
        <p:nvPicPr>
          <p:cNvPr id="8" name="Audio 7">
            <a:hlinkClick r:id="" action="ppaction://media"/>
            <a:extLst>
              <a:ext uri="{FF2B5EF4-FFF2-40B4-BE49-F238E27FC236}">
                <a16:creationId xmlns:a16="http://schemas.microsoft.com/office/drawing/2014/main" id="{3AC87A9C-C01E-4B04-BBF0-55B9676EA08C}"/>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1274404259"/>
      </p:ext>
    </p:extLst>
  </p:cSld>
  <p:clrMapOvr>
    <a:masterClrMapping/>
  </p:clrMapOvr>
  <mc:AlternateContent xmlns:mc="http://schemas.openxmlformats.org/markup-compatibility/2006">
    <mc:Choice xmlns:p14="http://schemas.microsoft.com/office/powerpoint/2010/main" Requires="p14">
      <p:transition spd="slow" p14:dur="2000" advTm="109151"/>
    </mc:Choice>
    <mc:Fallback>
      <p:transition spd="slow" advTm="1091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 name="TIMING" val="|11.9"/>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 name="TIMING" val="|11.3|9.4|9.2|12.1"/>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 name="TIMING" val="|11.9"/>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 name="TIMING" val="|11.3|9.4|9.2|12.1"/>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1035</TotalTime>
  <Words>535</Words>
  <Application>Microsoft Office PowerPoint</Application>
  <PresentationFormat>On-screen Show (4:3)</PresentationFormat>
  <Paragraphs>32</Paragraphs>
  <Slides>10</Slides>
  <Notes>0</Notes>
  <HiddenSlides>0</HiddenSlides>
  <MMClips>10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Twinkl</vt:lpstr>
      <vt:lpstr>Twinkl SemiBold</vt:lpstr>
      <vt:lpstr>Sassoon Infant Rg</vt:lpstr>
      <vt:lpstr>Calibri</vt:lpstr>
      <vt:lpstr>Arial</vt:lpstr>
      <vt:lpstr>Office Theme</vt:lpstr>
      <vt:lpstr>Beech English Thursday 11th February</vt:lpstr>
      <vt:lpstr>Today we are thinking about the features of book covers, especially the covers of narrative (story) books.  Look at the examples of front covers from myth story books on the next slide. What do you notice about them?</vt:lpstr>
      <vt:lpstr>PowerPoint Presentation</vt:lpstr>
      <vt:lpstr>What did you notice?</vt:lpstr>
      <vt:lpstr>Now let’s think about the back cover of a myth story book.   What do you expect to find there?</vt:lpstr>
      <vt:lpstr>PowerPoint Presentation</vt:lpstr>
      <vt:lpstr>A back cover should have:</vt:lpstr>
      <vt:lpstr>An example of a ‘blurb’.</vt:lpstr>
      <vt:lpstr>Today’s Task</vt:lpstr>
      <vt:lpstr>Success Criteria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Matthew Ridsdale</dc:creator>
  <cp:lastModifiedBy>Christine D</cp:lastModifiedBy>
  <cp:revision>157</cp:revision>
  <dcterms:created xsi:type="dcterms:W3CDTF">2017-05-10T13:29:22Z</dcterms:created>
  <dcterms:modified xsi:type="dcterms:W3CDTF">2021-02-10T19:58:50Z</dcterms:modified>
</cp:coreProperties>
</file>