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1" r:id="rId5"/>
    <p:sldId id="286" r:id="rId6"/>
    <p:sldId id="282" r:id="rId7"/>
    <p:sldId id="283" r:id="rId8"/>
    <p:sldId id="262" r:id="rId9"/>
    <p:sldId id="279" r:id="rId10"/>
    <p:sldId id="287" r:id="rId11"/>
    <p:sldId id="284" r:id="rId12"/>
    <p:sldId id="288" r:id="rId13"/>
    <p:sldId id="28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hyperlink" Target="https://datchet-st-marys-cofe-primary-school.primarysite.media/playlist/year-5-january-2021-home-school-learning-video-sup" TargetMode="External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10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9.gif"/><Relationship Id="rId4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9.gif"/><Relationship Id="rId4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4026B9-AB40-46BA-9AF4-DE76FFBB5965}"/>
              </a:ext>
            </a:extLst>
          </p:cNvPr>
          <p:cNvSpPr txBox="1">
            <a:spLocks/>
          </p:cNvSpPr>
          <p:nvPr/>
        </p:nvSpPr>
        <p:spPr>
          <a:xfrm>
            <a:off x="-615524" y="521595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Day 2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408669F-E0A0-4744-93FA-E56391867172}"/>
              </a:ext>
            </a:extLst>
          </p:cNvPr>
          <p:cNvSpPr txBox="1">
            <a:spLocks/>
          </p:cNvSpPr>
          <p:nvPr/>
        </p:nvSpPr>
        <p:spPr>
          <a:xfrm>
            <a:off x="-126085" y="6140002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Week 1</a:t>
            </a:r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81BB6CC7-B5A3-4D02-893C-C9F63CDDCC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9" r="8737" b="1363"/>
          <a:stretch/>
        </p:blipFill>
        <p:spPr>
          <a:xfrm>
            <a:off x="3501736" y="0"/>
            <a:ext cx="5922818" cy="676448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C3BC9E5-7CDA-41AA-B117-B392CE76BD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654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9"/>
    </mc:Choice>
    <mc:Fallback xmlns="">
      <p:transition spd="slow" advTm="24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WARNING SIGN">
            <a:extLst>
              <a:ext uri="{FF2B5EF4-FFF2-40B4-BE49-F238E27FC236}">
                <a16:creationId xmlns:a16="http://schemas.microsoft.com/office/drawing/2014/main" id="{19E39B18-0A43-4013-8AC5-6DAC0D0793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7" t="5454" r="4620" b="15001"/>
          <a:stretch/>
        </p:blipFill>
        <p:spPr bwMode="auto">
          <a:xfrm>
            <a:off x="353291" y="833781"/>
            <a:ext cx="7919317" cy="545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CE180CE-EA97-4EDD-B4FB-EFB84B97A023}"/>
              </a:ext>
            </a:extLst>
          </p:cNvPr>
          <p:cNvSpPr txBox="1"/>
          <p:nvPr/>
        </p:nvSpPr>
        <p:spPr>
          <a:xfrm>
            <a:off x="640036" y="3221871"/>
            <a:ext cx="736240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Berlin Sans FB Demi" panose="020E0802020502020306" pitchFamily="34" charset="0"/>
              </a:rPr>
              <a:t>Do you dare to play the most dangerous and deadly ball game of all time? </a:t>
            </a:r>
          </a:p>
          <a:p>
            <a:r>
              <a:rPr lang="en-GB" sz="2400" dirty="0">
                <a:latin typeface="Berlin Sans FB Demi" panose="020E0802020502020306" pitchFamily="34" charset="0"/>
              </a:rPr>
              <a:t>Speed, accuracy and teamwork are paramount to the success of </a:t>
            </a:r>
            <a:r>
              <a:rPr lang="en-GB" sz="2400" dirty="0" err="1">
                <a:latin typeface="Berlin Sans FB Demi" panose="020E0802020502020306" pitchFamily="34" charset="0"/>
              </a:rPr>
              <a:t>Pok</a:t>
            </a:r>
            <a:r>
              <a:rPr lang="en-GB" sz="2400" dirty="0">
                <a:latin typeface="Berlin Sans FB Demi" panose="020E0802020502020306" pitchFamily="34" charset="0"/>
              </a:rPr>
              <a:t>-A-Tok, this Ancient Maya game. </a:t>
            </a:r>
          </a:p>
          <a:p>
            <a:r>
              <a:rPr lang="en-GB" sz="2400" dirty="0">
                <a:latin typeface="Berlin Sans FB Demi" panose="020E0802020502020306" pitchFamily="34" charset="0"/>
              </a:rPr>
              <a:t>Let it be known that, stakes are high: Win and you’ll be treated like royalty. </a:t>
            </a:r>
          </a:p>
          <a:p>
            <a:r>
              <a:rPr lang="en-GB" sz="2400" dirty="0">
                <a:latin typeface="Berlin Sans FB Demi" panose="020E0802020502020306" pitchFamily="34" charset="0"/>
              </a:rPr>
              <a:t>Lose and you’ll be sacrificed to the gods</a:t>
            </a:r>
          </a:p>
        </p:txBody>
      </p:sp>
      <p:pic>
        <p:nvPicPr>
          <p:cNvPr id="12" name="Picture 4" descr="Image result for rubber ball mayan ball game">
            <a:extLst>
              <a:ext uri="{FF2B5EF4-FFF2-40B4-BE49-F238E27FC236}">
                <a16:creationId xmlns:a16="http://schemas.microsoft.com/office/drawing/2014/main" id="{8D098F6E-A401-444E-B778-92EA10D9E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0709" y="1928823"/>
            <a:ext cx="304800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7A32CF-66A3-4C02-BD91-3C4910F5F2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782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05"/>
    </mc:Choice>
    <mc:Fallback xmlns="">
      <p:transition spd="slow" advTm="26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550718"/>
            <a:ext cx="6298767" cy="539932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Watch the two videos (which can be found at </a:t>
            </a:r>
            <a:r>
              <a:rPr lang="en-GB" dirty="0">
                <a:hlinkClick r:id="rId5"/>
              </a:rPr>
              <a:t>Year 5 January 2021 Home School Learning Video Support | Datchet St Mary's </a:t>
            </a:r>
            <a:r>
              <a:rPr lang="en-GB" dirty="0" err="1">
                <a:hlinkClick r:id="rId5"/>
              </a:rPr>
              <a:t>CofE</a:t>
            </a:r>
            <a:r>
              <a:rPr lang="en-GB" dirty="0">
                <a:hlinkClick r:id="rId5"/>
              </a:rPr>
              <a:t> Primary Academy (</a:t>
            </a:r>
            <a:r>
              <a:rPr lang="en-GB" dirty="0" err="1">
                <a:hlinkClick r:id="rId5"/>
              </a:rPr>
              <a:t>primarysite.media</a:t>
            </a:r>
            <a:r>
              <a:rPr lang="en-GB" dirty="0">
                <a:hlinkClick r:id="rId5"/>
              </a:rPr>
              <a:t>)</a:t>
            </a:r>
            <a:r>
              <a:rPr lang="en-GB" dirty="0"/>
              <a:t> ) and read the next few slides on the Mayan ball game </a:t>
            </a:r>
            <a:r>
              <a:rPr lang="en-GB" dirty="0" err="1"/>
              <a:t>pok</a:t>
            </a:r>
            <a:r>
              <a:rPr lang="en-GB" dirty="0"/>
              <a:t>-a-</a:t>
            </a:r>
            <a:r>
              <a:rPr lang="en-GB" dirty="0" err="1"/>
              <a:t>tok</a:t>
            </a:r>
            <a:r>
              <a:rPr lang="en-GB" dirty="0"/>
              <a:t> / </a:t>
            </a:r>
            <a:r>
              <a:rPr lang="en-GB" dirty="0" err="1"/>
              <a:t>pok</a:t>
            </a:r>
            <a:r>
              <a:rPr lang="en-GB" dirty="0"/>
              <a:t>-ta-</a:t>
            </a:r>
            <a:r>
              <a:rPr lang="en-GB" dirty="0" err="1"/>
              <a:t>tok</a:t>
            </a:r>
            <a:r>
              <a:rPr lang="en-GB" dirty="0"/>
              <a:t> /</a:t>
            </a:r>
            <a:r>
              <a:rPr lang="en-GB" dirty="0" err="1"/>
              <a:t>pik</a:t>
            </a:r>
            <a:r>
              <a:rPr lang="en-GB" dirty="0"/>
              <a:t>. (It is know by all three names.)</a:t>
            </a:r>
          </a:p>
          <a:p>
            <a:r>
              <a:rPr lang="en-GB" dirty="0"/>
              <a:t>Make notes on a piece of paper on what you notice.</a:t>
            </a:r>
          </a:p>
          <a:p>
            <a:r>
              <a:rPr lang="en-GB" dirty="0"/>
              <a:t>Think about </a:t>
            </a:r>
          </a:p>
          <a:p>
            <a:pPr lvl="1"/>
            <a:r>
              <a:rPr lang="en-GB" dirty="0"/>
              <a:t>What is the aim of the game?</a:t>
            </a:r>
          </a:p>
          <a:p>
            <a:pPr lvl="1"/>
            <a:r>
              <a:rPr lang="en-GB" dirty="0"/>
              <a:t>What are the rules?</a:t>
            </a:r>
          </a:p>
          <a:p>
            <a:pPr lvl="1"/>
            <a:r>
              <a:rPr lang="en-GB" dirty="0"/>
              <a:t>How do you win?</a:t>
            </a:r>
          </a:p>
          <a:p>
            <a:pPr lvl="1"/>
            <a:endParaRPr lang="en-GB" dirty="0"/>
          </a:p>
        </p:txBody>
      </p:sp>
      <p:pic>
        <p:nvPicPr>
          <p:cNvPr id="7" name="Picture 5" descr="Image result for notes icon">
            <a:extLst>
              <a:ext uri="{FF2B5EF4-FFF2-40B4-BE49-F238E27FC236}">
                <a16:creationId xmlns:a16="http://schemas.microsoft.com/office/drawing/2014/main" id="{3B6566BA-4A74-460E-8340-986E1A588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352" y="550718"/>
            <a:ext cx="2973387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212E63-6C02-473D-8815-C7FFB85E62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414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06"/>
    </mc:Choice>
    <mc:Fallback xmlns="">
      <p:transition spd="slow" advTm="49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0D95F1-79A9-4732-A4B8-7FDB4D4634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6" b="-6"/>
          <a:stretch/>
        </p:blipFill>
        <p:spPr>
          <a:xfrm>
            <a:off x="2536726" y="0"/>
            <a:ext cx="6858000" cy="67352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9765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B92D80FA-9ADA-405D-BDDC-CE05581AF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1" t="42254" r="5487" b="19812"/>
          <a:stretch/>
        </p:blipFill>
        <p:spPr>
          <a:xfrm rot="10800000">
            <a:off x="759854" y="185469"/>
            <a:ext cx="9684912" cy="623042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14B731-0CD3-4DDF-AF91-F92E86919ABD}"/>
              </a:ext>
            </a:extLst>
          </p:cNvPr>
          <p:cNvSpPr txBox="1"/>
          <p:nvPr/>
        </p:nvSpPr>
        <p:spPr>
          <a:xfrm>
            <a:off x="1236372" y="6415893"/>
            <a:ext cx="882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History in infographics: The Maya By Jon Richards and Jonathan Vipond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661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2" name="Picture 2" descr="Maya Ballgame">
            <a:extLst>
              <a:ext uri="{FF2B5EF4-FFF2-40B4-BE49-F238E27FC236}">
                <a16:creationId xmlns:a16="http://schemas.microsoft.com/office/drawing/2014/main" id="{8F292982-F15D-4536-9A9C-AE304D0F61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3" r="12992" b="-1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6013A7-858B-4BF2-A2B7-DED9880E71D1}"/>
              </a:ext>
            </a:extLst>
          </p:cNvPr>
          <p:cNvSpPr txBox="1"/>
          <p:nvPr/>
        </p:nvSpPr>
        <p:spPr>
          <a:xfrm>
            <a:off x="2554166" y="6022703"/>
            <a:ext cx="60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boucherie-flared"/>
              </a:rPr>
              <a:t>Source: mayavase.com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5494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2" name="Picture 2" descr="Maya Ballgame">
            <a:extLst>
              <a:ext uri="{FF2B5EF4-FFF2-40B4-BE49-F238E27FC236}">
                <a16:creationId xmlns:a16="http://schemas.microsoft.com/office/drawing/2014/main" id="{8F292982-F15D-4536-9A9C-AE304D0F61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3" r="12992" b="-1"/>
          <a:stretch/>
        </p:blipFill>
        <p:spPr bwMode="auto">
          <a:xfrm>
            <a:off x="6597426" y="1282"/>
            <a:ext cx="5594573" cy="314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6013A7-858B-4BF2-A2B7-DED9880E71D1}"/>
              </a:ext>
            </a:extLst>
          </p:cNvPr>
          <p:cNvSpPr txBox="1"/>
          <p:nvPr/>
        </p:nvSpPr>
        <p:spPr>
          <a:xfrm>
            <a:off x="8251582" y="3147646"/>
            <a:ext cx="6093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boucherie-flared"/>
              </a:rPr>
              <a:t>Source: mayavase.com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363A51-072E-4DFE-81C9-E32B5EB22B97}"/>
              </a:ext>
            </a:extLst>
          </p:cNvPr>
          <p:cNvSpPr txBox="1"/>
          <p:nvPr/>
        </p:nvSpPr>
        <p:spPr>
          <a:xfrm>
            <a:off x="202312" y="115736"/>
            <a:ext cx="530510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</a:br>
            <a: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  <a:t>The rubber ball </a:t>
            </a:r>
            <a:r>
              <a:rPr lang="en-GB" sz="2800" dirty="0">
                <a:solidFill>
                  <a:srgbClr val="242021"/>
                </a:solidFill>
                <a:latin typeface="MyriadPro-Regular"/>
              </a:rPr>
              <a:t>w</a:t>
            </a:r>
            <a: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  <a:t>as made from </a:t>
            </a:r>
            <a:r>
              <a:rPr lang="en-GB" sz="2800" b="0" i="1" dirty="0">
                <a:solidFill>
                  <a:srgbClr val="242021"/>
                </a:solidFill>
                <a:effectLst/>
                <a:latin typeface="MyriadPro-SemiboldIt"/>
              </a:rPr>
              <a:t>Latex</a:t>
            </a:r>
            <a: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  <a:t>: the milky sap of certain trees and plants (including the rubber tree) that hardens on exposure to air. This process of turning sticky latex into hardened, resilient rubber is called v</a:t>
            </a:r>
            <a:r>
              <a:rPr lang="en-GB" sz="2800" b="0" i="1" dirty="0">
                <a:solidFill>
                  <a:srgbClr val="242021"/>
                </a:solidFill>
                <a:effectLst/>
                <a:latin typeface="MyriadPro-SemiboldIt"/>
              </a:rPr>
              <a:t>ulcanization</a:t>
            </a:r>
            <a:r>
              <a:rPr lang="en-GB" sz="2800" i="1" dirty="0">
                <a:solidFill>
                  <a:srgbClr val="242021"/>
                </a:solidFill>
                <a:latin typeface="MyriadPro-It"/>
              </a:rPr>
              <a:t>.</a:t>
            </a:r>
            <a:b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</a:br>
            <a:br>
              <a:rPr lang="en-GB" sz="2800" dirty="0"/>
            </a:b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9FA967-0C87-4EAE-963B-4D6A30E6E70C}"/>
              </a:ext>
            </a:extLst>
          </p:cNvPr>
          <p:cNvSpPr txBox="1"/>
          <p:nvPr/>
        </p:nvSpPr>
        <p:spPr>
          <a:xfrm>
            <a:off x="5310554" y="5402119"/>
            <a:ext cx="71745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1" dirty="0">
                <a:solidFill>
                  <a:srgbClr val="242021"/>
                </a:solidFill>
                <a:effectLst/>
                <a:latin typeface="MyriadPro-SemiboldIt"/>
              </a:rPr>
              <a:t>Yoke</a:t>
            </a:r>
            <a:r>
              <a:rPr lang="en-GB" sz="2800" b="0" i="0" dirty="0">
                <a:solidFill>
                  <a:srgbClr val="242021"/>
                </a:solidFill>
                <a:effectLst/>
                <a:latin typeface="MyriadPro-Regular"/>
              </a:rPr>
              <a:t>: heavy padded belt worn by ball players.</a:t>
            </a:r>
            <a:r>
              <a:rPr lang="en-GB" sz="2800" dirty="0"/>
              <a:t>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BAFB826-48D9-4FF4-83FD-66F5E3755860}"/>
              </a:ext>
            </a:extLst>
          </p:cNvPr>
          <p:cNvCxnSpPr/>
          <p:nvPr/>
        </p:nvCxnSpPr>
        <p:spPr>
          <a:xfrm flipV="1">
            <a:off x="9249508" y="2268415"/>
            <a:ext cx="1090246" cy="304213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603EB22-278D-45D9-9CD6-1AEC3BAA7749}"/>
              </a:ext>
            </a:extLst>
          </p:cNvPr>
          <p:cNvCxnSpPr/>
          <p:nvPr/>
        </p:nvCxnSpPr>
        <p:spPr>
          <a:xfrm flipH="1" flipV="1">
            <a:off x="7550423" y="1811243"/>
            <a:ext cx="1170023" cy="32215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D814BA0-1FBF-4815-8892-ECBE8C90385F}"/>
              </a:ext>
            </a:extLst>
          </p:cNvPr>
          <p:cNvCxnSpPr>
            <a:cxnSpLocks/>
          </p:cNvCxnSpPr>
          <p:nvPr/>
        </p:nvCxnSpPr>
        <p:spPr>
          <a:xfrm>
            <a:off x="5594575" y="724694"/>
            <a:ext cx="3303240" cy="135343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64375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961" y="1714500"/>
            <a:ext cx="10683730" cy="1600200"/>
          </a:xfrm>
        </p:spPr>
        <p:txBody>
          <a:bodyPr>
            <a:noAutofit/>
          </a:bodyPr>
          <a:lstStyle/>
          <a:p>
            <a:r>
              <a:rPr lang="en-GB" sz="2800" b="1" dirty="0" err="1">
                <a:latin typeface="XCCW Joined 1a" panose="03050602040000000000" pitchFamily="66" charset="0"/>
              </a:rPr>
              <a:t>L.O:To</a:t>
            </a:r>
            <a:r>
              <a:rPr lang="en-GB" sz="2800" b="1" dirty="0">
                <a:latin typeface="XCCW Joined 1a" panose="03050602040000000000" pitchFamily="66" charset="0"/>
              </a:rPr>
              <a:t> research and write a set of instructions</a:t>
            </a:r>
            <a:br>
              <a:rPr lang="en-GB" sz="2800" b="1" dirty="0">
                <a:latin typeface="XCCW Joined 1a" panose="03050602040000000000" pitchFamily="66" charset="0"/>
              </a:rPr>
            </a:br>
            <a:r>
              <a:rPr lang="en-GB" sz="2800" b="1" dirty="0">
                <a:latin typeface="XCCW Joined 1a" panose="03050602040000000000" pitchFamily="66" charset="0"/>
              </a:rPr>
              <a:t>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S.C:I can use subheadings to organise information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I can use a colon to introduce a list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I can use a semi-colon to separate items within a list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C5D6A79-1A42-4FAD-AF08-927D4F8F9A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675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79"/>
    </mc:Choice>
    <mc:Fallback xmlns="">
      <p:transition spd="slow" advTm="41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550718"/>
            <a:ext cx="13001251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Subheadings</a:t>
            </a:r>
          </a:p>
          <a:p>
            <a:pPr marL="0" indent="0">
              <a:buNone/>
            </a:pPr>
            <a:r>
              <a:rPr lang="en-GB" dirty="0"/>
              <a:t>• Equipment	• Object of the game	• How to play	• How to win</a:t>
            </a:r>
          </a:p>
          <a:p>
            <a:pPr marL="0" indent="0">
              <a:buNone/>
            </a:pP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86D11A5-BED0-415E-9D88-C6B90056862F}"/>
              </a:ext>
            </a:extLst>
          </p:cNvPr>
          <p:cNvCxnSpPr/>
          <p:nvPr/>
        </p:nvCxnSpPr>
        <p:spPr>
          <a:xfrm>
            <a:off x="2760785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CF9032D-6446-44B9-8119-C56B78B7BD2A}"/>
              </a:ext>
            </a:extLst>
          </p:cNvPr>
          <p:cNvCxnSpPr/>
          <p:nvPr/>
        </p:nvCxnSpPr>
        <p:spPr>
          <a:xfrm>
            <a:off x="6605955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5BBD2B7-22F2-4FC3-9E35-EEC2B5A66C03}"/>
              </a:ext>
            </a:extLst>
          </p:cNvPr>
          <p:cNvCxnSpPr/>
          <p:nvPr/>
        </p:nvCxnSpPr>
        <p:spPr>
          <a:xfrm>
            <a:off x="9208477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AFE8DF-7B1F-4F63-9057-519C6137EF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2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14"/>
    </mc:Choice>
    <mc:Fallback xmlns="">
      <p:transition spd="slow" advTm="100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550718"/>
            <a:ext cx="13001251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Subheadings</a:t>
            </a:r>
          </a:p>
          <a:p>
            <a:pPr marL="0" indent="0">
              <a:buNone/>
            </a:pPr>
            <a:r>
              <a:rPr lang="en-GB" dirty="0"/>
              <a:t>• Equipment	• Object of the game	• How to play	• How to win</a:t>
            </a:r>
          </a:p>
          <a:p>
            <a:pPr marL="0" indent="0">
              <a:buNone/>
            </a:pP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86D11A5-BED0-415E-9D88-C6B90056862F}"/>
              </a:ext>
            </a:extLst>
          </p:cNvPr>
          <p:cNvCxnSpPr/>
          <p:nvPr/>
        </p:nvCxnSpPr>
        <p:spPr>
          <a:xfrm>
            <a:off x="2760785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CF9032D-6446-44B9-8119-C56B78B7BD2A}"/>
              </a:ext>
            </a:extLst>
          </p:cNvPr>
          <p:cNvCxnSpPr/>
          <p:nvPr/>
        </p:nvCxnSpPr>
        <p:spPr>
          <a:xfrm>
            <a:off x="6605955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5BBD2B7-22F2-4FC3-9E35-EEC2B5A66C03}"/>
              </a:ext>
            </a:extLst>
          </p:cNvPr>
          <p:cNvCxnSpPr/>
          <p:nvPr/>
        </p:nvCxnSpPr>
        <p:spPr>
          <a:xfrm>
            <a:off x="9208477" y="550718"/>
            <a:ext cx="0" cy="61040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B6805C54-FBE4-4ED0-9DB6-08597FB12EAD}"/>
              </a:ext>
            </a:extLst>
          </p:cNvPr>
          <p:cNvSpPr txBox="1"/>
          <p:nvPr/>
        </p:nvSpPr>
        <p:spPr>
          <a:xfrm>
            <a:off x="288348" y="2228671"/>
            <a:ext cx="65826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a rubber ball</a:t>
            </a:r>
            <a:endParaRPr lang="en-GB" dirty="0"/>
          </a:p>
          <a:p>
            <a:r>
              <a:rPr lang="en-GB" sz="1800" dirty="0"/>
              <a:t>two goal hoops</a:t>
            </a:r>
            <a:endParaRPr lang="en-GB" dirty="0"/>
          </a:p>
          <a:p>
            <a:r>
              <a:rPr lang="en-GB" sz="1800" dirty="0"/>
              <a:t>protective padding</a:t>
            </a:r>
          </a:p>
          <a:p>
            <a:r>
              <a:rPr lang="en-GB" sz="1800" dirty="0"/>
              <a:t>a playing large court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7DA4AE-2EDA-4065-A318-163A89587E4C}"/>
              </a:ext>
            </a:extLst>
          </p:cNvPr>
          <p:cNvSpPr txBox="1"/>
          <p:nvPr/>
        </p:nvSpPr>
        <p:spPr>
          <a:xfrm>
            <a:off x="2984853" y="2228671"/>
            <a:ext cx="35406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Get the ball through the hoop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3314F8-F806-4A03-A318-A56757F85DD6}"/>
              </a:ext>
            </a:extLst>
          </p:cNvPr>
          <p:cNvSpPr txBox="1"/>
          <p:nvPr/>
        </p:nvSpPr>
        <p:spPr>
          <a:xfrm>
            <a:off x="6830022" y="1905505"/>
            <a:ext cx="211341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Use </a:t>
            </a:r>
            <a:r>
              <a:rPr lang="en-GB" sz="1800" dirty="0"/>
              <a:t>hips, elbows and knees </a:t>
            </a:r>
          </a:p>
          <a:p>
            <a:r>
              <a:rPr lang="en-GB" dirty="0"/>
              <a:t>N</a:t>
            </a:r>
            <a:r>
              <a:rPr lang="en-GB" sz="1800" dirty="0"/>
              <a:t>ot your hands or feet </a:t>
            </a:r>
          </a:p>
          <a:p>
            <a:r>
              <a:rPr lang="en-GB" dirty="0"/>
              <a:t>P</a:t>
            </a:r>
            <a:r>
              <a:rPr lang="en-GB" sz="1800" dirty="0"/>
              <a:t>ass the ball to other members of your team and through the hoop 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9AB15-BD88-4067-BA37-EA5A0297325E}"/>
              </a:ext>
            </a:extLst>
          </p:cNvPr>
          <p:cNvSpPr txBox="1"/>
          <p:nvPr/>
        </p:nvSpPr>
        <p:spPr>
          <a:xfrm>
            <a:off x="9343425" y="1905505"/>
            <a:ext cx="211341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Use your hips, elbows and knees but not your hands or feet to pass the ball to other members of your team and get the ball through the hoop. </a:t>
            </a:r>
          </a:p>
          <a:p>
            <a:r>
              <a:rPr lang="en-GB" dirty="0"/>
              <a:t>Some believe that if you didn’t win you might be sacrificed to the gods.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F70633B-30D4-469B-8AB8-8EBC4E7EBA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812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54"/>
    </mc:Choice>
    <mc:Fallback xmlns="">
      <p:transition spd="slow" advTm="22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3161" y="550718"/>
            <a:ext cx="6298767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Subheadings</a:t>
            </a:r>
          </a:p>
          <a:p>
            <a:pPr marL="0" indent="0">
              <a:buNone/>
            </a:pPr>
            <a:r>
              <a:rPr lang="en-GB" b="1" dirty="0"/>
              <a:t>• Equipment</a:t>
            </a:r>
          </a:p>
          <a:p>
            <a:pPr marL="0" indent="0">
              <a:buNone/>
            </a:pPr>
            <a:r>
              <a:rPr lang="en-GB" dirty="0"/>
              <a:t> • Object of the game</a:t>
            </a:r>
          </a:p>
          <a:p>
            <a:pPr marL="0" indent="0">
              <a:buNone/>
            </a:pPr>
            <a:r>
              <a:rPr lang="en-GB" dirty="0"/>
              <a:t> • How to play</a:t>
            </a:r>
          </a:p>
          <a:p>
            <a:pPr marL="0" indent="0">
              <a:buNone/>
            </a:pPr>
            <a:r>
              <a:rPr lang="en-GB" dirty="0"/>
              <a:t> • How to win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13CC48-B1CA-4EA4-B612-A778B9BC936E}"/>
              </a:ext>
            </a:extLst>
          </p:cNvPr>
          <p:cNvSpPr txBox="1"/>
          <p:nvPr/>
        </p:nvSpPr>
        <p:spPr>
          <a:xfrm>
            <a:off x="710046" y="4198258"/>
            <a:ext cx="1085503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200" dirty="0"/>
              <a:t>• Equipment</a:t>
            </a:r>
          </a:p>
          <a:p>
            <a:pPr marL="0" indent="0">
              <a:buNone/>
            </a:pPr>
            <a:r>
              <a:rPr lang="en-GB" sz="3200" dirty="0"/>
              <a:t>To play </a:t>
            </a:r>
            <a:r>
              <a:rPr lang="en-GB" sz="3200" dirty="0" err="1"/>
              <a:t>Pok</a:t>
            </a:r>
            <a:r>
              <a:rPr lang="en-GB" sz="3200" dirty="0"/>
              <a:t>-A-Tok you will need the following: a rubber ball; two goal hoops; protective padding; and a playing large court. </a:t>
            </a:r>
          </a:p>
        </p:txBody>
      </p:sp>
      <p:pic>
        <p:nvPicPr>
          <p:cNvPr id="2050" name="Picture 2" descr="Image result for pik / pok-a-tok">
            <a:extLst>
              <a:ext uri="{FF2B5EF4-FFF2-40B4-BE49-F238E27FC236}">
                <a16:creationId xmlns:a16="http://schemas.microsoft.com/office/drawing/2014/main" id="{58F47162-DC61-4876-94F7-B59839FED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04" y="550718"/>
            <a:ext cx="5000625" cy="288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7596CE-C411-48E9-84EF-BFC0128D19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802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03"/>
    </mc:Choice>
    <mc:Fallback xmlns="">
      <p:transition spd="slow" advTm="40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63" y="477979"/>
            <a:ext cx="7551619" cy="539932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u="sng" dirty="0"/>
              <a:t>How to play </a:t>
            </a:r>
            <a:r>
              <a:rPr lang="en-GB" u="sng" dirty="0" err="1"/>
              <a:t>pok</a:t>
            </a:r>
            <a:r>
              <a:rPr lang="en-GB" u="sng" dirty="0"/>
              <a:t>-a-</a:t>
            </a:r>
            <a:r>
              <a:rPr lang="en-GB" u="sng" dirty="0" err="1"/>
              <a:t>tok</a:t>
            </a:r>
            <a:endParaRPr lang="en-GB" u="sng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Equipment</a:t>
            </a:r>
          </a:p>
          <a:p>
            <a:pPr marL="0" indent="0">
              <a:buNone/>
            </a:pPr>
            <a:r>
              <a:rPr lang="en-GB" sz="3200" dirty="0"/>
              <a:t>To play </a:t>
            </a:r>
            <a:r>
              <a:rPr lang="en-GB" sz="3200" dirty="0" err="1"/>
              <a:t>Pok</a:t>
            </a:r>
            <a:r>
              <a:rPr lang="en-GB" sz="3200" dirty="0"/>
              <a:t>-A-Tok you will need the following: a rubber ball; two goal hoops; protective padding; and a playing large court. </a:t>
            </a:r>
            <a:endParaRPr lang="en-GB" u="sng" dirty="0"/>
          </a:p>
          <a:p>
            <a:pPr marL="0" indent="0">
              <a:buNone/>
            </a:pPr>
            <a:r>
              <a:rPr lang="en-GB" u="sng" dirty="0"/>
              <a:t>Object of the game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u="sng" dirty="0"/>
              <a:t>How to play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u="sng" dirty="0"/>
              <a:t>How to win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pik / pok-a-tok">
            <a:extLst>
              <a:ext uri="{FF2B5EF4-FFF2-40B4-BE49-F238E27FC236}">
                <a16:creationId xmlns:a16="http://schemas.microsoft.com/office/drawing/2014/main" id="{58F47162-DC61-4876-94F7-B59839FED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095" y="291564"/>
            <a:ext cx="5000625" cy="288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6A7CE7-AC09-49E7-8900-D34054A119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25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7"/>
    </mc:Choice>
    <mc:Fallback xmlns="">
      <p:transition spd="slow" advTm="180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961" y="1714500"/>
            <a:ext cx="10683730" cy="1600200"/>
          </a:xfrm>
        </p:spPr>
        <p:txBody>
          <a:bodyPr>
            <a:noAutofit/>
          </a:bodyPr>
          <a:lstStyle/>
          <a:p>
            <a:r>
              <a:rPr lang="en-GB" sz="2800" b="1" dirty="0" err="1">
                <a:latin typeface="XCCW Joined 1a" panose="03050602040000000000" pitchFamily="66" charset="0"/>
              </a:rPr>
              <a:t>L.O:To</a:t>
            </a:r>
            <a:r>
              <a:rPr lang="en-GB" sz="2800" b="1" dirty="0">
                <a:latin typeface="XCCW Joined 1a" panose="03050602040000000000" pitchFamily="66" charset="0"/>
              </a:rPr>
              <a:t> research and write a set of instructions</a:t>
            </a:r>
            <a:br>
              <a:rPr lang="en-GB" sz="2800" b="1" dirty="0">
                <a:latin typeface="XCCW Joined 1a" panose="03050602040000000000" pitchFamily="66" charset="0"/>
              </a:rPr>
            </a:br>
            <a:r>
              <a:rPr lang="en-GB" sz="2800" b="1" dirty="0">
                <a:latin typeface="XCCW Joined 1a" panose="03050602040000000000" pitchFamily="66" charset="0"/>
              </a:rPr>
              <a:t>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S.C:I can use subheadings to organise information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I can use a colon to introduce a list </a:t>
            </a:r>
            <a:br>
              <a:rPr lang="en-GB" sz="2800" dirty="0">
                <a:latin typeface="XCCW Joined 1a" panose="03050602040000000000" pitchFamily="66" charset="0"/>
              </a:rPr>
            </a:br>
            <a:r>
              <a:rPr lang="en-GB" sz="2800" dirty="0">
                <a:latin typeface="XCCW Joined 1a" panose="03050602040000000000" pitchFamily="66" charset="0"/>
              </a:rPr>
              <a:t>I can use a semi-colon to separate items within a list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6B9244-D18C-4B41-B8F7-2A0C440601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589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7"/>
    </mc:Choice>
    <mc:Fallback xmlns="">
      <p:transition spd="slow" advTm="25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547</Words>
  <Application>Microsoft Office PowerPoint</Application>
  <PresentationFormat>Widescreen</PresentationFormat>
  <Paragraphs>49</Paragraphs>
  <Slides>13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Berlin Sans FB Demi</vt:lpstr>
      <vt:lpstr>boucherie-flared</vt:lpstr>
      <vt:lpstr>Calibri</vt:lpstr>
      <vt:lpstr>Calibri Light</vt:lpstr>
      <vt:lpstr>MyriadPro-It</vt:lpstr>
      <vt:lpstr>MyriadPro-Regular</vt:lpstr>
      <vt:lpstr>MyriadPro-SemiboldIt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L.O:To research and write a set of instructions   S.C:I can use subheadings to organise information  I can use a colon to introduce a list  I can use a semi-colon to separate items within a list </vt:lpstr>
      <vt:lpstr>PowerPoint Presentation</vt:lpstr>
      <vt:lpstr>PowerPoint Presentation</vt:lpstr>
      <vt:lpstr>PowerPoint Presentation</vt:lpstr>
      <vt:lpstr>PowerPoint Presentation</vt:lpstr>
      <vt:lpstr>L.O:To research and write a set of instructions   S.C:I can use subheadings to organise information  I can use a colon to introduce a list  I can use a semi-colon to separate items within a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46</cp:revision>
  <dcterms:created xsi:type="dcterms:W3CDTF">2021-02-16T11:19:39Z</dcterms:created>
  <dcterms:modified xsi:type="dcterms:W3CDTF">2021-02-22T21:34:08Z</dcterms:modified>
</cp:coreProperties>
</file>