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7" r:id="rId13"/>
    <p:sldId id="26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4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2345051-2045-45DA-935E-2E3CA1A69ADC}" type="datetimeFigureOut">
              <a:rPr lang="en-US" smtClean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7455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643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0355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480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03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403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60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036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9836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087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0499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2345051-2045-45DA-935E-2E3CA1A69ADC}" type="datetimeFigureOut">
              <a:rPr lang="en-US" smtClean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330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B966E39-D7A8-41F1-84D1-195AE0CF8D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2798" r="-1" b="12910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63E12F0-EDF5-423C-B7C7-B56EDA3250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The Thieves of Ostia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49A242-2556-40A9-9082-072CC31FFE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99432"/>
            <a:ext cx="9144000" cy="1225296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3200" b="1" dirty="0">
                <a:latin typeface="Algerian" panose="04020705040A02060702" pitchFamily="82" charset="0"/>
              </a:rPr>
              <a:t>Scroll 3</a:t>
            </a:r>
          </a:p>
          <a:p>
            <a:pPr algn="ctr">
              <a:lnSpc>
                <a:spcPct val="100000"/>
              </a:lnSpc>
            </a:pPr>
            <a:r>
              <a:rPr lang="en-GB" sz="3200" b="1" dirty="0">
                <a:latin typeface="Algerian" panose="04020705040A02060702" pitchFamily="82" charset="0"/>
              </a:rPr>
              <a:t>27.1.2021</a:t>
            </a:r>
          </a:p>
        </p:txBody>
      </p:sp>
    </p:spTree>
    <p:extLst>
      <p:ext uri="{BB962C8B-B14F-4D97-AF65-F5344CB8AC3E}">
        <p14:creationId xmlns:p14="http://schemas.microsoft.com/office/powerpoint/2010/main" val="10917115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Text, letter&#10;&#10;Description automatically generated">
            <a:extLst>
              <a:ext uri="{FF2B5EF4-FFF2-40B4-BE49-F238E27FC236}">
                <a16:creationId xmlns:a16="http://schemas.microsoft.com/office/drawing/2014/main" id="{8750B744-4413-4498-9AF1-DE656A3B255A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341" y="0"/>
            <a:ext cx="4364037" cy="7083426"/>
          </a:xfrm>
        </p:spPr>
      </p:pic>
    </p:spTree>
    <p:extLst>
      <p:ext uri="{BB962C8B-B14F-4D97-AF65-F5344CB8AC3E}">
        <p14:creationId xmlns:p14="http://schemas.microsoft.com/office/powerpoint/2010/main" val="3065324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3B636897-7621-4479-A119-BFF2A4C80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955" y="0"/>
            <a:ext cx="42440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493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0C25A553-5FED-4629-8040-71574F6D8C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401" y="0"/>
            <a:ext cx="42911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736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C42CF7BE-AF9C-4A4C-8B93-23E6566B1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026" y="0"/>
            <a:ext cx="43039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948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- up of a document&#10;&#10;Description automatically generated with low confidence">
            <a:extLst>
              <a:ext uri="{FF2B5EF4-FFF2-40B4-BE49-F238E27FC236}">
                <a16:creationId xmlns:a16="http://schemas.microsoft.com/office/drawing/2014/main" id="{DC2C6A84-45DE-4C06-92FE-EE9CB1D80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610" y="0"/>
            <a:ext cx="41247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645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30A923A0-29F5-4D43-B6B6-928F334480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014" y="0"/>
            <a:ext cx="42099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739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C149095C-87AB-40D0-9881-E3D63CD5B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461" y="0"/>
            <a:ext cx="44510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709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- up of a document&#10;&#10;Description automatically generated with medium confidence">
            <a:extLst>
              <a:ext uri="{FF2B5EF4-FFF2-40B4-BE49-F238E27FC236}">
                <a16:creationId xmlns:a16="http://schemas.microsoft.com/office/drawing/2014/main" id="{9999D8DC-6B27-4BB7-A8BC-4D8FB8E86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075" y="0"/>
            <a:ext cx="4405850" cy="6858000"/>
          </a:xfrm>
          <a:prstGeom prst="rect">
            <a:avLst/>
          </a:prstGeom>
        </p:spPr>
      </p:pic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6FFD8314-9389-45E6-AA4C-04D2C0270F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648" y="0"/>
            <a:ext cx="4058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0302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7428BA95-EA90-4619-9018-E9FF6C3AE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462" y="2652712"/>
            <a:ext cx="7077075" cy="155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20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4A355-39AF-4976-96E4-DF1BB27B9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5537288"/>
          </a:xfrm>
        </p:spPr>
        <p:txBody>
          <a:bodyPr/>
          <a:lstStyle/>
          <a:p>
            <a:pPr algn="ctr"/>
            <a:r>
              <a:rPr lang="en-GB" dirty="0">
                <a:latin typeface="Algerian" panose="04020705040A02060702" pitchFamily="82" charset="0"/>
              </a:rPr>
              <a:t>Any questions about the text ? </a:t>
            </a:r>
            <a:br>
              <a:rPr lang="en-GB" dirty="0">
                <a:latin typeface="Algerian" panose="04020705040A02060702" pitchFamily="82" charset="0"/>
              </a:rPr>
            </a:br>
            <a:r>
              <a:rPr lang="en-GB" dirty="0">
                <a:latin typeface="Algerian" panose="04020705040A02060702" pitchFamily="82" charset="0"/>
              </a:rPr>
              <a:t>Check with an adult.</a:t>
            </a:r>
          </a:p>
        </p:txBody>
      </p:sp>
    </p:spTree>
    <p:extLst>
      <p:ext uri="{BB962C8B-B14F-4D97-AF65-F5344CB8AC3E}">
        <p14:creationId xmlns:p14="http://schemas.microsoft.com/office/powerpoint/2010/main" val="163292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D1516-783B-4128-9D18-C608FCA53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Select your challenge.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3E7E63-6552-4A84-AD4C-3E32747EDD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2800" b="1" dirty="0"/>
              <a:t>Challenge 1  Questions 1, 2, 3 and 4.</a:t>
            </a:r>
          </a:p>
          <a:p>
            <a:pPr algn="ctr"/>
            <a:br>
              <a:rPr lang="en-GB" sz="2800" b="1" dirty="0"/>
            </a:br>
            <a:r>
              <a:rPr lang="en-GB" sz="2800" b="1" dirty="0"/>
              <a:t>Challenge 2  Questions 4, 5, 6 and 7.</a:t>
            </a:r>
          </a:p>
          <a:p>
            <a:pPr algn="ctr"/>
            <a:endParaRPr lang="en-GB" sz="2800" b="1" dirty="0"/>
          </a:p>
          <a:p>
            <a:pPr algn="ctr"/>
            <a:r>
              <a:rPr lang="en-GB" sz="2800" b="1" dirty="0"/>
              <a:t>Challenge 3 Questions 7,8,9 and 10.</a:t>
            </a:r>
          </a:p>
          <a:p>
            <a:pPr algn="ctr"/>
            <a:endParaRPr lang="en-GB" sz="2800" b="1" dirty="0"/>
          </a:p>
          <a:p>
            <a:pPr algn="ctr"/>
            <a:endParaRPr lang="en-GB" sz="2800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2998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6">
            <a:extLst>
              <a:ext uri="{FF2B5EF4-FFF2-40B4-BE49-F238E27FC236}">
                <a16:creationId xmlns:a16="http://schemas.microsoft.com/office/drawing/2014/main" id="{28BA90A1-6BEC-48B7-BBE0-8863262254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D7950F2D-29CC-4F1C-8AFA-D6AE15BFA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71882FD1-D3F5-4C0B-B7FE-1283A3E5E8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177506"/>
              </p:ext>
            </p:extLst>
          </p:nvPr>
        </p:nvGraphicFramePr>
        <p:xfrm>
          <a:off x="643467" y="681467"/>
          <a:ext cx="10905067" cy="5763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33832">
                  <a:extLst>
                    <a:ext uri="{9D8B030D-6E8A-4147-A177-3AD203B41FA5}">
                      <a16:colId xmlns:a16="http://schemas.microsoft.com/office/drawing/2014/main" val="4150973996"/>
                    </a:ext>
                  </a:extLst>
                </a:gridCol>
                <a:gridCol w="5471235">
                  <a:extLst>
                    <a:ext uri="{9D8B030D-6E8A-4147-A177-3AD203B41FA5}">
                      <a16:colId xmlns:a16="http://schemas.microsoft.com/office/drawing/2014/main" val="1470642330"/>
                    </a:ext>
                  </a:extLst>
                </a:gridCol>
              </a:tblGrid>
              <a:tr h="816410">
                <a:tc>
                  <a:txBody>
                    <a:bodyPr/>
                    <a:lstStyle/>
                    <a:p>
                      <a:r>
                        <a:rPr lang="en-GB" sz="1600" dirty="0"/>
                        <a:t>1 </a:t>
                      </a:r>
                    </a:p>
                    <a:p>
                      <a:r>
                        <a:rPr lang="en-GB" sz="1600" dirty="0"/>
                        <a:t> Summarise in 5 sentences what’s happened in scroll 3 .</a:t>
                      </a:r>
                    </a:p>
                  </a:txBody>
                  <a:tcPr marL="78501" marR="78501" marT="39250" marB="39250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6</a:t>
                      </a:r>
                    </a:p>
                    <a:p>
                      <a:r>
                        <a:rPr lang="en-GB" sz="1600" dirty="0"/>
                        <a:t>Why do you think ‘pater’ didn’t answer Flavia when she asked what was going o happen to the girl? ( p.24)</a:t>
                      </a:r>
                    </a:p>
                  </a:txBody>
                  <a:tcPr marL="78501" marR="78501" marT="39250" marB="39250"/>
                </a:tc>
                <a:extLst>
                  <a:ext uri="{0D108BD9-81ED-4DB2-BD59-A6C34878D82A}">
                    <a16:rowId xmlns:a16="http://schemas.microsoft.com/office/drawing/2014/main" val="4149492030"/>
                  </a:ext>
                </a:extLst>
              </a:tr>
              <a:tr h="1051913">
                <a:tc>
                  <a:txBody>
                    <a:bodyPr/>
                    <a:lstStyle/>
                    <a:p>
                      <a:r>
                        <a:rPr lang="en-GB" sz="1600"/>
                        <a:t>2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/>
                        <a:t>Why didn’t Flavia’s father want her to sell her jewellery in the forum?</a:t>
                      </a:r>
                    </a:p>
                    <a:p>
                      <a:endParaRPr lang="en-GB" sz="1600"/>
                    </a:p>
                  </a:txBody>
                  <a:tcPr marL="78501" marR="78501" marT="39250" marB="3925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7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What do you think of Flavia’s decision to buy the slave girl  instead of the scroll for her birthday?</a:t>
                      </a:r>
                    </a:p>
                    <a:p>
                      <a:endParaRPr lang="en-GB" sz="1600" dirty="0"/>
                    </a:p>
                  </a:txBody>
                  <a:tcPr marL="78501" marR="78501" marT="39250" marB="39250"/>
                </a:tc>
                <a:extLst>
                  <a:ext uri="{0D108BD9-81ED-4DB2-BD59-A6C34878D82A}">
                    <a16:rowId xmlns:a16="http://schemas.microsoft.com/office/drawing/2014/main" val="2432740464"/>
                  </a:ext>
                </a:extLst>
              </a:tr>
              <a:tr h="1051913">
                <a:tc>
                  <a:txBody>
                    <a:bodyPr/>
                    <a:lstStyle/>
                    <a:p>
                      <a:r>
                        <a:rPr lang="en-GB" sz="1600" dirty="0"/>
                        <a:t>3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What did Flavia want to buy with her money at the start of this chapter?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3ii   Why do you think she changed her mind?</a:t>
                      </a:r>
                    </a:p>
                    <a:p>
                      <a:endParaRPr lang="en-GB" sz="1600" dirty="0"/>
                    </a:p>
                  </a:txBody>
                  <a:tcPr marL="78501" marR="78501" marT="39250" marB="39250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8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What type of character is </a:t>
                      </a:r>
                      <a:r>
                        <a:rPr lang="en-GB" sz="1600" dirty="0" err="1"/>
                        <a:t>Venalicius</a:t>
                      </a:r>
                      <a:r>
                        <a:rPr lang="en-GB" sz="1600" dirty="0"/>
                        <a:t>? , Prove it with evidence from the text. Can you sketch what he might look like?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78501" marR="78501" marT="39250" marB="39250"/>
                </a:tc>
                <a:extLst>
                  <a:ext uri="{0D108BD9-81ED-4DB2-BD59-A6C34878D82A}">
                    <a16:rowId xmlns:a16="http://schemas.microsoft.com/office/drawing/2014/main" val="1530086278"/>
                  </a:ext>
                </a:extLst>
              </a:tr>
              <a:tr h="128741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4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Do you agree or disagree with slavery? Why?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4ii.  What do you think will happen to the African slave girl?</a:t>
                      </a:r>
                    </a:p>
                    <a:p>
                      <a:endParaRPr lang="en-GB" sz="1600" dirty="0"/>
                    </a:p>
                  </a:txBody>
                  <a:tcPr marL="78501" marR="78501" marT="39250" marB="3925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9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How does the author use the setting to create a sense of foreboding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( a feeling that something bad is about to happen) in Scroll III? </a:t>
                      </a:r>
                      <a:r>
                        <a:rPr lang="en-GB" sz="1600" dirty="0" err="1"/>
                        <a:t>Giveat</a:t>
                      </a:r>
                      <a:r>
                        <a:rPr lang="en-GB" sz="1600" dirty="0"/>
                        <a:t> least 2 examples.</a:t>
                      </a:r>
                    </a:p>
                  </a:txBody>
                  <a:tcPr marL="78501" marR="78501" marT="39250" marB="39250"/>
                </a:tc>
                <a:extLst>
                  <a:ext uri="{0D108BD9-81ED-4DB2-BD59-A6C34878D82A}">
                    <a16:rowId xmlns:a16="http://schemas.microsoft.com/office/drawing/2014/main" val="1414513394"/>
                  </a:ext>
                </a:extLst>
              </a:tr>
              <a:tr h="128741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/>
                        <a:t>5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/>
                        <a:t>Make a list of words used to describe Venalicius. </a:t>
                      </a:r>
                    </a:p>
                    <a:p>
                      <a:endParaRPr lang="en-GB" sz="1600"/>
                    </a:p>
                    <a:p>
                      <a:endParaRPr lang="en-GB" sz="1600"/>
                    </a:p>
                    <a:p>
                      <a:endParaRPr lang="en-GB" sz="1600"/>
                    </a:p>
                  </a:txBody>
                  <a:tcPr marL="78501" marR="78501" marT="39250" marB="39250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10.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Find 2 similarities and 2 differences between life in Ancient Rome compared to life in 2021.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78501" marR="78501" marT="39250" marB="39250"/>
                </a:tc>
                <a:extLst>
                  <a:ext uri="{0D108BD9-81ED-4DB2-BD59-A6C34878D82A}">
                    <a16:rowId xmlns:a16="http://schemas.microsoft.com/office/drawing/2014/main" val="16640040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84179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301</TotalTime>
  <Words>272</Words>
  <Application>Microsoft Office PowerPoint</Application>
  <PresentationFormat>Widescreen</PresentationFormat>
  <Paragraphs>35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Algerian</vt:lpstr>
      <vt:lpstr>Tw Cen MT</vt:lpstr>
      <vt:lpstr>Tw Cen MT Condensed</vt:lpstr>
      <vt:lpstr>Wingdings 3</vt:lpstr>
      <vt:lpstr>Integral</vt:lpstr>
      <vt:lpstr>The Thieves of Ostia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Any questions about the text ?  Check with an adult.</vt:lpstr>
      <vt:lpstr>Select your challenge.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Thieves of Ostia</dc:title>
  <dc:creator>Vipan Sharma</dc:creator>
  <cp:lastModifiedBy>Vipan Sharma</cp:lastModifiedBy>
  <cp:revision>9</cp:revision>
  <dcterms:created xsi:type="dcterms:W3CDTF">2021-01-26T23:00:49Z</dcterms:created>
  <dcterms:modified xsi:type="dcterms:W3CDTF">2021-01-27T04:12:08Z</dcterms:modified>
</cp:coreProperties>
</file>