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5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Montserrat Light" panose="020B0604020202020204" charset="0"/>
      <p:regular r:id="rId17"/>
      <p:bold r:id="rId18"/>
      <p:italic r:id="rId19"/>
      <p:boldItalic r:id="rId20"/>
    </p:embeddedFont>
    <p:embeddedFont>
      <p:font typeface="Montserrat SemiBold" panose="020B0604020202020204" charset="0"/>
      <p:regular r:id="rId21"/>
      <p:bold r:id="rId22"/>
      <p:italic r:id="rId23"/>
      <p:boldItalic r:id="rId24"/>
    </p:embeddedFont>
    <p:embeddedFont>
      <p:font typeface="Quicksand" panose="020B0604020202020204" charset="0"/>
      <p:regular r:id="rId25"/>
      <p:bold r:id="rId26"/>
    </p:embeddedFont>
    <p:embeddedFont>
      <p:font typeface="Quicksand Light" panose="020B0604020202020204" charset="0"/>
      <p:regular r:id="rId27"/>
      <p:bold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800" y="5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2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font" Target="fonts/font15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ncce.io/cm2m-1-s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ncce.io/ogl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archive.org/details/Holst-ThePlanets/Marte.mp3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pixabay.com/illustrations/music-grass-man-boy-think-dreams-4058677/" TargetMode="External"/><Relationship Id="rId4" Type="http://schemas.openxmlformats.org/officeDocument/2006/relationships/hyperlink" Target="https://archive.org/details/Holst-ThePlanets/Venus.mp3" TargetMode="Externa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Gustav_Holst.jpg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pixabay.com/illustrations/sky-stars-planets-space-moon-star-3880590/" TargetMode="Externa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hotos/mars-red-planet-planet-starry-sky-11012/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pixabay.com/photos/venus-surface-hot-heat-planet-11022/" TargetMode="Externa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hotos/mars-red-planet-planet-starry-sky-11012/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pixabay.com/photos/venus-surface-hot-heat-planet-11022/" TargetMode="Externa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archive.org/details/Holst-ThePlanets/Jupiter.mp3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pixabay.com/photos/io-jupiter-planet-astronomy-2773533/" TargetMode="Externa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archive.org/details/Holst-ThePlanets/Jupiter.mp3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pixabay.com/photos/io-jupiter-planet-astronomy-2773533/" TargetMode="Externa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vectors/thumb-up-hand-like-confirm-go-top-307176/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60869e3f2d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" name="Google Shape;49;g60869e3f2d_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This resource is available online at </a:t>
            </a: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ncce.io/cm2m-1-s</a:t>
            </a: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. Resources are updated regularly — please check that you are using the latest version.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This resource is licensed under the Open Government Licence, version 3. For more information on this licence, see </a:t>
            </a: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4"/>
              </a:rPr>
              <a:t>ncce.io/ogl</a:t>
            </a: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.</a:t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5f262e88c2_1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5f262e88c2_1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5f262e88c2_1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5f262e88c2_1_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B5BA5"/>
              </a:buClr>
              <a:buSzPts val="1100"/>
              <a:buFont typeface="Quicksand"/>
              <a:buChar char="●"/>
            </a:pPr>
            <a:r>
              <a:rPr lang="en" i="1">
                <a:latin typeface="Quicksand"/>
                <a:ea typeface="Quicksand"/>
                <a:cs typeface="Quicksand"/>
                <a:sym typeface="Quicksand"/>
              </a:rPr>
              <a:t>Mars </a:t>
            </a:r>
            <a:r>
              <a:rPr lang="en">
                <a:latin typeface="Quicksand"/>
                <a:ea typeface="Quicksand"/>
                <a:cs typeface="Quicksand"/>
                <a:sym typeface="Quicksand"/>
              </a:rPr>
              <a:t>music: </a:t>
            </a:r>
            <a:r>
              <a:rPr lang="en" u="sng">
                <a:solidFill>
                  <a:srgbClr val="1155CC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archive.org/details/Holst-ThePlanets/Marte.mp3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B5BA5"/>
              </a:buClr>
              <a:buSzPts val="1100"/>
              <a:buFont typeface="Quicksand"/>
              <a:buChar char="●"/>
            </a:pPr>
            <a:r>
              <a:rPr lang="en" i="1">
                <a:latin typeface="Quicksand"/>
                <a:ea typeface="Quicksand"/>
                <a:cs typeface="Quicksand"/>
                <a:sym typeface="Quicksand"/>
              </a:rPr>
              <a:t>Venus </a:t>
            </a:r>
            <a:r>
              <a:rPr lang="en">
                <a:latin typeface="Quicksand"/>
                <a:ea typeface="Quicksand"/>
                <a:cs typeface="Quicksand"/>
                <a:sym typeface="Quicksand"/>
              </a:rPr>
              <a:t>music: </a:t>
            </a:r>
            <a:r>
              <a:rPr lang="en" u="sng">
                <a:solidFill>
                  <a:srgbClr val="1155CC"/>
                </a:solidFill>
                <a:latin typeface="Quicksand"/>
                <a:ea typeface="Quicksand"/>
                <a:cs typeface="Quicksand"/>
                <a:sym typeface="Quicksand"/>
                <a:hlinkClick r:id="rId4"/>
              </a:rPr>
              <a:t>archive.org/details/Holst-ThePlanets/Venus.mp3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Quicksand"/>
                <a:ea typeface="Quicksand"/>
                <a:cs typeface="Quicksand"/>
                <a:sym typeface="Quicksand"/>
              </a:rPr>
              <a:t>Image source: </a:t>
            </a:r>
            <a:r>
              <a:rPr lang="en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5"/>
              </a:rPr>
              <a:t>https://pixabay.com/illustrations/music-grass-man-boy-think-dreams-4058677/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5f262e88c2_1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5f262e88c2_1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Quicksand"/>
                <a:ea typeface="Quicksand"/>
                <a:cs typeface="Quicksand"/>
                <a:sym typeface="Quicksand"/>
              </a:rPr>
              <a:t>Image sources: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Quicksand"/>
                <a:ea typeface="Quicksand"/>
                <a:cs typeface="Quicksand"/>
                <a:sym typeface="Quicksand"/>
              </a:rPr>
              <a:t>Gustav Holst picture: </a:t>
            </a:r>
            <a:r>
              <a:rPr lang="en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https://commons.wikimedia.org/wiki/File:Gustav_Holst.jpg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Quicksand"/>
                <a:ea typeface="Quicksand"/>
                <a:cs typeface="Quicksand"/>
                <a:sym typeface="Quicksand"/>
              </a:rPr>
              <a:t>Solar System picture: </a:t>
            </a:r>
            <a:r>
              <a:rPr lang="en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4"/>
              </a:rPr>
              <a:t>https://pixabay.com/illustrations/sky-stars-planets-space-moon-star-3880590/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5f262e88c2_1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5f262e88c2_1_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Quicksand"/>
                <a:ea typeface="Quicksand"/>
                <a:cs typeface="Quicksand"/>
                <a:sym typeface="Quicksand"/>
              </a:rPr>
              <a:t>Image sources: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Quicksand"/>
                <a:ea typeface="Quicksand"/>
                <a:cs typeface="Quicksand"/>
                <a:sym typeface="Quicksand"/>
              </a:rPr>
              <a:t>Mars: </a:t>
            </a:r>
            <a:r>
              <a:rPr lang="en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https://pixabay.com/photos/mars-red-planet-planet-starry-sky-11012/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latin typeface="Quicksand"/>
                <a:ea typeface="Quicksand"/>
                <a:cs typeface="Quicksand"/>
                <a:sym typeface="Quicksand"/>
              </a:rPr>
              <a:t>Venus: </a:t>
            </a:r>
            <a:r>
              <a:rPr lang="en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4"/>
              </a:rPr>
              <a:t>https://pixabay.com/photos/venus-surface-hot-heat-planet-11022/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5f262e88c2_1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5f262e88c2_1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Quicksand"/>
                <a:ea typeface="Quicksand"/>
                <a:cs typeface="Quicksand"/>
                <a:sym typeface="Quicksand"/>
              </a:rPr>
              <a:t>Image sources: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Quicksand"/>
                <a:ea typeface="Quicksand"/>
                <a:cs typeface="Quicksand"/>
                <a:sym typeface="Quicksand"/>
              </a:rPr>
              <a:t>Mars: </a:t>
            </a:r>
            <a:r>
              <a:rPr lang="en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https://pixabay.com/photos/mars-red-planet-planet-starry-sky-11012/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latin typeface="Quicksand"/>
                <a:ea typeface="Quicksand"/>
                <a:cs typeface="Quicksand"/>
                <a:sym typeface="Quicksand"/>
              </a:rPr>
              <a:t>Venus: </a:t>
            </a:r>
            <a:r>
              <a:rPr lang="en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4"/>
              </a:rPr>
              <a:t>https://pixabay.com/photos/venus-surface-hot-heat-planet-11022/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5f22852fe6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5f22852fe6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i="1">
                <a:latin typeface="Quicksand"/>
                <a:ea typeface="Quicksand"/>
                <a:cs typeface="Quicksand"/>
                <a:sym typeface="Quicksand"/>
              </a:rPr>
              <a:t>Jupiter </a:t>
            </a:r>
            <a:r>
              <a:rPr lang="en">
                <a:latin typeface="Quicksand"/>
                <a:ea typeface="Quicksand"/>
                <a:cs typeface="Quicksand"/>
                <a:sym typeface="Quicksand"/>
              </a:rPr>
              <a:t>music: </a:t>
            </a:r>
            <a:r>
              <a:rPr lang="en" u="sng">
                <a:solidFill>
                  <a:srgbClr val="1155CC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archive.org/details/Holst-ThePlanets/Jupiter.mp3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Quicksand"/>
                <a:ea typeface="Quicksand"/>
                <a:cs typeface="Quicksand"/>
                <a:sym typeface="Quicksand"/>
              </a:rPr>
              <a:t>Jupiter: </a:t>
            </a:r>
            <a:r>
              <a:rPr lang="en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4"/>
              </a:rPr>
              <a:t>https://pixabay.com/photos/io-jupiter-planet-astronomy-2773533/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6000b597a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6000b597a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i="1" dirty="0">
                <a:latin typeface="Quicksand"/>
                <a:ea typeface="Quicksand"/>
                <a:cs typeface="Quicksand"/>
                <a:sym typeface="Quicksand"/>
              </a:rPr>
              <a:t>Jupiter </a:t>
            </a:r>
            <a:r>
              <a:rPr lang="en" dirty="0">
                <a:latin typeface="Quicksand"/>
                <a:ea typeface="Quicksand"/>
                <a:cs typeface="Quicksand"/>
                <a:sym typeface="Quicksand"/>
              </a:rPr>
              <a:t>music: </a:t>
            </a:r>
            <a:r>
              <a:rPr lang="en" u="sng" dirty="0">
                <a:solidFill>
                  <a:srgbClr val="1155CC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archive.org/details/Holst-ThePlanets/Jupiter.mp3</a:t>
            </a:r>
            <a:endParaRPr dirty="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Quicksand"/>
                <a:ea typeface="Quicksand"/>
                <a:cs typeface="Quicksand"/>
                <a:sym typeface="Quicksand"/>
              </a:rPr>
              <a:t>Jupiter: </a:t>
            </a:r>
            <a:r>
              <a:rPr lang="en" u="sng" dirty="0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4"/>
              </a:rPr>
              <a:t>https://pixabay.com/photos/io-jupiter-planet-astronomy-2773533/</a:t>
            </a: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60869e3f2d_2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60869e3f2d_2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Quicksand"/>
                <a:ea typeface="Quicksand"/>
                <a:cs typeface="Quicksand"/>
                <a:sym typeface="Quicksand"/>
              </a:rPr>
              <a:t>Image source: </a:t>
            </a:r>
            <a:r>
              <a:rPr lang="en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https://pixabay.com/vectors/thumb-up-hand-like-confirm-go-top-307176/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60869e3f2d_2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60869e3f2d_2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_3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/>
          <p:nvPr/>
        </p:nvSpPr>
        <p:spPr>
          <a:xfrm>
            <a:off x="8316875" y="4351925"/>
            <a:ext cx="564300" cy="465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" name="Google Shape;12;p2"/>
          <p:cNvPicPr preferRelativeResize="0"/>
          <p:nvPr/>
        </p:nvPicPr>
        <p:blipFill rotWithShape="1">
          <a:blip r:embed="rId2">
            <a:alphaModFix/>
          </a:blip>
          <a:srcRect l="14223" t="14372" r="15015" b="14825"/>
          <a:stretch/>
        </p:blipFill>
        <p:spPr>
          <a:xfrm>
            <a:off x="8255175" y="4304125"/>
            <a:ext cx="694023" cy="694026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3;p2"/>
          <p:cNvSpPr txBox="1">
            <a:spLocks noGrp="1"/>
          </p:cNvSpPr>
          <p:nvPr>
            <p:ph type="title"/>
          </p:nvPr>
        </p:nvSpPr>
        <p:spPr>
          <a:xfrm>
            <a:off x="526875" y="576775"/>
            <a:ext cx="8095800" cy="20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5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532725" y="2665400"/>
            <a:ext cx="8095800" cy="73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jectives / Questions / Lists">
  <p:cSld name="TITLE_4_1_1_1_2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and text under (with heading)">
  <p:cSld name="TITLE_4_1_1_2_1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097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2"/>
          </p:nvPr>
        </p:nvSpPr>
        <p:spPr>
          <a:xfrm>
            <a:off x="310900" y="4117599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and text under (no heading)">
  <p:cSld name="TITLE_4_1_1_1_4_1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body" idx="1"/>
          </p:nvPr>
        </p:nvSpPr>
        <p:spPr>
          <a:xfrm>
            <a:off x="310900" y="472000"/>
            <a:ext cx="8521200" cy="3795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2"/>
          </p:nvPr>
        </p:nvSpPr>
        <p:spPr>
          <a:xfrm>
            <a:off x="310900" y="4282175"/>
            <a:ext cx="8521200" cy="54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(no text under)">
  <p:cSld name="TITLE_4_1_1_1_3_2_1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811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or Images side by side">
  <p:cSld name="TITLE_4_1_1_1_3_1_1_1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2"/>
          </p:nvPr>
        </p:nvSpPr>
        <p:spPr>
          <a:xfrm>
            <a:off x="4736600" y="1170100"/>
            <a:ext cx="4096500" cy="3659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text">
  <p:cSld name="TITLE_4_1_1_1_1_1_1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3600" b="0"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ubTitle" idx="1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1155CC">
            <a:alpha val="5590"/>
          </a:srgb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0" y="2725"/>
            <a:ext cx="91440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1500" cy="7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Quicksand"/>
              <a:buNone/>
              <a:defRPr sz="28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500" cy="381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  <a:defRPr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196">
          <p15:clr>
            <a:srgbClr val="EA4335"/>
          </p15:clr>
        </p15:guide>
        <p15:guide id="2" orient="horz" pos="196">
          <p15:clr>
            <a:srgbClr val="EA4335"/>
          </p15:clr>
        </p15:guide>
        <p15:guide id="3" orient="horz" pos="641">
          <p15:clr>
            <a:srgbClr val="EA4335"/>
          </p15:clr>
        </p15:guide>
        <p15:guide id="4" pos="2776">
          <p15:clr>
            <a:srgbClr val="EA4335"/>
          </p15:clr>
        </p15:guide>
        <p15:guide id="5" orient="horz" pos="812">
          <p15:clr>
            <a:srgbClr val="EA4335"/>
          </p15:clr>
        </p15:guide>
        <p15:guide id="6" pos="2984">
          <p15:clr>
            <a:srgbClr val="EA4335"/>
          </p15:clr>
        </p15:guide>
        <p15:guide id="7" pos="5564">
          <p15:clr>
            <a:srgbClr val="EA4335"/>
          </p15:clr>
        </p15:guide>
        <p15:guide id="8" orient="horz" pos="2592">
          <p15:clr>
            <a:srgbClr val="EA4335"/>
          </p15:clr>
        </p15:guide>
        <p15:guide id="9" pos="2448">
          <p15:clr>
            <a:srgbClr val="EA4335"/>
          </p15:clr>
        </p15:guide>
        <p15:guide id="10" pos="3312">
          <p15:clr>
            <a:srgbClr val="EA4335"/>
          </p15:clr>
        </p15:guide>
        <p15:guide id="11" orient="horz" pos="3041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2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hyperlink" Target="https://docs.google.com/presentation/d/1zSQs_nvCvjWE5QZJqFUQ_wJATKl5fgAxZusmohuehQc/copy" TargetMode="Externa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3.m4a"/><Relationship Id="rId7" Type="http://schemas.openxmlformats.org/officeDocument/2006/relationships/hyperlink" Target="https://archive.org/details/Holst-ThePlanets/Marte.mp3" TargetMode="External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3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6.xml"/><Relationship Id="rId9" Type="http://schemas.openxmlformats.org/officeDocument/2006/relationships/hyperlink" Target="https://archive.org/details/Holst-ThePlanets/Venus.mp3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4.m4a"/><Relationship Id="rId7" Type="http://schemas.openxmlformats.org/officeDocument/2006/relationships/image" Target="../media/image6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6.m4a"/><Relationship Id="rId7" Type="http://schemas.openxmlformats.org/officeDocument/2006/relationships/image" Target="../media/image8.jpg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7.jp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7.m4a"/><Relationship Id="rId7" Type="http://schemas.openxmlformats.org/officeDocument/2006/relationships/hyperlink" Target="https://archive.org/details/Holst-ThePlanets/Jupiter.mp3" TargetMode="External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10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8.jp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7.jp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title"/>
          </p:nvPr>
        </p:nvSpPr>
        <p:spPr>
          <a:xfrm>
            <a:off x="526875" y="576775"/>
            <a:ext cx="8095800" cy="20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Lesson 1: How music makes us feel</a:t>
            </a:r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subTitle" idx="1"/>
          </p:nvPr>
        </p:nvSpPr>
        <p:spPr>
          <a:xfrm>
            <a:off x="532725" y="2665400"/>
            <a:ext cx="8095800" cy="73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Year 2 – Creating Media – Making Music</a:t>
            </a:r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6"/>
              </a:rPr>
              <a:t>Save a copy</a:t>
            </a:r>
            <a:endParaRPr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30FD72C-31E8-4BD3-ABC9-F8BDAC9CB85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521700" y="4521200"/>
            <a:ext cx="406400" cy="4064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231"/>
    </mc:Choice>
    <mc:Fallback>
      <p:transition spd="slow" advTm="522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0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/>
              <a:t>Lesson objective: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be able to compare 2 pieces of music and describe how they make you feel.</a:t>
            </a:r>
            <a:endParaRPr lang="en-GB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/>
              <a:t>Success Criteria</a:t>
            </a:r>
          </a:p>
          <a:p>
            <a:pPr marL="457200" lvl="0" indent="-342900" algn="l" rtl="0">
              <a:lnSpc>
                <a:spcPct val="20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I can identify simple differences in pieces of music</a:t>
            </a:r>
            <a:endParaRPr dirty="0"/>
          </a:p>
          <a:p>
            <a:pPr marL="45720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I can listen with concentration to a range of music </a:t>
            </a:r>
            <a:endParaRPr dirty="0"/>
          </a:p>
          <a:p>
            <a:pPr marL="45720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I can tell you how music makes me feel, e.g. happy or sad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60" name="Google Shape;60;p10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Objectives</a:t>
            </a:r>
            <a:endParaRPr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48C99B7-3559-4F74-A00A-4653584B40A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21700" y="4521200"/>
            <a:ext cx="406400" cy="4064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320"/>
    </mc:Choice>
    <mc:Fallback>
      <p:transition spd="slow" advTm="283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1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/>
              <a:t>Listen to the these two pieces of music.</a:t>
            </a:r>
            <a:endParaRPr sz="24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 i="1" dirty="0"/>
          </a:p>
          <a:p>
            <a:pPr marL="914400" lvl="0" indent="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 i="1" dirty="0"/>
          </a:p>
          <a:p>
            <a:pPr marL="457200" lvl="0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 dirty="0"/>
              <a:t>What do you notice about them?</a:t>
            </a:r>
            <a:endParaRPr dirty="0"/>
          </a:p>
        </p:txBody>
      </p:sp>
      <p:sp>
        <p:nvSpPr>
          <p:cNvPr id="66" name="Google Shape;66;p11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/>
              <a:t>To say how music makes us feel</a:t>
            </a:r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Introduction</a:t>
            </a:r>
            <a:endParaRPr/>
          </a:p>
        </p:txBody>
      </p:sp>
      <p:pic>
        <p:nvPicPr>
          <p:cNvPr id="68" name="Google Shape;68;p1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36600" y="1651950"/>
            <a:ext cx="4096500" cy="2730966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1">
            <a:hlinkClick r:id="rId7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572100" y="4541524"/>
            <a:ext cx="314100" cy="31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1">
            <a:hlinkClick r:id="rId9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041250" y="4541524"/>
            <a:ext cx="314100" cy="31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0784723-1789-44EC-91CF-A0599C31AD2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521700" y="4521200"/>
            <a:ext cx="406400" cy="4064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385"/>
    </mc:Choice>
    <mc:Fallback>
      <p:transition spd="slow" advTm="293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 dirty="0"/>
              <a:t>Gustav Holst wrote music to make us think and feel different things.</a:t>
            </a:r>
            <a:endParaRPr sz="2400"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400" dirty="0"/>
          </a:p>
          <a:p>
            <a:pPr marL="457200" lvl="0" indent="-381000" algn="l" rtl="0">
              <a:spcBef>
                <a:spcPts val="1600"/>
              </a:spcBef>
              <a:spcAft>
                <a:spcPts val="0"/>
              </a:spcAft>
              <a:buSzPts val="2400"/>
              <a:buChar char="●"/>
            </a:pPr>
            <a:r>
              <a:rPr lang="en" sz="2400" dirty="0"/>
              <a:t>He named his pieces of music after the planets.</a:t>
            </a:r>
            <a:endParaRPr sz="2400" dirty="0"/>
          </a:p>
        </p:txBody>
      </p:sp>
      <p:sp>
        <p:nvSpPr>
          <p:cNvPr id="76" name="Google Shape;76;p12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i="1"/>
              <a:t>The Planets</a:t>
            </a:r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 1</a:t>
            </a:r>
            <a:endParaRPr/>
          </a:p>
        </p:txBody>
      </p:sp>
      <p:pic>
        <p:nvPicPr>
          <p:cNvPr id="78" name="Google Shape;78;p12"/>
          <p:cNvPicPr preferRelativeResize="0"/>
          <p:nvPr/>
        </p:nvPicPr>
        <p:blipFill rotWithShape="1">
          <a:blip r:embed="rId6">
            <a:alphaModFix/>
          </a:blip>
          <a:srcRect l="8559" r="16155"/>
          <a:stretch/>
        </p:blipFill>
        <p:spPr>
          <a:xfrm>
            <a:off x="5890394" y="3542232"/>
            <a:ext cx="2932305" cy="1286968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119738" y="1170100"/>
            <a:ext cx="1702961" cy="221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2B366C3-B77E-4F2F-BD4C-F182DEA0BC8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521700" y="4521200"/>
            <a:ext cx="406400" cy="4064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312"/>
    </mc:Choice>
    <mc:Fallback>
      <p:transition spd="slow" advTm="153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i="1"/>
              <a:t>Mars</a:t>
            </a:r>
            <a:r>
              <a:rPr lang="en" i="1"/>
              <a:t>,</a:t>
            </a:r>
            <a:r>
              <a:rPr lang="en" b="1" i="1"/>
              <a:t> </a:t>
            </a:r>
            <a:r>
              <a:rPr lang="en" i="1"/>
              <a:t>the Bringer of </a:t>
            </a:r>
            <a:r>
              <a:rPr lang="en" b="1" i="1"/>
              <a:t>War</a:t>
            </a:r>
            <a:r>
              <a:rPr lang="en" b="1"/>
              <a:t> </a:t>
            </a:r>
            <a:r>
              <a:rPr lang="en"/>
              <a:t>was written about Mars, who is the Roman god of War.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b="1" i="1"/>
              <a:t>Venus</a:t>
            </a:r>
            <a:r>
              <a:rPr lang="en" i="1"/>
              <a:t>, the Bringer of </a:t>
            </a:r>
            <a:r>
              <a:rPr lang="en" b="1" i="1"/>
              <a:t>Peace</a:t>
            </a:r>
            <a:r>
              <a:rPr lang="en" b="1"/>
              <a:t> </a:t>
            </a:r>
            <a:r>
              <a:rPr lang="en"/>
              <a:t>was written about Venus, who is the Roman goddess of love and beauty.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Which piece is which?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clues help you?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85" name="Google Shape;85;p13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i="1"/>
              <a:t>The Planets</a:t>
            </a:r>
            <a:endParaRPr i="1"/>
          </a:p>
        </p:txBody>
      </p:sp>
      <p:sp>
        <p:nvSpPr>
          <p:cNvPr id="86" name="Google Shape;86;p13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 1</a:t>
            </a:r>
            <a:endParaRPr/>
          </a:p>
        </p:txBody>
      </p:sp>
      <p:pic>
        <p:nvPicPr>
          <p:cNvPr id="87" name="Google Shape;87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77225" y="888609"/>
            <a:ext cx="1945474" cy="1945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3"/>
          <p:cNvPicPr preferRelativeResize="0"/>
          <p:nvPr/>
        </p:nvPicPr>
        <p:blipFill rotWithShape="1">
          <a:blip r:embed="rId6">
            <a:alphaModFix/>
          </a:blip>
          <a:srcRect l="4475" t="4143" r="4183" b="4189"/>
          <a:stretch/>
        </p:blipFill>
        <p:spPr>
          <a:xfrm>
            <a:off x="6877225" y="2863100"/>
            <a:ext cx="1945474" cy="195231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1611A19-31F7-4F00-9C71-FA2E55A978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521700" y="45212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461"/>
    </mc:Choice>
    <mc:Fallback>
      <p:transition spd="slow" advTm="294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4"/>
          <p:cNvSpPr txBox="1">
            <a:spLocks noGrp="1"/>
          </p:cNvSpPr>
          <p:nvPr>
            <p:ph type="body" idx="1"/>
          </p:nvPr>
        </p:nvSpPr>
        <p:spPr>
          <a:xfrm>
            <a:off x="310900" y="93517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/>
              <a:t>Activity.</a:t>
            </a:r>
            <a:endParaRPr b="1" dirty="0"/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Cut out the words</a:t>
            </a:r>
            <a:endParaRPr dirty="0"/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Sort the words into 2 piles to describe </a:t>
            </a:r>
            <a:r>
              <a:rPr lang="en" i="1" dirty="0"/>
              <a:t>Venus </a:t>
            </a:r>
            <a:r>
              <a:rPr lang="en" dirty="0"/>
              <a:t>and </a:t>
            </a:r>
            <a:r>
              <a:rPr lang="en" i="1" dirty="0"/>
              <a:t>Mars </a:t>
            </a:r>
            <a:r>
              <a:rPr lang="en" dirty="0"/>
              <a:t>music</a:t>
            </a:r>
            <a:endParaRPr dirty="0"/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Glue words on to the worksheet</a:t>
            </a:r>
          </a:p>
          <a:p>
            <a:pPr marL="1143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 b="1" dirty="0"/>
              <a:t>Or you can draw your own planets and write the words on if you are unable to print </a:t>
            </a:r>
            <a:r>
              <a:rPr lang="en" b="1" dirty="0">
                <a:sym typeface="Wingdings" panose="05000000000000000000" pitchFamily="2" charset="2"/>
              </a:rPr>
              <a:t></a:t>
            </a:r>
            <a:endParaRPr b="1" dirty="0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b="1" dirty="0"/>
              <a:t>Challenge</a:t>
            </a:r>
            <a:endParaRPr b="1" dirty="0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dirty="0"/>
              <a:t>Can you say why you have chosen these words?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dirty="0"/>
              <a:t>Can you add any of your own words?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400" dirty="0"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400" dirty="0"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400" dirty="0"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dirty="0"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94" name="Google Shape;94;p14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To say how music makes us feel</a:t>
            </a:r>
            <a:endParaRPr/>
          </a:p>
        </p:txBody>
      </p:sp>
      <p:sp>
        <p:nvSpPr>
          <p:cNvPr id="95" name="Google Shape;95;p14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Activity </a:t>
            </a:r>
            <a:endParaRPr dirty="0"/>
          </a:p>
        </p:txBody>
      </p:sp>
      <p:pic>
        <p:nvPicPr>
          <p:cNvPr id="96" name="Google Shape;96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77225" y="888609"/>
            <a:ext cx="1945474" cy="1945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4"/>
          <p:cNvPicPr preferRelativeResize="0"/>
          <p:nvPr/>
        </p:nvPicPr>
        <p:blipFill rotWithShape="1">
          <a:blip r:embed="rId7">
            <a:alphaModFix/>
          </a:blip>
          <a:srcRect l="4475" t="4143" r="4183" b="4189"/>
          <a:stretch/>
        </p:blipFill>
        <p:spPr>
          <a:xfrm>
            <a:off x="6877225" y="2863100"/>
            <a:ext cx="1945474" cy="1952318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4"/>
          <p:cNvPicPr preferRelativeResize="0"/>
          <p:nvPr/>
        </p:nvPicPr>
        <p:blipFill rotWithShape="1">
          <a:blip r:embed="rId8">
            <a:alphaModFix/>
          </a:blip>
          <a:srcRect t="386" b="396"/>
          <a:stretch/>
        </p:blipFill>
        <p:spPr>
          <a:xfrm>
            <a:off x="4973200" y="2070600"/>
            <a:ext cx="1792226" cy="1858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35DC3F0-835F-410A-AA88-731D9AE07DF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521700" y="4521200"/>
            <a:ext cx="406400" cy="4064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940"/>
    </mc:Choice>
    <mc:Fallback>
      <p:transition spd="slow" advTm="599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i="1" dirty="0"/>
              <a:t>Jupiter</a:t>
            </a:r>
            <a:endParaRPr i="1" dirty="0"/>
          </a:p>
        </p:txBody>
      </p:sp>
      <p:sp>
        <p:nvSpPr>
          <p:cNvPr id="104" name="Google Shape;104;p15"/>
          <p:cNvSpPr txBox="1"/>
          <p:nvPr/>
        </p:nvSpPr>
        <p:spPr>
          <a:xfrm>
            <a:off x="0" y="-45000"/>
            <a:ext cx="9021000" cy="25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105" name="Google Shape;105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25627" y="1177728"/>
            <a:ext cx="4096499" cy="2481584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5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5B5BA5"/>
                </a:solidFill>
              </a:rPr>
              <a:t>Named after Jupiter, the Roman god of sky and thunder</a:t>
            </a:r>
            <a:endParaRPr dirty="0">
              <a:solidFill>
                <a:srgbClr val="5B5BA5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dirty="0">
              <a:solidFill>
                <a:srgbClr val="5B5BA5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/>
              <a:t>Could any of your words describe this piece? 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/>
              <a:t>How is it similar or different to the other pieces?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rgbClr val="5B5BA5"/>
              </a:solidFill>
            </a:endParaRPr>
          </a:p>
        </p:txBody>
      </p:sp>
      <p:sp>
        <p:nvSpPr>
          <p:cNvPr id="107" name="Google Shape;107;p15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 3</a:t>
            </a:r>
            <a:endParaRPr/>
          </a:p>
        </p:txBody>
      </p:sp>
      <p:pic>
        <p:nvPicPr>
          <p:cNvPr id="108" name="Google Shape;108;p15">
            <a:hlinkClick r:id="rId7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250350" y="4607949"/>
            <a:ext cx="314100" cy="31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E476743-71EE-444B-B09E-B57732919DA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521700" y="4521200"/>
            <a:ext cx="406400" cy="4064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999"/>
    </mc:Choice>
    <mc:Fallback>
      <p:transition spd="slow" advTm="299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6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Which piece of music do you like the most?</a:t>
            </a:r>
            <a:endParaRPr/>
          </a:p>
        </p:txBody>
      </p:sp>
      <p:sp>
        <p:nvSpPr>
          <p:cNvPr id="114" name="Google Shape;114;p16"/>
          <p:cNvSpPr txBox="1"/>
          <p:nvPr/>
        </p:nvSpPr>
        <p:spPr>
          <a:xfrm>
            <a:off x="0" y="-45000"/>
            <a:ext cx="9021000" cy="25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115" name="Google Shape;115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46113" y="1985826"/>
            <a:ext cx="2226676" cy="1348875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16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 4</a:t>
            </a:r>
            <a:endParaRPr/>
          </a:p>
        </p:txBody>
      </p:sp>
      <p:pic>
        <p:nvPicPr>
          <p:cNvPr id="117" name="Google Shape;117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72088" y="1687534"/>
            <a:ext cx="1945474" cy="1945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6"/>
          <p:cNvPicPr preferRelativeResize="0"/>
          <p:nvPr/>
        </p:nvPicPr>
        <p:blipFill rotWithShape="1">
          <a:blip r:embed="rId7">
            <a:alphaModFix/>
          </a:blip>
          <a:srcRect l="4475" t="4143" r="4183" b="4189"/>
          <a:stretch/>
        </p:blipFill>
        <p:spPr>
          <a:xfrm>
            <a:off x="3598763" y="1684100"/>
            <a:ext cx="1945474" cy="1952318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6"/>
          <p:cNvSpPr txBox="1"/>
          <p:nvPr/>
        </p:nvSpPr>
        <p:spPr>
          <a:xfrm>
            <a:off x="672075" y="1087800"/>
            <a:ext cx="1945500" cy="3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Mars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20" name="Google Shape;120;p16"/>
          <p:cNvSpPr txBox="1"/>
          <p:nvPr/>
        </p:nvSpPr>
        <p:spPr>
          <a:xfrm>
            <a:off x="6346150" y="1128900"/>
            <a:ext cx="2226600" cy="3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Jupiter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21" name="Google Shape;121;p16"/>
          <p:cNvSpPr txBox="1"/>
          <p:nvPr/>
        </p:nvSpPr>
        <p:spPr>
          <a:xfrm>
            <a:off x="3598750" y="1087800"/>
            <a:ext cx="1945500" cy="3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Venus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22" name="Google Shape;122;p16"/>
          <p:cNvSpPr txBox="1"/>
          <p:nvPr/>
        </p:nvSpPr>
        <p:spPr>
          <a:xfrm>
            <a:off x="691625" y="3831800"/>
            <a:ext cx="7881000" cy="11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I like______because_____________________________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I do not like______because_____________________________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A4C9D69-219F-420A-99AC-76313F146B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521700" y="45212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273"/>
    </mc:Choice>
    <mc:Fallback>
      <p:transition spd="slow" advTm="402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7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identify simple differences in pieces of music</a:t>
            </a:r>
            <a:endParaRPr/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listen with concentration to a range of music </a:t>
            </a:r>
            <a:endParaRPr/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describe how music makes me feel, e.g. happy or sad</a:t>
            </a:r>
            <a:endParaRPr/>
          </a:p>
          <a:p>
            <a:pPr marL="4572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4572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45720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128" name="Google Shape;128;p17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confident are you? (1–3)</a:t>
            </a:r>
            <a:endParaRPr/>
          </a:p>
        </p:txBody>
      </p:sp>
      <p:sp>
        <p:nvSpPr>
          <p:cNvPr id="129" name="Google Shape;129;p17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  <p:sp>
        <p:nvSpPr>
          <p:cNvPr id="130" name="Google Shape;130;p17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Assessment</a:t>
            </a:r>
            <a:endParaRPr/>
          </a:p>
        </p:txBody>
      </p:sp>
      <p:sp>
        <p:nvSpPr>
          <p:cNvPr id="131" name="Google Shape;131;p17"/>
          <p:cNvSpPr txBox="1"/>
          <p:nvPr/>
        </p:nvSpPr>
        <p:spPr>
          <a:xfrm>
            <a:off x="6185600" y="1292600"/>
            <a:ext cx="1904100" cy="4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3 - Very confident</a:t>
            </a:r>
            <a:endParaRPr sz="15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32" name="Google Shape;132;p17"/>
          <p:cNvSpPr txBox="1"/>
          <p:nvPr/>
        </p:nvSpPr>
        <p:spPr>
          <a:xfrm>
            <a:off x="6263000" y="3414350"/>
            <a:ext cx="1904100" cy="4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1 - Not confident</a:t>
            </a:r>
            <a:endParaRPr sz="15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133" name="Google Shape;13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68224" y="1131670"/>
            <a:ext cx="485775" cy="79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7981799" y="2192558"/>
            <a:ext cx="485775" cy="79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0800000">
            <a:off x="8032624" y="3253433"/>
            <a:ext cx="485775" cy="796725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17"/>
          <p:cNvSpPr txBox="1"/>
          <p:nvPr/>
        </p:nvSpPr>
        <p:spPr>
          <a:xfrm>
            <a:off x="6185600" y="2347550"/>
            <a:ext cx="1448100" cy="4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2 - Unsure </a:t>
            </a:r>
            <a:endParaRPr sz="15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8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In this lesson, you...</a:t>
            </a: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Listened to different pieces of music and thought about how it made you feel.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42" name="Google Shape;142;p18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Next lesson</a:t>
            </a:r>
            <a:endParaRPr/>
          </a:p>
        </p:txBody>
      </p:sp>
      <p:sp>
        <p:nvSpPr>
          <p:cNvPr id="143" name="Google Shape;143;p18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sp>
        <p:nvSpPr>
          <p:cNvPr id="144" name="Google Shape;144;p18"/>
          <p:cNvSpPr txBox="1">
            <a:spLocks noGrp="1"/>
          </p:cNvSpPr>
          <p:nvPr>
            <p:ph type="body" idx="2"/>
          </p:nvPr>
        </p:nvSpPr>
        <p:spPr>
          <a:xfrm>
            <a:off x="4736600" y="1170100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Next lesson, you will…</a:t>
            </a:r>
            <a:endParaRPr b="1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Listen to different pieces of music and use a computer to create different musical rhythms.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45" name="Google Shape;145;p18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Summary</a:t>
            </a:r>
            <a:endParaRPr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38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"/>
</p:tagLst>
</file>

<file path=ppt/theme/theme1.xml><?xml version="1.0" encoding="utf-8"?>
<a:theme xmlns:a="http://schemas.openxmlformats.org/drawingml/2006/main" name="NCCE Slides">
  <a:themeElements>
    <a:clrScheme name="Simple Light">
      <a:dk1>
        <a:srgbClr val="5B5BA5"/>
      </a:dk1>
      <a:lt1>
        <a:srgbClr val="FFFFFF"/>
      </a:lt1>
      <a:dk2>
        <a:srgbClr val="E9E9F3"/>
      </a:dk2>
      <a:lt2>
        <a:srgbClr val="F2F6FC"/>
      </a:lt2>
      <a:accent1>
        <a:srgbClr val="E9F7FC"/>
      </a:accent1>
      <a:accent2>
        <a:srgbClr val="FFEFDA"/>
      </a:accent2>
      <a:accent3>
        <a:srgbClr val="ECF8F5"/>
      </a:accent3>
      <a:accent4>
        <a:srgbClr val="FEF2F6"/>
      </a:accent4>
      <a:accent5>
        <a:srgbClr val="E6E6EA"/>
      </a:accent5>
      <a:accent6>
        <a:srgbClr val="F0F6ED"/>
      </a:accent6>
      <a:hlink>
        <a:srgbClr val="3197A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670</Words>
  <Application>Microsoft Office PowerPoint</Application>
  <PresentationFormat>On-screen Show (16:9)</PresentationFormat>
  <Paragraphs>100</Paragraphs>
  <Slides>10</Slides>
  <Notes>10</Notes>
  <HiddenSlides>0</HiddenSlides>
  <MMClips>8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Montserrat SemiBold</vt:lpstr>
      <vt:lpstr>Calibri</vt:lpstr>
      <vt:lpstr>Arial</vt:lpstr>
      <vt:lpstr>Quicksand</vt:lpstr>
      <vt:lpstr>Montserrat Light</vt:lpstr>
      <vt:lpstr>Quicksand Light</vt:lpstr>
      <vt:lpstr>NCCE Slides</vt:lpstr>
      <vt:lpstr>Lesson 1: How music makes us feel</vt:lpstr>
      <vt:lpstr>PowerPoint Presentation</vt:lpstr>
      <vt:lpstr>To say how music makes us feel</vt:lpstr>
      <vt:lpstr>The Planets</vt:lpstr>
      <vt:lpstr>The Planets</vt:lpstr>
      <vt:lpstr>To say how music makes us feel</vt:lpstr>
      <vt:lpstr>Jupiter</vt:lpstr>
      <vt:lpstr>Which piece of music do you like the most?</vt:lpstr>
      <vt:lpstr>How confident are you? (1–3)</vt:lpstr>
      <vt:lpstr>Next lesson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1: How music makes us feel</dc:title>
  <dc:creator>Laura Koza</dc:creator>
  <cp:lastModifiedBy>Laura Koza</cp:lastModifiedBy>
  <cp:revision>4</cp:revision>
  <dcterms:modified xsi:type="dcterms:W3CDTF">2021-02-24T13:47:57Z</dcterms:modified>
</cp:coreProperties>
</file>