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5" r:id="rId2"/>
    <p:sldId id="298" r:id="rId3"/>
    <p:sldId id="256" r:id="rId4"/>
    <p:sldId id="288" r:id="rId5"/>
    <p:sldId id="281" r:id="rId6"/>
    <p:sldId id="283" r:id="rId7"/>
    <p:sldId id="317" r:id="rId8"/>
  </p:sldIdLst>
  <p:sldSz cx="10160000" cy="7620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  <p:embeddedFont>
      <p:font typeface="XCCW Joined 1a" panose="03050602040000000000" pitchFamily="66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1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FF1F3-42F1-4D2E-ABA8-142B9569097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22772D-213E-4E57-8BC8-EBA0F66835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247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29840-A471-49DB-875B-62227D2C9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117921-A97F-4CE5-A2DC-693B73E48B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CA351-EB93-46B1-AC42-90471F149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90037-89C3-4A9E-AA95-A028B62EF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30502-AF48-413F-9AA9-FAB96BC86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90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75936-4EE9-4A13-8751-E206FD2AF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98DFC-01AC-4140-9C5B-0FB462C39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DA180-3E54-4CC2-B2D2-6C8811749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8CA14-ABCE-41E9-806A-4A80B80C3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C7E99-ACE1-40F8-A8E7-835CA3BE9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453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40C74-928F-47D2-BA42-C64116595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4AF61F-39A5-43FB-A0DD-1B25C6EF3B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D9B8D7-1674-4754-B37A-7EEA28C83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18899-C225-4312-A2AF-E3A28ED64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EC0AE-DF39-4F4D-83B6-ABE05123B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473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89AA3-BB97-4EDB-A394-45BCC43C1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5C20F-21AB-420B-AEDE-FF17448A35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773A25-AE32-4414-A1B0-8956C05EAE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840C3-62C4-480A-9A76-40B60EDAA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6EAFBA-820F-4D18-9274-BD1360DF4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4E6ABB-F106-4D3D-B9D5-0F961D797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736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A90C7-CCC2-442B-AC01-9997A8C24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17D667-6E6A-425E-A9F2-AB5611FF3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FEB175-0101-4D18-841A-B88B291E7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3A6C87-0D67-4A2E-BBFD-28BE1DFCD4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8476EC-581E-4AA6-8926-DBE568928D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F7AC1A-1852-46D6-9747-5EA87EF04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70B260-E76B-484C-93B1-7A5D671EB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F98F12-6DD6-41F9-A771-F21C19C4E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20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76C02-8E23-44E3-9C30-B8F354C93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ACAA9-5FA7-4565-AFA3-7ECCDC9E0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C049DA-2861-4138-8A86-272656526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DB3C9E-79DF-4239-9640-888961A3C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541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0C6E54-487D-49BA-8B62-A4A6A7383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E9EA5D-7ECC-4812-9BAC-226030239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508B51-908A-4EE7-98EC-4018EA436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931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1941E-F5AC-42E4-86D1-99A6F6B83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F6A26-3C83-4AA5-B90B-88AA774E0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02F2E6-66F4-421D-8A1C-A765BF44FC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C8F37-7813-4EF7-99CF-750DC896E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57063-79BA-4BFC-9F21-1E637A527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C861B-F3B2-4377-89CA-100FF4AD0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475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3BD8E-9FEE-4B67-BC7F-F6A93E7A4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D02243-5E9B-4BED-AC95-3F2FB9A9DF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BCE15F-CA0C-4E06-9C2E-1BB8984798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899F7C-893D-4766-8342-E49DEE0A9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9F1B91-FC46-48D8-92BD-AAEC09C9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D61D04-9CD1-4A36-855A-E294E1832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520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AB559-5CAC-44E7-94A0-D4B39657A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B8A280-8F49-4206-B4EF-E8AD77AE25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E2FB9-E259-470C-B679-38A80AC03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53F17-02A3-4A02-B599-A7AAFE9AE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B2950-C8B3-48AE-9EB5-C38B64AB5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856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9FF592-92BF-4938-A172-1368B69A72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EBBD95-9CE9-47A8-8C4A-8E985EFC20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A6D59-DAAE-4EB6-AC27-60A1E2666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16F3A1-35AC-4266-A5E5-9943B0693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82E226-AB1E-4E7F-80CE-737392ED7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220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ABCC5-B730-41C4-855F-0F6FC80D6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8B354E-1C96-4AEB-BE7D-4478BE416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CA435A-AE3E-4D2F-97BE-1875AD9612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D1CD3-EB29-4004-9D11-72207DE974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0E0F7-1816-40F1-B06A-597A616DCF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296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8.jpe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AA2E88D-C399-43E0-857A-18776D9095D6}"/>
              </a:ext>
            </a:extLst>
          </p:cNvPr>
          <p:cNvSpPr txBox="1"/>
          <p:nvPr/>
        </p:nvSpPr>
        <p:spPr>
          <a:xfrm>
            <a:off x="373822" y="105466"/>
            <a:ext cx="4068583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Day 1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6587F435-23E2-44ED-B47A-D54C154F917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174240" y="665480"/>
            <a:ext cx="7620000" cy="628904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313597B-0E50-49BF-A333-EE4BDFCBBDF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95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92"/>
    </mc:Choice>
    <mc:Fallback xmlns="">
      <p:transition spd="slow" advTm="176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ary pope osborne writing is a miracle">
            <a:extLst>
              <a:ext uri="{FF2B5EF4-FFF2-40B4-BE49-F238E27FC236}">
                <a16:creationId xmlns:a16="http://schemas.microsoft.com/office/drawing/2014/main" id="{95ACABE5-5BB3-4AB5-9C3A-4824C0988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803" y="1443038"/>
            <a:ext cx="9096375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2D36791-16B2-495C-AECC-E162DB8473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415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72"/>
    </mc:Choice>
    <mc:Fallback xmlns="">
      <p:transition spd="slow" advTm="30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960770-7B73-44ED-856A-9480328FB0C4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4741" y="2605985"/>
            <a:ext cx="7953789" cy="471556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A2E88D-C399-43E0-857A-18776D9095D6}"/>
              </a:ext>
            </a:extLst>
          </p:cNvPr>
          <p:cNvSpPr txBox="1"/>
          <p:nvPr/>
        </p:nvSpPr>
        <p:spPr>
          <a:xfrm>
            <a:off x="3343275" y="298450"/>
            <a:ext cx="4938533" cy="6617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6F7773-8601-4402-A452-B5A3FE7B41D3}"/>
              </a:ext>
            </a:extLst>
          </p:cNvPr>
          <p:cNvSpPr txBox="1"/>
          <p:nvPr/>
        </p:nvSpPr>
        <p:spPr>
          <a:xfrm>
            <a:off x="334010" y="1105742"/>
            <a:ext cx="7428452" cy="138499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XCCW Joined 1a" panose="03050602040000000000" pitchFamily="66" charset="0"/>
              </a:rPr>
              <a:t>How do you think this might differ from last weeks Travel writing?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738FCC25-2AFC-4FED-BBE0-AB978B9BCF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37772" y="1075418"/>
            <a:ext cx="2021516" cy="122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5FF0F2B-7836-424A-AB05-603EA3FE670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546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19"/>
    </mc:Choice>
    <mc:Fallback xmlns="">
      <p:transition spd="slow" advTm="31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>
                <a:solidFill>
                  <a:srgbClr val="000000"/>
                </a:solidFill>
                <a:latin typeface="Harrington - 50"/>
              </a:rPr>
              <a:t>Travel Writing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304800" y="697245"/>
            <a:ext cx="7270474" cy="625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3200" dirty="0"/>
              <a:t>Speed words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E01F914-C8CF-4ABE-88C6-DD8F0B591A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4319075"/>
              </p:ext>
            </p:extLst>
          </p:nvPr>
        </p:nvGraphicFramePr>
        <p:xfrm>
          <a:off x="1198631" y="1337680"/>
          <a:ext cx="7762737" cy="269163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47849">
                  <a:extLst>
                    <a:ext uri="{9D8B030D-6E8A-4147-A177-3AD203B41FA5}">
                      <a16:colId xmlns:a16="http://schemas.microsoft.com/office/drawing/2014/main" val="885168990"/>
                    </a:ext>
                  </a:extLst>
                </a:gridCol>
                <a:gridCol w="1637898">
                  <a:extLst>
                    <a:ext uri="{9D8B030D-6E8A-4147-A177-3AD203B41FA5}">
                      <a16:colId xmlns:a16="http://schemas.microsoft.com/office/drawing/2014/main" val="2440003642"/>
                    </a:ext>
                  </a:extLst>
                </a:gridCol>
                <a:gridCol w="2138495">
                  <a:extLst>
                    <a:ext uri="{9D8B030D-6E8A-4147-A177-3AD203B41FA5}">
                      <a16:colId xmlns:a16="http://schemas.microsoft.com/office/drawing/2014/main" val="1441267063"/>
                    </a:ext>
                  </a:extLst>
                </a:gridCol>
                <a:gridCol w="2138495">
                  <a:extLst>
                    <a:ext uri="{9D8B030D-6E8A-4147-A177-3AD203B41FA5}">
                      <a16:colId xmlns:a16="http://schemas.microsoft.com/office/drawing/2014/main" val="3048743610"/>
                    </a:ext>
                  </a:extLst>
                </a:gridCol>
              </a:tblGrid>
              <a:tr h="390646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oppressive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humidity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vast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enigmatic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2633985"/>
                  </a:ext>
                </a:extLst>
              </a:tr>
              <a:tr h="558608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reputation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futuristic</a:t>
                      </a:r>
                      <a:endParaRPr lang="en-GB" sz="24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monumental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u="none" dirty="0">
                          <a:solidFill>
                            <a:schemeClr val="tx1"/>
                          </a:solidFill>
                        </a:rPr>
                        <a:t>prodigious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8659625"/>
                  </a:ext>
                </a:extLst>
              </a:tr>
              <a:tr h="558608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captivated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u="none" dirty="0">
                          <a:solidFill>
                            <a:schemeClr val="tx1"/>
                          </a:solidFill>
                        </a:rPr>
                        <a:t>foliage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elusive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u="none" dirty="0">
                          <a:solidFill>
                            <a:schemeClr val="tx1"/>
                          </a:solidFill>
                        </a:rPr>
                        <a:t>disheartened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1361103"/>
                  </a:ext>
                </a:extLst>
              </a:tr>
              <a:tr h="558608">
                <a:tc>
                  <a:txBody>
                    <a:bodyPr/>
                    <a:lstStyle/>
                    <a:p>
                      <a:pPr marL="0" marR="0" lvl="0" indent="0" algn="l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u="none" dirty="0">
                          <a:solidFill>
                            <a:schemeClr val="tx1"/>
                          </a:solidFill>
                        </a:rPr>
                        <a:t>optimistic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delicacy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u="none" dirty="0">
                          <a:solidFill>
                            <a:schemeClr val="tx1"/>
                          </a:solidFill>
                        </a:rPr>
                        <a:t>stint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cacophony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4244870"/>
                  </a:ext>
                </a:extLst>
              </a:tr>
              <a:tr h="558608">
                <a:tc>
                  <a:txBody>
                    <a:bodyPr/>
                    <a:lstStyle/>
                    <a:p>
                      <a:pPr marL="0" marR="0" lvl="0" indent="0" algn="l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u="none" dirty="0">
                          <a:solidFill>
                            <a:schemeClr val="tx1"/>
                          </a:solidFill>
                        </a:rPr>
                        <a:t>tranquil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38024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5644D4D-DEAE-4BA4-99BD-894FFAFCF914}"/>
              </a:ext>
            </a:extLst>
          </p:cNvPr>
          <p:cNvSpPr txBox="1"/>
          <p:nvPr/>
        </p:nvSpPr>
        <p:spPr>
          <a:xfrm>
            <a:off x="155161" y="4290853"/>
            <a:ext cx="5100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1" dirty="0">
                <a:solidFill>
                  <a:srgbClr val="202124"/>
                </a:solidFill>
                <a:latin typeface="arial" panose="020B0604020202020204" pitchFamily="34" charset="0"/>
              </a:rPr>
              <a:t>o</a:t>
            </a:r>
            <a:r>
              <a:rPr lang="en-GB" sz="1200" b="1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ppressive</a:t>
            </a:r>
          </a:p>
          <a:p>
            <a:pPr algn="l"/>
            <a:r>
              <a:rPr lang="en-GB" sz="1200" b="0" i="1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Adjective</a:t>
            </a:r>
          </a:p>
          <a:p>
            <a:pPr algn="l"/>
            <a:r>
              <a:rPr lang="en-GB" sz="1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(of weather) close and sultry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23507338-733A-4C82-ABC1-D83B3689A4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127" y="4983350"/>
            <a:ext cx="1466748" cy="83099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kumimoji="0" lang="en-US" altLang="en-US" sz="1200" b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umidity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 i="1" dirty="0">
                <a:latin typeface="Arial" panose="020B0604020202020204" pitchFamily="34" charset="0"/>
                <a:cs typeface="Arial" panose="020B0604020202020204" pitchFamily="34" charset="0"/>
              </a:rPr>
              <a:t>Noun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atmospheric moisture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rgbClr val="20212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0DC303-EADA-4CFF-A284-4C4E05FCEBC7}"/>
              </a:ext>
            </a:extLst>
          </p:cNvPr>
          <p:cNvSpPr txBox="1"/>
          <p:nvPr/>
        </p:nvSpPr>
        <p:spPr>
          <a:xfrm>
            <a:off x="155161" y="5583515"/>
            <a:ext cx="28356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1" i="0" dirty="0">
                <a:effectLst/>
                <a:latin typeface="arial" panose="020B0604020202020204" pitchFamily="34" charset="0"/>
              </a:rPr>
              <a:t>enigmatic</a:t>
            </a:r>
          </a:p>
          <a:p>
            <a:r>
              <a:rPr lang="en-GB" sz="1200" b="0" i="1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Adjective</a:t>
            </a:r>
            <a:endParaRPr lang="en-GB" sz="12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sz="1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difficult to interpret or understand; mysterious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653D084-39C3-4CEF-82D8-470F04046768}"/>
              </a:ext>
            </a:extLst>
          </p:cNvPr>
          <p:cNvSpPr txBox="1"/>
          <p:nvPr/>
        </p:nvSpPr>
        <p:spPr>
          <a:xfrm>
            <a:off x="155161" y="6414512"/>
            <a:ext cx="283568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reputation</a:t>
            </a:r>
          </a:p>
          <a:p>
            <a:r>
              <a:rPr lang="en-GB" sz="1200" i="1" dirty="0">
                <a:solidFill>
                  <a:srgbClr val="202124"/>
                </a:solidFill>
                <a:latin typeface="arial" panose="020B0604020202020204" pitchFamily="34" charset="0"/>
              </a:rPr>
              <a:t>Noun</a:t>
            </a:r>
          </a:p>
          <a:p>
            <a:r>
              <a:rPr lang="en-GB" sz="1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 beliefs or opinions that are generally held about someone or something.</a:t>
            </a:r>
            <a:endParaRPr lang="en-GB" sz="1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6CD46B-3B93-42A0-A062-DD70DDBCCCB1}"/>
              </a:ext>
            </a:extLst>
          </p:cNvPr>
          <p:cNvSpPr txBox="1"/>
          <p:nvPr/>
        </p:nvSpPr>
        <p:spPr>
          <a:xfrm>
            <a:off x="2705479" y="4290852"/>
            <a:ext cx="304762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futuristic</a:t>
            </a:r>
          </a:p>
          <a:p>
            <a:r>
              <a:rPr lang="en-GB" sz="1200" b="0" i="1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Adjective</a:t>
            </a:r>
          </a:p>
          <a:p>
            <a:r>
              <a:rPr lang="en-GB" sz="1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having or involving very modern technology or design</a:t>
            </a:r>
            <a:endParaRPr lang="en-GB" sz="12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D481DF6-5223-4068-8FF0-98E3352C4E45}"/>
              </a:ext>
            </a:extLst>
          </p:cNvPr>
          <p:cNvSpPr txBox="1"/>
          <p:nvPr/>
        </p:nvSpPr>
        <p:spPr>
          <a:xfrm>
            <a:off x="2705479" y="5121849"/>
            <a:ext cx="510063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1" dirty="0">
                <a:latin typeface="arial" panose="020B0604020202020204" pitchFamily="34" charset="0"/>
              </a:rPr>
              <a:t>m</a:t>
            </a:r>
            <a:r>
              <a:rPr lang="en-GB" sz="1200" b="1" i="0" dirty="0">
                <a:effectLst/>
                <a:latin typeface="arial" panose="020B0604020202020204" pitchFamily="34" charset="0"/>
              </a:rPr>
              <a:t>onumental</a:t>
            </a:r>
          </a:p>
          <a:p>
            <a:pPr algn="l"/>
            <a:r>
              <a:rPr lang="en-GB" sz="1200" i="1" dirty="0">
                <a:latin typeface="arial" panose="020B0604020202020204" pitchFamily="34" charset="0"/>
              </a:rPr>
              <a:t>A</a:t>
            </a:r>
            <a:r>
              <a:rPr lang="en-GB" sz="1200" b="0" i="1" dirty="0">
                <a:effectLst/>
                <a:latin typeface="arial" panose="020B0604020202020204" pitchFamily="34" charset="0"/>
              </a:rPr>
              <a:t>djective</a:t>
            </a:r>
            <a:endParaRPr lang="en-GB" sz="1200" i="1" dirty="0">
              <a:latin typeface="arial" panose="020B0604020202020204" pitchFamily="34" charset="0"/>
            </a:endParaRPr>
          </a:p>
          <a:p>
            <a:r>
              <a:rPr lang="en-GB" sz="1200" b="0" i="0" dirty="0">
                <a:effectLst/>
                <a:latin typeface="arial" panose="020B0604020202020204" pitchFamily="34" charset="0"/>
              </a:rPr>
              <a:t>great in importance, extent, or size</a:t>
            </a:r>
            <a:r>
              <a:rPr lang="en-GB" sz="1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/>
            <a:endParaRPr lang="en-GB" sz="1200" b="0" i="1" dirty="0">
              <a:effectLst/>
              <a:latin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808BD7-840C-49A1-84F4-096D364703FF}"/>
              </a:ext>
            </a:extLst>
          </p:cNvPr>
          <p:cNvSpPr txBox="1"/>
          <p:nvPr/>
        </p:nvSpPr>
        <p:spPr>
          <a:xfrm>
            <a:off x="2705479" y="5710321"/>
            <a:ext cx="290745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1" i="0" dirty="0">
                <a:effectLst/>
                <a:latin typeface="arial" panose="020B0604020202020204" pitchFamily="34" charset="0"/>
              </a:rPr>
              <a:t>prodigious</a:t>
            </a:r>
            <a:endParaRPr lang="en-GB" sz="1200" dirty="0">
              <a:latin typeface="arial" panose="020B0604020202020204" pitchFamily="34" charset="0"/>
            </a:endParaRPr>
          </a:p>
          <a:p>
            <a:pPr algn="l"/>
            <a:r>
              <a:rPr lang="en-GB" sz="1200" b="0" i="1" dirty="0">
                <a:effectLst/>
                <a:latin typeface="arial" panose="020B0604020202020204" pitchFamily="34" charset="0"/>
              </a:rPr>
              <a:t>Adjective</a:t>
            </a:r>
          </a:p>
          <a:p>
            <a:pPr algn="l"/>
            <a:r>
              <a:rPr lang="en-GB" sz="1200" b="0" i="0" dirty="0">
                <a:effectLst/>
                <a:latin typeface="arial" panose="020B0604020202020204" pitchFamily="34" charset="0"/>
              </a:rPr>
              <a:t>remarkably or impressively great in extent, size, or degree.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33348B7-DEC3-469C-BD77-4DCCB837A42C}"/>
              </a:ext>
            </a:extLst>
          </p:cNvPr>
          <p:cNvSpPr txBox="1"/>
          <p:nvPr/>
        </p:nvSpPr>
        <p:spPr>
          <a:xfrm>
            <a:off x="2705479" y="6571123"/>
            <a:ext cx="28356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202124"/>
                </a:solidFill>
                <a:latin typeface="arial" panose="020B0604020202020204" pitchFamily="34" charset="0"/>
              </a:rPr>
              <a:t>c</a:t>
            </a:r>
            <a:r>
              <a:rPr lang="en-GB" sz="12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aptivated</a:t>
            </a:r>
          </a:p>
          <a:p>
            <a:r>
              <a:rPr lang="en-GB" sz="1200" i="1" dirty="0">
                <a:solidFill>
                  <a:srgbClr val="202124"/>
                </a:solidFill>
                <a:latin typeface="arial" panose="020B0604020202020204" pitchFamily="34" charset="0"/>
              </a:rPr>
              <a:t>Verb</a:t>
            </a:r>
          </a:p>
          <a:p>
            <a:r>
              <a:rPr lang="en-GB" sz="1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attract and hold the interest and attention of; charm.</a:t>
            </a:r>
            <a:endParaRPr lang="en-GB" sz="12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891AB49-A675-4107-835D-EB2824ACF66D}"/>
              </a:ext>
            </a:extLst>
          </p:cNvPr>
          <p:cNvSpPr txBox="1"/>
          <p:nvPr/>
        </p:nvSpPr>
        <p:spPr>
          <a:xfrm>
            <a:off x="5270016" y="4747107"/>
            <a:ext cx="5100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1" dirty="0">
                <a:latin typeface="arial" panose="020B0604020202020204" pitchFamily="34" charset="0"/>
              </a:rPr>
              <a:t>f</a:t>
            </a:r>
            <a:r>
              <a:rPr lang="en-GB" sz="1200" b="1" i="0" dirty="0">
                <a:effectLst/>
                <a:latin typeface="arial" panose="020B0604020202020204" pitchFamily="34" charset="0"/>
              </a:rPr>
              <a:t>oliage</a:t>
            </a:r>
          </a:p>
          <a:p>
            <a:pPr algn="l"/>
            <a:r>
              <a:rPr lang="en-GB" sz="1200" i="1" dirty="0">
                <a:latin typeface="arial" panose="020B0604020202020204" pitchFamily="34" charset="0"/>
              </a:rPr>
              <a:t>N</a:t>
            </a:r>
            <a:r>
              <a:rPr lang="en-GB" sz="1200" b="0" i="1" dirty="0">
                <a:effectLst/>
                <a:latin typeface="arial" panose="020B0604020202020204" pitchFamily="34" charset="0"/>
              </a:rPr>
              <a:t>oun</a:t>
            </a:r>
            <a:endParaRPr lang="en-GB" sz="1200" i="1" dirty="0">
              <a:latin typeface="arial" panose="020B0604020202020204" pitchFamily="34" charset="0"/>
            </a:endParaRPr>
          </a:p>
          <a:p>
            <a:pPr algn="l"/>
            <a:r>
              <a:rPr lang="en-GB" sz="1200" b="0" i="0" dirty="0">
                <a:effectLst/>
                <a:latin typeface="arial" panose="020B0604020202020204" pitchFamily="34" charset="0"/>
              </a:rPr>
              <a:t>plant leaves collectively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7E17BFD-17CA-47EF-91BB-863E12C4EDCE}"/>
              </a:ext>
            </a:extLst>
          </p:cNvPr>
          <p:cNvSpPr txBox="1"/>
          <p:nvPr/>
        </p:nvSpPr>
        <p:spPr>
          <a:xfrm>
            <a:off x="5255797" y="4170425"/>
            <a:ext cx="244323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202124"/>
                </a:solidFill>
                <a:latin typeface="arial" panose="020B0604020202020204" pitchFamily="34" charset="0"/>
              </a:rPr>
              <a:t>e</a:t>
            </a:r>
            <a:r>
              <a:rPr lang="en-GB" sz="12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lusive</a:t>
            </a:r>
          </a:p>
          <a:p>
            <a:r>
              <a:rPr lang="en-GB" sz="1200" i="1" dirty="0">
                <a:solidFill>
                  <a:srgbClr val="202124"/>
                </a:solidFill>
                <a:latin typeface="arial" panose="020B0604020202020204" pitchFamily="34" charset="0"/>
              </a:rPr>
              <a:t>Adjective</a:t>
            </a:r>
          </a:p>
          <a:p>
            <a:r>
              <a:rPr lang="en-GB" sz="1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difficult to find, catch, or achieve.</a:t>
            </a:r>
            <a:endParaRPr lang="en-GB" sz="12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33E129C-F0C8-4386-A1DC-680F695CF850}"/>
              </a:ext>
            </a:extLst>
          </p:cNvPr>
          <p:cNvSpPr txBox="1"/>
          <p:nvPr/>
        </p:nvSpPr>
        <p:spPr>
          <a:xfrm>
            <a:off x="5270016" y="5433321"/>
            <a:ext cx="26220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disheartened</a:t>
            </a:r>
          </a:p>
          <a:p>
            <a:r>
              <a:rPr lang="en-GB" sz="1200" i="1" dirty="0">
                <a:solidFill>
                  <a:srgbClr val="202124"/>
                </a:solidFill>
                <a:latin typeface="arial" panose="020B0604020202020204" pitchFamily="34" charset="0"/>
              </a:rPr>
              <a:t>Adjective</a:t>
            </a:r>
          </a:p>
          <a:p>
            <a:r>
              <a:rPr lang="en-GB" sz="1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having lost determination or confidence; dispirited.</a:t>
            </a:r>
            <a:endParaRPr lang="en-GB" sz="12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F06B4BD-53CE-48B6-80E9-B0F9E90D2459}"/>
              </a:ext>
            </a:extLst>
          </p:cNvPr>
          <p:cNvSpPr txBox="1"/>
          <p:nvPr/>
        </p:nvSpPr>
        <p:spPr>
          <a:xfrm>
            <a:off x="5255797" y="6218152"/>
            <a:ext cx="52816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202124"/>
                </a:solidFill>
                <a:latin typeface="arial" panose="020B0604020202020204" pitchFamily="34" charset="0"/>
              </a:rPr>
              <a:t>o</a:t>
            </a:r>
            <a:r>
              <a:rPr lang="en-GB" sz="12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ptimistic</a:t>
            </a:r>
          </a:p>
          <a:p>
            <a:r>
              <a:rPr lang="en-GB" sz="1200" i="1" dirty="0">
                <a:solidFill>
                  <a:srgbClr val="202124"/>
                </a:solidFill>
                <a:latin typeface="arial" panose="020B0604020202020204" pitchFamily="34" charset="0"/>
              </a:rPr>
              <a:t>Adjective</a:t>
            </a:r>
          </a:p>
          <a:p>
            <a:r>
              <a:rPr lang="en-GB" sz="1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hopeful and confident about the future.</a:t>
            </a:r>
            <a:endParaRPr lang="en-GB" sz="1200" dirty="0"/>
          </a:p>
          <a:p>
            <a:endParaRPr lang="en-GB" sz="1200" i="1" dirty="0">
              <a:solidFill>
                <a:srgbClr val="202124"/>
              </a:solidFill>
              <a:latin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EE3D801-76B0-4458-BE74-034CA6145F7F}"/>
              </a:ext>
            </a:extLst>
          </p:cNvPr>
          <p:cNvSpPr txBox="1"/>
          <p:nvPr/>
        </p:nvSpPr>
        <p:spPr>
          <a:xfrm>
            <a:off x="5270016" y="6898083"/>
            <a:ext cx="52863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202124"/>
                </a:solidFill>
                <a:latin typeface="arial" panose="020B0604020202020204" pitchFamily="34" charset="0"/>
              </a:rPr>
              <a:t>delicacy</a:t>
            </a:r>
          </a:p>
          <a:p>
            <a:r>
              <a:rPr lang="en-GB" sz="1200" b="0" i="1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</a:t>
            </a:r>
            <a:r>
              <a:rPr lang="en-GB" sz="1200" i="1" dirty="0">
                <a:solidFill>
                  <a:srgbClr val="202124"/>
                </a:solidFill>
                <a:latin typeface="arial" panose="020B0604020202020204" pitchFamily="34" charset="0"/>
              </a:rPr>
              <a:t>oun</a:t>
            </a:r>
          </a:p>
          <a:p>
            <a:r>
              <a:rPr lang="en-GB" sz="1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 choice or expensive food</a:t>
            </a:r>
            <a:endParaRPr lang="en-GB" sz="12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54F952F-39E9-4B6F-B078-F6B8390B4F98}"/>
              </a:ext>
            </a:extLst>
          </p:cNvPr>
          <p:cNvSpPr txBox="1"/>
          <p:nvPr/>
        </p:nvSpPr>
        <p:spPr>
          <a:xfrm>
            <a:off x="7905107" y="4191034"/>
            <a:ext cx="225489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202124"/>
                </a:solidFill>
                <a:latin typeface="arial" panose="020B0604020202020204" pitchFamily="34" charset="0"/>
              </a:rPr>
              <a:t>s</a:t>
            </a:r>
            <a:r>
              <a:rPr lang="en-GB" sz="12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tint</a:t>
            </a:r>
          </a:p>
          <a:p>
            <a:r>
              <a:rPr lang="en-GB" sz="1200" i="1" dirty="0">
                <a:solidFill>
                  <a:srgbClr val="202124"/>
                </a:solidFill>
                <a:latin typeface="arial" panose="020B0604020202020204" pitchFamily="34" charset="0"/>
              </a:rPr>
              <a:t>Noun</a:t>
            </a:r>
          </a:p>
          <a:p>
            <a:r>
              <a:rPr lang="en-GB" sz="1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 person's fixed or allotted period of work</a:t>
            </a:r>
            <a:endParaRPr lang="en-GB" sz="12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9FF7DC3-9068-451E-9371-5D81E3D6E316}"/>
              </a:ext>
            </a:extLst>
          </p:cNvPr>
          <p:cNvSpPr txBox="1"/>
          <p:nvPr/>
        </p:nvSpPr>
        <p:spPr>
          <a:xfrm>
            <a:off x="7892100" y="5082607"/>
            <a:ext cx="23629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1" dirty="0">
                <a:effectLst/>
                <a:latin typeface="arial" panose="020B0604020202020204" pitchFamily="34" charset="0"/>
              </a:rPr>
              <a:t>cacophony</a:t>
            </a:r>
          </a:p>
          <a:p>
            <a:pPr algn="l"/>
            <a:r>
              <a:rPr lang="en-GB" sz="1200" b="0" i="1" dirty="0">
                <a:effectLst/>
                <a:latin typeface="arial" panose="020B0604020202020204" pitchFamily="34" charset="0"/>
              </a:rPr>
              <a:t>Noun</a:t>
            </a:r>
            <a:endParaRPr lang="en-GB" sz="1200" dirty="0">
              <a:latin typeface="arial" panose="020B0604020202020204" pitchFamily="34" charset="0"/>
            </a:endParaRPr>
          </a:p>
          <a:p>
            <a:pPr algn="l"/>
            <a:r>
              <a:rPr lang="en-GB" sz="1200" b="0" i="0" dirty="0">
                <a:effectLst/>
                <a:latin typeface="arial" panose="020B0604020202020204" pitchFamily="34" charset="0"/>
              </a:rPr>
              <a:t>a harsh discordant mixture of sounds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B07C6AB-A7D1-49F7-9503-1094255C3A07}"/>
              </a:ext>
            </a:extLst>
          </p:cNvPr>
          <p:cNvSpPr txBox="1"/>
          <p:nvPr/>
        </p:nvSpPr>
        <p:spPr>
          <a:xfrm>
            <a:off x="7898950" y="6045180"/>
            <a:ext cx="52959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</a:rPr>
              <a:t>t</a:t>
            </a:r>
            <a:r>
              <a:rPr lang="en-GB" sz="1200" b="1" i="0" dirty="0">
                <a:effectLst/>
                <a:latin typeface="arial" panose="020B0604020202020204" pitchFamily="34" charset="0"/>
              </a:rPr>
              <a:t>ranquil</a:t>
            </a:r>
          </a:p>
          <a:p>
            <a:r>
              <a:rPr lang="en-GB" sz="1200" i="1" dirty="0">
                <a:latin typeface="arial" panose="020B0604020202020204" pitchFamily="34" charset="0"/>
              </a:rPr>
              <a:t>Adjective</a:t>
            </a:r>
          </a:p>
          <a:p>
            <a:r>
              <a:rPr lang="en-GB" sz="1200" b="0" i="0" dirty="0">
                <a:effectLst/>
                <a:latin typeface="arial" panose="020B0604020202020204" pitchFamily="34" charset="0"/>
              </a:rPr>
              <a:t>free from disturbance; calm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9D97A08-BC08-4ACF-B319-FAA4331ACB2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239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608"/>
    </mc:Choice>
    <mc:Fallback xmlns="">
      <p:transition spd="slow" advTm="274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5" grpId="0"/>
      <p:bldP spid="14" grpId="0"/>
      <p:bldP spid="16" grpId="0"/>
      <p:bldP spid="18" grpId="0"/>
      <p:bldP spid="20" grpId="0"/>
      <p:bldP spid="22" grpId="0"/>
      <p:bldP spid="24" grpId="0"/>
      <p:bldP spid="26" grpId="0"/>
      <p:bldP spid="28" grpId="0"/>
      <p:bldP spid="30" grpId="0"/>
      <p:bldP spid="32" grpId="0"/>
      <p:bldP spid="34" grpId="0"/>
      <p:bldP spid="36" grpId="0"/>
      <p:bldP spid="38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45597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076" name="Picture 4" descr="50 Questions That Make You Think - Thought-Provoking Questions">
            <a:extLst>
              <a:ext uri="{FF2B5EF4-FFF2-40B4-BE49-F238E27FC236}">
                <a16:creationId xmlns:a16="http://schemas.microsoft.com/office/drawing/2014/main" id="{2454291A-7CEE-4046-A936-BA7665CE0D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19062" y="145597"/>
            <a:ext cx="2143125" cy="123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CC288F5-EEE0-4895-BC14-F23FAF72E76A}"/>
              </a:ext>
            </a:extLst>
          </p:cNvPr>
          <p:cNvSpPr txBox="1"/>
          <p:nvPr/>
        </p:nvSpPr>
        <p:spPr>
          <a:xfrm>
            <a:off x="289450" y="67965"/>
            <a:ext cx="4938533" cy="123110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 Example  </a:t>
            </a:r>
          </a:p>
        </p:txBody>
      </p:sp>
      <p:pic>
        <p:nvPicPr>
          <p:cNvPr id="6" name="Picture 5" descr="Text, letter&#10;&#10;Description automatically generated">
            <a:extLst>
              <a:ext uri="{FF2B5EF4-FFF2-40B4-BE49-F238E27FC236}">
                <a16:creationId xmlns:a16="http://schemas.microsoft.com/office/drawing/2014/main" id="{646D1865-4265-45A9-B669-AAB00A79B95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061331" y="-259903"/>
            <a:ext cx="6150628" cy="943711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3B2FC8C-7A06-4423-8D42-ED04982FB6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433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939"/>
    </mc:Choice>
    <mc:Fallback xmlns="">
      <p:transition spd="slow" advTm="225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9700" y="117708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404191" y="1859309"/>
            <a:ext cx="4047221" cy="10292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0">
              <a:lnSpc>
                <a:spcPct val="115000"/>
              </a:lnSpc>
            </a:pPr>
            <a:r>
              <a:rPr lang="en-GB" sz="1800" b="1" i="1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What is the same as Travel writing?</a:t>
            </a:r>
          </a:p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sz="1800" i="1" dirty="0">
              <a:solidFill>
                <a:srgbClr val="000000"/>
              </a:solidFill>
              <a:effectLst/>
              <a:latin typeface="Calibri" panose="020F050202020403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sz="1800" i="1" dirty="0">
              <a:solidFill>
                <a:srgbClr val="000000"/>
              </a:solidFill>
              <a:effectLst/>
              <a:latin typeface="Calibri" panose="020F050202020403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896D9F-64F9-4EBC-882F-B57D2438E837}"/>
              </a:ext>
            </a:extLst>
          </p:cNvPr>
          <p:cNvSpPr txBox="1"/>
          <p:nvPr/>
        </p:nvSpPr>
        <p:spPr>
          <a:xfrm>
            <a:off x="607871" y="6965491"/>
            <a:ext cx="9855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 dirty="0"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© Original plan copyright Hamilton Trust, who give permission for it to be adapted as wished by individual users</a:t>
            </a:r>
            <a:r>
              <a:rPr lang="en-GB" sz="1800" dirty="0"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. 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23C4E7B-DC3C-4BF2-BCBE-8E62645F5EA1}"/>
              </a:ext>
            </a:extLst>
          </p:cNvPr>
          <p:cNvSpPr txBox="1"/>
          <p:nvPr/>
        </p:nvSpPr>
        <p:spPr>
          <a:xfrm>
            <a:off x="155161" y="954827"/>
            <a:ext cx="6917634" cy="717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b="1" u="sng" dirty="0" err="1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L.O:To</a:t>
            </a:r>
            <a:r>
              <a:rPr lang="en-GB" sz="1800" b="1" u="sng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identify some features of a Travel </a:t>
            </a:r>
            <a:r>
              <a:rPr lang="en-GB" b="1" u="sng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J</a:t>
            </a:r>
            <a:r>
              <a:rPr lang="en-GB" sz="1800" b="1" u="sng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ournal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929969-F066-4565-9147-798492C20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4737" y="105681"/>
            <a:ext cx="2593814" cy="182585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50D2B48-3FE1-4E2B-A6CB-A0729A7C2A1A}"/>
              </a:ext>
            </a:extLst>
          </p:cNvPr>
          <p:cNvSpPr txBox="1"/>
          <p:nvPr/>
        </p:nvSpPr>
        <p:spPr>
          <a:xfrm>
            <a:off x="4967441" y="1892624"/>
            <a:ext cx="8978348" cy="669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b="1" i="1" u="sng" dirty="0"/>
              <a:t>How is a Travel Journal different?</a:t>
            </a:r>
            <a:endParaRPr lang="en-GB" dirty="0"/>
          </a:p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sz="1800" i="1" dirty="0">
              <a:solidFill>
                <a:srgbClr val="000000"/>
              </a:solidFill>
              <a:effectLst/>
              <a:latin typeface="Calibri" panose="020F050202020403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D78DDCA-E7F6-46ED-8E05-CC46DBE95C7A}"/>
              </a:ext>
            </a:extLst>
          </p:cNvPr>
          <p:cNvSpPr txBox="1"/>
          <p:nvPr/>
        </p:nvSpPr>
        <p:spPr>
          <a:xfrm>
            <a:off x="141467" y="172277"/>
            <a:ext cx="4938533" cy="6617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 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5B2BC16-0E6A-4E95-B614-1230A70966EC}"/>
              </a:ext>
            </a:extLst>
          </p:cNvPr>
          <p:cNvCxnSpPr>
            <a:cxnSpLocks/>
          </p:cNvCxnSpPr>
          <p:nvPr/>
        </p:nvCxnSpPr>
        <p:spPr>
          <a:xfrm>
            <a:off x="4620126" y="1645920"/>
            <a:ext cx="0" cy="38501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E6599FE9-B0E9-4A1B-A93C-74895802D024}"/>
              </a:ext>
            </a:extLst>
          </p:cNvPr>
          <p:cNvSpPr txBox="1"/>
          <p:nvPr/>
        </p:nvSpPr>
        <p:spPr>
          <a:xfrm>
            <a:off x="404191" y="5326156"/>
            <a:ext cx="7526479" cy="149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sz="1600" i="1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Digging deeper now, what do you notice about the content of the Travel Journal example?</a:t>
            </a:r>
          </a:p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buAutoNum type="arabicPeriod"/>
            </a:pPr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58D2A27-5E21-4640-A6E6-946608D30B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100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861"/>
    </mc:Choice>
    <mc:Fallback xmlns="">
      <p:transition spd="slow" advTm="1108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5896D9F-64F9-4EBC-882F-B57D2438E837}"/>
              </a:ext>
            </a:extLst>
          </p:cNvPr>
          <p:cNvSpPr txBox="1"/>
          <p:nvPr/>
        </p:nvSpPr>
        <p:spPr>
          <a:xfrm>
            <a:off x="579296" y="6975016"/>
            <a:ext cx="9855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© Original plan copyright Hamilton Trust, who give permission for it to be adapted as wished by individual users</a:t>
            </a:r>
            <a:r>
              <a:rPr lang="en-GB" sz="1800"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. 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2C5446-A7AF-40EF-A428-FEA6027C19A8}"/>
              </a:ext>
            </a:extLst>
          </p:cNvPr>
          <p:cNvSpPr txBox="1"/>
          <p:nvPr/>
        </p:nvSpPr>
        <p:spPr>
          <a:xfrm>
            <a:off x="2951602" y="175595"/>
            <a:ext cx="4938533" cy="6617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B0C288-78A8-4A9F-9CB7-BBB9B0F91C8F}"/>
              </a:ext>
            </a:extLst>
          </p:cNvPr>
          <p:cNvSpPr txBox="1"/>
          <p:nvPr/>
        </p:nvSpPr>
        <p:spPr>
          <a:xfrm>
            <a:off x="1419225" y="3002685"/>
            <a:ext cx="6130041" cy="180049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Now have a go yourself and come back to the next PPT after you have finished.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88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37"/>
    </mc:Choice>
    <mc:Fallback xmlns="">
      <p:transition spd="slow" advTm="21637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6.5|29.3|15.2|18.5|25.2|7.9|5.9|8.3|20.8|7.9|9.2|16.7|6.8|20.3|15.4|1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302</Words>
  <Application>Microsoft Office PowerPoint</Application>
  <PresentationFormat>Custom</PresentationFormat>
  <Paragraphs>81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XCCW Joined 1a</vt:lpstr>
      <vt:lpstr>Calibri Light</vt:lpstr>
      <vt:lpstr>Arial</vt:lpstr>
      <vt:lpstr>Harrington - 50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78</cp:revision>
  <dcterms:created xsi:type="dcterms:W3CDTF">2021-01-23T11:18:11Z</dcterms:created>
  <dcterms:modified xsi:type="dcterms:W3CDTF">2021-02-01T07:39:43Z</dcterms:modified>
</cp:coreProperties>
</file>