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8"/>
  </p:handoutMasterIdLst>
  <p:sldIdLst>
    <p:sldId id="258" r:id="rId2"/>
    <p:sldId id="263" r:id="rId3"/>
    <p:sldId id="274" r:id="rId4"/>
    <p:sldId id="280" r:id="rId5"/>
    <p:sldId id="299" r:id="rId6"/>
    <p:sldId id="298" r:id="rId7"/>
  </p:sldIdLst>
  <p:sldSz cx="9144000" cy="6858000" type="screen4x3"/>
  <p:notesSz cx="10020300" cy="6888163"/>
  <p:embeddedFontLst>
    <p:embeddedFont>
      <p:font typeface="BPreplay" panose="02000503000000020004" charset="0"/>
      <p:regular r:id="rId9"/>
      <p:bold r:id="rId10"/>
      <p:italic r:id="rId11"/>
      <p:boldItalic r:id="rId12"/>
    </p:embeddedFont>
    <p:embeddedFont>
      <p:font typeface="Calibri" panose="020F0502020204030204" pitchFamily="34" charset="0"/>
      <p:regular r:id="rId13"/>
      <p:bold r:id="rId14"/>
      <p:italic r:id="rId15"/>
      <p:boldItalic r:id="rId16"/>
    </p:embeddedFont>
    <p:embeddedFont>
      <p:font typeface="Londrina Solid" panose="02000506000000020003" charset="0"/>
      <p:regular r:id="rId17"/>
    </p:embeddedFont>
    <p:embeddedFont>
      <p:font typeface="Sassoon Infant Md" panose="02000603050000020003" charset="0"/>
      <p:regular r:id="rId18"/>
    </p:embeddedFont>
    <p:embeddedFont>
      <p:font typeface="Sassoon Infant Rg" panose="02000503030000020003" charset="0"/>
      <p:regular r:id="rId19"/>
      <p:bold r:id="rId20"/>
    </p:embeddedFont>
    <p:embeddedFont>
      <p:font typeface="SimSun" panose="02010600030101010101" pitchFamily="2" charset="-122"/>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8E1FF"/>
    <a:srgbClr val="C19AB7"/>
    <a:srgbClr val="228CDB"/>
    <a:srgbClr val="9C95DC"/>
    <a:srgbClr val="4267AC"/>
    <a:srgbClr val="ADD83B"/>
    <a:srgbClr val="561E96"/>
    <a:srgbClr val="690E77"/>
    <a:srgbClr val="5FAD41"/>
    <a:srgbClr val="2D93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30" autoAdjust="0"/>
    <p:restoredTop sz="94660"/>
  </p:normalViewPr>
  <p:slideViewPr>
    <p:cSldViewPr snapToGrid="0" showGuides="1">
      <p:cViewPr varScale="1">
        <p:scale>
          <a:sx n="85" d="100"/>
          <a:sy n="85" d="100"/>
        </p:scale>
        <p:origin x="1014" y="84"/>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font" Target="fonts/font5.fntdata"/><Relationship Id="rId18"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13.fntdata"/><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font" Target="fonts/font9.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7.fntdata"/><Relationship Id="rId23" Type="http://schemas.openxmlformats.org/officeDocument/2006/relationships/viewProps" Target="viewProps.xml"/><Relationship Id="rId10" Type="http://schemas.openxmlformats.org/officeDocument/2006/relationships/font" Target="fonts/font2.fntdata"/><Relationship Id="rId19"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42130" cy="345604"/>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sz="quarter" idx="1"/>
          </p:nvPr>
        </p:nvSpPr>
        <p:spPr>
          <a:xfrm>
            <a:off x="5675851" y="1"/>
            <a:ext cx="4342130" cy="345604"/>
          </a:xfrm>
          <a:prstGeom prst="rect">
            <a:avLst/>
          </a:prstGeom>
        </p:spPr>
        <p:txBody>
          <a:bodyPr vert="horz" lIns="96616" tIns="48308" rIns="96616" bIns="48308" rtlCol="0"/>
          <a:lstStyle>
            <a:lvl1pPr algn="r">
              <a:defRPr sz="1300"/>
            </a:lvl1pPr>
          </a:lstStyle>
          <a:p>
            <a:fld id="{6B34F151-63AC-41CE-96F5-7702E930870C}" type="datetimeFigureOut">
              <a:rPr lang="en-GB" smtClean="0"/>
              <a:t>29/06/2020</a:t>
            </a:fld>
            <a:endParaRPr lang="en-GB"/>
          </a:p>
        </p:txBody>
      </p:sp>
      <p:sp>
        <p:nvSpPr>
          <p:cNvPr id="4" name="Footer Placeholder 3"/>
          <p:cNvSpPr>
            <a:spLocks noGrp="1"/>
          </p:cNvSpPr>
          <p:nvPr>
            <p:ph type="ftr" sz="quarter" idx="2"/>
          </p:nvPr>
        </p:nvSpPr>
        <p:spPr>
          <a:xfrm>
            <a:off x="0" y="6542560"/>
            <a:ext cx="4342130" cy="345603"/>
          </a:xfrm>
          <a:prstGeom prst="rect">
            <a:avLst/>
          </a:prstGeom>
        </p:spPr>
        <p:txBody>
          <a:bodyPr vert="horz" lIns="96616" tIns="48308" rIns="96616" bIns="48308" rtlCol="0" anchor="b"/>
          <a:lstStyle>
            <a:lvl1pPr algn="l">
              <a:defRPr sz="1300"/>
            </a:lvl1pPr>
          </a:lstStyle>
          <a:p>
            <a:endParaRPr lang="en-GB"/>
          </a:p>
        </p:txBody>
      </p:sp>
      <p:sp>
        <p:nvSpPr>
          <p:cNvPr id="5" name="Slide Number Placeholder 4"/>
          <p:cNvSpPr>
            <a:spLocks noGrp="1"/>
          </p:cNvSpPr>
          <p:nvPr>
            <p:ph type="sldNum" sz="quarter" idx="3"/>
          </p:nvPr>
        </p:nvSpPr>
        <p:spPr>
          <a:xfrm>
            <a:off x="5675851" y="6542560"/>
            <a:ext cx="4342130" cy="345603"/>
          </a:xfrm>
          <a:prstGeom prst="rect">
            <a:avLst/>
          </a:prstGeom>
        </p:spPr>
        <p:txBody>
          <a:bodyPr vert="horz" lIns="96616" tIns="48308" rIns="96616" bIns="48308" rtlCol="0" anchor="b"/>
          <a:lstStyle>
            <a:lvl1pPr algn="r">
              <a:defRPr sz="13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pic>
        <p:nvPicPr>
          <p:cNvPr id="4" name="Twinkl Logo"/>
          <p:cNvPicPr>
            <a:picLocks noChangeAspect="1"/>
          </p:cNvPicPr>
          <p:nvPr/>
        </p:nvPicPr>
        <p:blipFill>
          <a:blip r:embed="rId4"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B4E2FC91-1A1C-4CE5-BDA4-D48C87816814}"/>
              </a:ext>
            </a:extLst>
          </p:cNvPr>
          <p:cNvSpPr/>
          <p:nvPr/>
        </p:nvSpPr>
        <p:spPr>
          <a:xfrm>
            <a:off x="755653" y="1899110"/>
            <a:ext cx="7632700" cy="2800767"/>
          </a:xfrm>
          <a:prstGeom prst="rect">
            <a:avLst/>
          </a:prstGeom>
        </p:spPr>
        <p:txBody>
          <a:bodyPr wrap="square">
            <a:spAutoFit/>
          </a:bodyPr>
          <a:lstStyle/>
          <a:p>
            <a:pPr algn="ctr"/>
            <a:r>
              <a:rPr lang="en-GB" sz="8800" b="1" dirty="0">
                <a:ln w="19050">
                  <a:solidFill>
                    <a:schemeClr val="tx1"/>
                  </a:solidFill>
                </a:ln>
                <a:solidFill>
                  <a:schemeClr val="bg1"/>
                </a:solidFill>
                <a:latin typeface="Londrina Solid" panose="02000506000000020003" pitchFamily="50" charset="0"/>
              </a:rPr>
              <a:t>Separating Mixtures</a:t>
            </a:r>
          </a:p>
        </p:txBody>
      </p:sp>
      <p:sp>
        <p:nvSpPr>
          <p:cNvPr id="2" name="TextBox 1">
            <a:extLst>
              <a:ext uri="{FF2B5EF4-FFF2-40B4-BE49-F238E27FC236}">
                <a16:creationId xmlns:a16="http://schemas.microsoft.com/office/drawing/2014/main" id="{707516DA-E537-44A8-BFA4-00EED8EF8E69}"/>
              </a:ext>
            </a:extLst>
          </p:cNvPr>
          <p:cNvSpPr txBox="1"/>
          <p:nvPr/>
        </p:nvSpPr>
        <p:spPr>
          <a:xfrm>
            <a:off x="4086578" y="4699877"/>
            <a:ext cx="1162756" cy="369332"/>
          </a:xfrm>
          <a:prstGeom prst="rect">
            <a:avLst/>
          </a:prstGeom>
          <a:solidFill>
            <a:schemeClr val="bg1"/>
          </a:solidFill>
        </p:spPr>
        <p:txBody>
          <a:bodyPr wrap="square" rtlCol="0">
            <a:spAutoFit/>
          </a:bodyPr>
          <a:lstStyle/>
          <a:p>
            <a:r>
              <a:rPr lang="en-US" dirty="0"/>
              <a:t>Lesson 4</a:t>
            </a:r>
            <a:endParaRPr lang="en-GB" dirty="0"/>
          </a:p>
        </p:txBody>
      </p:sp>
    </p:spTree>
    <p:custDataLst>
      <p:tags r:id="rId1"/>
    </p:custDataLst>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US" altLang="zh-CN" dirty="0">
                <a:latin typeface="+mn-lt"/>
                <a:ea typeface="SimSun" panose="02010600030101010101" pitchFamily="2" charset="-122"/>
              </a:rPr>
              <a:t>I can use different processes to separate materials from a mixture to produce ‘clean water’.</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ea typeface="SimSun" panose="02010600030101010101" pitchFamily="2" charset="-122"/>
              </a:rPr>
              <a:t>I can use sieving, filtering, evaporating and other processes to separate materials from a mixture.</a:t>
            </a:r>
          </a:p>
          <a:p>
            <a:r>
              <a:rPr lang="en-US" altLang="zh-CN" dirty="0">
                <a:latin typeface="+mn-lt"/>
                <a:ea typeface="SimSun" panose="02010600030101010101" pitchFamily="2" charset="-122"/>
              </a:rPr>
              <a:t>I know when to use which processes to separate mixtures and what order would be best.</a:t>
            </a:r>
          </a:p>
        </p:txBody>
      </p:sp>
    </p:spTree>
    <p:custDataLst>
      <p:tags r:id="rId1"/>
    </p:custDataLst>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695324"/>
            <a:ext cx="8220075" cy="666752"/>
          </a:xfrm>
        </p:spPr>
        <p:txBody>
          <a:bodyPr>
            <a:noAutofit/>
          </a:bodyPr>
          <a:lstStyle/>
          <a:p>
            <a:r>
              <a:rPr lang="en-GB" b="0" dirty="0">
                <a:latin typeface="Sassoon Infant Rg" panose="02000503030000020003" pitchFamily="50" charset="0"/>
                <a:ea typeface="Sassoon Infant Rg" panose="02000503030000020003" pitchFamily="50" charset="0"/>
              </a:rPr>
              <a:t>Separating Mixtures</a:t>
            </a:r>
          </a:p>
        </p:txBody>
      </p:sp>
      <p:pic>
        <p:nvPicPr>
          <p:cNvPr id="4"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7" cy="864000"/>
          </a:xfrm>
          <a:prstGeom prst="rect">
            <a:avLst/>
          </a:prstGeom>
        </p:spPr>
      </p:pic>
      <p:sp>
        <p:nvSpPr>
          <p:cNvPr id="2" name="Rounded Rectangle 1"/>
          <p:cNvSpPr/>
          <p:nvPr/>
        </p:nvSpPr>
        <p:spPr>
          <a:xfrm>
            <a:off x="755650" y="1504950"/>
            <a:ext cx="3930650" cy="3962400"/>
          </a:xfrm>
          <a:prstGeom prst="roundRect">
            <a:avLst>
              <a:gd name="adj" fmla="val 520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3200" dirty="0"/>
              <a:t>Yesterday you separated different mixtures. Today you are going to have a go at separating materials from a mixture.</a:t>
            </a:r>
          </a:p>
          <a:p>
            <a:endParaRPr lang="en-GB" altLang="en-US" dirty="0"/>
          </a:p>
        </p:txBody>
      </p:sp>
      <p:sp>
        <p:nvSpPr>
          <p:cNvPr id="3" name="Rounded Rectangle 2"/>
          <p:cNvSpPr/>
          <p:nvPr/>
        </p:nvSpPr>
        <p:spPr>
          <a:xfrm>
            <a:off x="4819650" y="1504950"/>
            <a:ext cx="3568700" cy="3962400"/>
          </a:xfrm>
          <a:prstGeom prst="roundRect">
            <a:avLst>
              <a:gd name="adj" fmla="val 622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755650" y="5610223"/>
            <a:ext cx="7632700" cy="482601"/>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dirty="0">
              <a:solidFill>
                <a:schemeClr val="tx1"/>
              </a:solidFill>
            </a:endParaRPr>
          </a:p>
        </p:txBody>
      </p:sp>
      <p:pic>
        <p:nvPicPr>
          <p:cNvPr id="9" name="Picture 8">
            <a:extLst>
              <a:ext uri="{FF2B5EF4-FFF2-40B4-BE49-F238E27FC236}">
                <a16:creationId xmlns:a16="http://schemas.microsoft.com/office/drawing/2014/main" id="{454B95EF-F4D4-4454-BF43-C22A7D324476}"/>
              </a:ext>
            </a:extLst>
          </p:cNvPr>
          <p:cNvPicPr>
            <a:picLocks noChangeAspect="1"/>
          </p:cNvPicPr>
          <p:nvPr/>
        </p:nvPicPr>
        <p:blipFill>
          <a:blip r:embed="rId4"/>
          <a:stretch>
            <a:fillRect/>
          </a:stretch>
        </p:blipFill>
        <p:spPr>
          <a:xfrm>
            <a:off x="6299201" y="1618873"/>
            <a:ext cx="1813262" cy="1453228"/>
          </a:xfrm>
          <a:prstGeom prst="rect">
            <a:avLst/>
          </a:prstGeom>
        </p:spPr>
      </p:pic>
      <p:pic>
        <p:nvPicPr>
          <p:cNvPr id="10" name="Picture 9">
            <a:extLst>
              <a:ext uri="{FF2B5EF4-FFF2-40B4-BE49-F238E27FC236}">
                <a16:creationId xmlns:a16="http://schemas.microsoft.com/office/drawing/2014/main" id="{7112E911-6C92-421C-BCFA-1E1C4F7F4063}"/>
              </a:ext>
            </a:extLst>
          </p:cNvPr>
          <p:cNvPicPr>
            <a:picLocks noChangeAspect="1"/>
          </p:cNvPicPr>
          <p:nvPr/>
        </p:nvPicPr>
        <p:blipFill>
          <a:blip r:embed="rId5"/>
          <a:stretch>
            <a:fillRect/>
          </a:stretch>
        </p:blipFill>
        <p:spPr>
          <a:xfrm>
            <a:off x="4819650" y="2361291"/>
            <a:ext cx="1813262" cy="1428731"/>
          </a:xfrm>
          <a:prstGeom prst="rect">
            <a:avLst/>
          </a:prstGeom>
        </p:spPr>
      </p:pic>
      <p:pic>
        <p:nvPicPr>
          <p:cNvPr id="11" name="Picture 10">
            <a:extLst>
              <a:ext uri="{FF2B5EF4-FFF2-40B4-BE49-F238E27FC236}">
                <a16:creationId xmlns:a16="http://schemas.microsoft.com/office/drawing/2014/main" id="{06E44117-7AE8-4AAE-812B-4D3B5CED788B}"/>
              </a:ext>
            </a:extLst>
          </p:cNvPr>
          <p:cNvPicPr>
            <a:picLocks noChangeAspect="1"/>
          </p:cNvPicPr>
          <p:nvPr/>
        </p:nvPicPr>
        <p:blipFill>
          <a:blip r:embed="rId6"/>
          <a:stretch>
            <a:fillRect/>
          </a:stretch>
        </p:blipFill>
        <p:spPr>
          <a:xfrm>
            <a:off x="6986449" y="3214974"/>
            <a:ext cx="1455676" cy="1720345"/>
          </a:xfrm>
          <a:prstGeom prst="rect">
            <a:avLst/>
          </a:prstGeom>
        </p:spPr>
      </p:pic>
      <p:pic>
        <p:nvPicPr>
          <p:cNvPr id="12" name="Picture 11">
            <a:extLst>
              <a:ext uri="{FF2B5EF4-FFF2-40B4-BE49-F238E27FC236}">
                <a16:creationId xmlns:a16="http://schemas.microsoft.com/office/drawing/2014/main" id="{B467ADEA-B106-4843-B6CE-EFE53F44ADD7}"/>
              </a:ext>
            </a:extLst>
          </p:cNvPr>
          <p:cNvPicPr>
            <a:picLocks noChangeAspect="1"/>
          </p:cNvPicPr>
          <p:nvPr/>
        </p:nvPicPr>
        <p:blipFill>
          <a:blip r:embed="rId7"/>
          <a:stretch>
            <a:fillRect/>
          </a:stretch>
        </p:blipFill>
        <p:spPr>
          <a:xfrm>
            <a:off x="4956158" y="3889996"/>
            <a:ext cx="2227097" cy="1606304"/>
          </a:xfrm>
          <a:prstGeom prst="rect">
            <a:avLst/>
          </a:prstGeom>
        </p:spPr>
      </p:pic>
    </p:spTree>
    <p:custDataLst>
      <p:tags r:id="rId1"/>
    </p:custDataLst>
    <p:extLst>
      <p:ext uri="{BB962C8B-B14F-4D97-AF65-F5344CB8AC3E}">
        <p14:creationId xmlns:p14="http://schemas.microsoft.com/office/powerpoint/2010/main" val="3945795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cience Girl Stood 2 Illustration - Twinkl">
            <a:extLst>
              <a:ext uri="{FF2B5EF4-FFF2-40B4-BE49-F238E27FC236}">
                <a16:creationId xmlns:a16="http://schemas.microsoft.com/office/drawing/2014/main" id="{026CDE38-132D-4FEC-BB24-F4FE3C8019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8864" y="1769533"/>
            <a:ext cx="8642214" cy="432110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p:cNvSpPr>
            <a:spLocks noGrp="1"/>
          </p:cNvSpPr>
          <p:nvPr>
            <p:ph type="title"/>
          </p:nvPr>
        </p:nvSpPr>
        <p:spPr>
          <a:xfrm>
            <a:off x="457198" y="304798"/>
            <a:ext cx="8220075" cy="1595581"/>
          </a:xfrm>
        </p:spPr>
        <p:txBody>
          <a:bodyPr/>
          <a:lstStyle/>
          <a:p>
            <a:r>
              <a:rPr lang="en-GB" b="0" dirty="0">
                <a:latin typeface="Sassoon Infant Rg" panose="02000503030000020003" pitchFamily="50" charset="0"/>
                <a:ea typeface="Sassoon Infant Rg" panose="02000503030000020003" pitchFamily="50" charset="0"/>
              </a:rPr>
              <a:t>Clean Me!</a:t>
            </a:r>
          </a:p>
        </p:txBody>
      </p:sp>
      <p:pic>
        <p:nvPicPr>
          <p:cNvPr id="4" name="Talking Partne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2" name="Rounded Rectangular Callout 1"/>
          <p:cNvSpPr/>
          <p:nvPr/>
        </p:nvSpPr>
        <p:spPr>
          <a:xfrm>
            <a:off x="3316544" y="1750142"/>
            <a:ext cx="4671756" cy="2684206"/>
          </a:xfrm>
          <a:prstGeom prst="wedgeRoundRectCallout">
            <a:avLst>
              <a:gd name="adj1" fmla="val -66444"/>
              <a:gd name="adj2" fmla="val -31628"/>
              <a:gd name="adj3" fmla="val 1666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First, make a mixture of ‘dirty water’. This could include; </a:t>
            </a:r>
            <a:r>
              <a:rPr lang="en-GB" dirty="0"/>
              <a:t>water, sugar, sand, soil, gravel, leaves, salt, and paperclips.</a:t>
            </a:r>
            <a:endParaRPr lang="en-GB" altLang="en-US" dirty="0"/>
          </a:p>
        </p:txBody>
      </p:sp>
      <p:sp>
        <p:nvSpPr>
          <p:cNvPr id="3" name="Rounded Rectangle 2"/>
          <p:cNvSpPr/>
          <p:nvPr/>
        </p:nvSpPr>
        <p:spPr>
          <a:xfrm>
            <a:off x="3316544" y="4522841"/>
            <a:ext cx="4777589" cy="1376242"/>
          </a:xfrm>
          <a:prstGeom prst="roundRect">
            <a:avLst>
              <a:gd name="adj" fmla="val 1797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422CC7CD-E014-4647-AE11-E1442489FE6F}"/>
              </a:ext>
            </a:extLst>
          </p:cNvPr>
          <p:cNvPicPr>
            <a:picLocks noChangeAspect="1"/>
          </p:cNvPicPr>
          <p:nvPr/>
        </p:nvPicPr>
        <p:blipFill>
          <a:blip r:embed="rId5"/>
          <a:stretch>
            <a:fillRect/>
          </a:stretch>
        </p:blipFill>
        <p:spPr>
          <a:xfrm>
            <a:off x="3679389" y="4603684"/>
            <a:ext cx="1847342" cy="679516"/>
          </a:xfrm>
          <a:prstGeom prst="rect">
            <a:avLst/>
          </a:prstGeom>
        </p:spPr>
      </p:pic>
      <p:pic>
        <p:nvPicPr>
          <p:cNvPr id="1028" name="Picture 4" descr="Clump of Leaves 2 General Plant Leaf Secondary Illustration - Twinkl">
            <a:extLst>
              <a:ext uri="{FF2B5EF4-FFF2-40B4-BE49-F238E27FC236}">
                <a16:creationId xmlns:a16="http://schemas.microsoft.com/office/drawing/2014/main" id="{021E2B5F-3C66-468F-9063-2F28ED09028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9268" y="4603685"/>
            <a:ext cx="1359032" cy="67951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Q-Connect Paperclips Lipped 32mm (Pack of 1000) KF01317">
            <a:extLst>
              <a:ext uri="{FF2B5EF4-FFF2-40B4-BE49-F238E27FC236}">
                <a16:creationId xmlns:a16="http://schemas.microsoft.com/office/drawing/2014/main" id="{6806B46C-3A5F-4AE4-AA2C-7C5E0B5B295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95009" y="5234946"/>
            <a:ext cx="647700" cy="6477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Graves - it's all about the gravel | Official website Bordeaux.com">
            <a:extLst>
              <a:ext uri="{FF2B5EF4-FFF2-40B4-BE49-F238E27FC236}">
                <a16:creationId xmlns:a16="http://schemas.microsoft.com/office/drawing/2014/main" id="{C3655399-A58A-4FC7-A5B5-0661BB4BAE6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600514" y="5333132"/>
            <a:ext cx="886685" cy="59143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oil Cartoon Images, Stock Photos &amp; Vectors | Shutterstock">
            <a:extLst>
              <a:ext uri="{FF2B5EF4-FFF2-40B4-BE49-F238E27FC236}">
                <a16:creationId xmlns:a16="http://schemas.microsoft.com/office/drawing/2014/main" id="{E820592C-D541-4E3B-B2F9-3775EEE61A8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95905" y="5336454"/>
            <a:ext cx="1133036" cy="81236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12951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cience Girl Stood 2 Illustration - Twinkl">
            <a:extLst>
              <a:ext uri="{FF2B5EF4-FFF2-40B4-BE49-F238E27FC236}">
                <a16:creationId xmlns:a16="http://schemas.microsoft.com/office/drawing/2014/main" id="{026CDE38-132D-4FEC-BB24-F4FE3C8019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5337" y="809631"/>
            <a:ext cx="8642214" cy="432110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p:cNvSpPr>
            <a:spLocks noGrp="1"/>
          </p:cNvSpPr>
          <p:nvPr>
            <p:ph type="title"/>
          </p:nvPr>
        </p:nvSpPr>
        <p:spPr>
          <a:xfrm>
            <a:off x="457198" y="304798"/>
            <a:ext cx="8220075" cy="1595581"/>
          </a:xfrm>
        </p:spPr>
        <p:txBody>
          <a:bodyPr/>
          <a:lstStyle/>
          <a:p>
            <a:r>
              <a:rPr lang="en-GB" b="0" dirty="0">
                <a:latin typeface="Sassoon Infant Rg" panose="02000503030000020003" pitchFamily="50" charset="0"/>
                <a:ea typeface="Sassoon Infant Rg" panose="02000503030000020003" pitchFamily="50" charset="0"/>
              </a:rPr>
              <a:t>Clean Me Challenge!</a:t>
            </a:r>
          </a:p>
        </p:txBody>
      </p:sp>
      <p:pic>
        <p:nvPicPr>
          <p:cNvPr id="4" name="Talking Partne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2" name="Rounded Rectangular Callout 1"/>
          <p:cNvSpPr/>
          <p:nvPr/>
        </p:nvSpPr>
        <p:spPr>
          <a:xfrm>
            <a:off x="3457044" y="1374605"/>
            <a:ext cx="4671756" cy="3852152"/>
          </a:xfrm>
          <a:prstGeom prst="wedgeRoundRectCallout">
            <a:avLst>
              <a:gd name="adj1" fmla="val -66444"/>
              <a:gd name="adj2" fmla="val -31628"/>
              <a:gd name="adj3" fmla="val 1666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Your challenge is to use some/all of the separating methods, to make your mixture of ‘dirty water’ as clean as possible. </a:t>
            </a:r>
          </a:p>
          <a:p>
            <a:r>
              <a:rPr lang="en-GB" dirty="0"/>
              <a:t>Think carefully about the order of separating.</a:t>
            </a:r>
          </a:p>
          <a:p>
            <a:endParaRPr lang="en-GB" dirty="0"/>
          </a:p>
          <a:p>
            <a:r>
              <a:rPr lang="en-GB" dirty="0"/>
              <a:t>Please note the water will NOT be clean enough to drink at the end of the process! Bacteria and other microbes are microscopic and you will not have removed these. Some may be dangerous to health. Without proper water treatment our ‘cleaned’ water MUST NOT be consumed. </a:t>
            </a:r>
            <a:endParaRPr lang="en-GB" altLang="en-US" dirty="0"/>
          </a:p>
        </p:txBody>
      </p:sp>
      <p:sp>
        <p:nvSpPr>
          <p:cNvPr id="13" name="Rounded Rectangle 1">
            <a:extLst>
              <a:ext uri="{FF2B5EF4-FFF2-40B4-BE49-F238E27FC236}">
                <a16:creationId xmlns:a16="http://schemas.microsoft.com/office/drawing/2014/main" id="{6D9F5662-B26F-46C6-97ED-97EABF7790CC}"/>
              </a:ext>
            </a:extLst>
          </p:cNvPr>
          <p:cNvSpPr/>
          <p:nvPr/>
        </p:nvSpPr>
        <p:spPr>
          <a:xfrm>
            <a:off x="461962" y="5256828"/>
            <a:ext cx="8220075" cy="1069806"/>
          </a:xfrm>
          <a:prstGeom prst="roundRect">
            <a:avLst/>
          </a:prstGeom>
          <a:solidFill>
            <a:srgbClr val="B8E1FF"/>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As you clean your water, record your process explain why you have chosen that separating technique. </a:t>
            </a:r>
          </a:p>
          <a:p>
            <a:pPr algn="ctr"/>
            <a:r>
              <a:rPr lang="en-GB" altLang="en-US" b="1" dirty="0">
                <a:solidFill>
                  <a:schemeClr val="tx1"/>
                </a:solidFill>
              </a:rPr>
              <a:t>Year 5 6th July 2020 Learning Pack Topic Lesson 4 Clean Me Challenge.</a:t>
            </a:r>
            <a:endParaRPr lang="en-GB" altLang="en-US" dirty="0">
              <a:solidFill>
                <a:schemeClr val="tx1"/>
              </a:solidFill>
            </a:endParaRPr>
          </a:p>
        </p:txBody>
      </p:sp>
    </p:spTree>
    <p:custDataLst>
      <p:tags r:id="rId1"/>
    </p:custDataLst>
    <p:extLst>
      <p:ext uri="{BB962C8B-B14F-4D97-AF65-F5344CB8AC3E}">
        <p14:creationId xmlns:p14="http://schemas.microsoft.com/office/powerpoint/2010/main" val="10725458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61949"/>
            <a:ext cx="8220075" cy="756136"/>
          </a:xfrm>
        </p:spPr>
        <p:txBody>
          <a:bodyPr>
            <a:noAutofit/>
          </a:bodyPr>
          <a:lstStyle/>
          <a:p>
            <a:r>
              <a:rPr lang="en-GB" b="0" dirty="0">
                <a:latin typeface="Sassoon Infant Rg" panose="02000503030000020003" pitchFamily="50" charset="0"/>
                <a:ea typeface="Sassoon Infant Rg" panose="02000503030000020003" pitchFamily="50" charset="0"/>
              </a:rPr>
              <a:t>Answers</a:t>
            </a:r>
          </a:p>
        </p:txBody>
      </p:sp>
      <p:sp>
        <p:nvSpPr>
          <p:cNvPr id="2" name="TextBox 1">
            <a:extLst>
              <a:ext uri="{FF2B5EF4-FFF2-40B4-BE49-F238E27FC236}">
                <a16:creationId xmlns:a16="http://schemas.microsoft.com/office/drawing/2014/main" id="{DD7A234A-FDC2-4E47-B27A-6A3F9AF76ACB}"/>
              </a:ext>
            </a:extLst>
          </p:cNvPr>
          <p:cNvSpPr txBox="1"/>
          <p:nvPr/>
        </p:nvSpPr>
        <p:spPr>
          <a:xfrm>
            <a:off x="4080181" y="3571141"/>
            <a:ext cx="65" cy="276999"/>
          </a:xfrm>
          <a:prstGeom prst="rect">
            <a:avLst/>
          </a:prstGeom>
          <a:noFill/>
        </p:spPr>
        <p:txBody>
          <a:bodyPr wrap="none" lIns="0" tIns="0" rIns="0" bIns="0" rtlCol="0">
            <a:spAutoFit/>
          </a:bodyPr>
          <a:lstStyle/>
          <a:p>
            <a:endParaRPr lang="en-GB" dirty="0"/>
          </a:p>
        </p:txBody>
      </p:sp>
      <p:sp>
        <p:nvSpPr>
          <p:cNvPr id="5" name="Rectangle 4">
            <a:extLst>
              <a:ext uri="{FF2B5EF4-FFF2-40B4-BE49-F238E27FC236}">
                <a16:creationId xmlns:a16="http://schemas.microsoft.com/office/drawing/2014/main" id="{7CB3D48B-BC85-4746-B84C-8C00E3245A13}"/>
              </a:ext>
            </a:extLst>
          </p:cNvPr>
          <p:cNvSpPr/>
          <p:nvPr/>
        </p:nvSpPr>
        <p:spPr>
          <a:xfrm>
            <a:off x="637822" y="1031891"/>
            <a:ext cx="4572000" cy="369332"/>
          </a:xfrm>
          <a:prstGeom prst="rect">
            <a:avLst/>
          </a:prstGeom>
        </p:spPr>
        <p:txBody>
          <a:bodyPr>
            <a:spAutoFit/>
          </a:bodyPr>
          <a:lstStyle/>
          <a:p>
            <a:r>
              <a:rPr lang="en-GB" altLang="en-US" dirty="0"/>
              <a:t>It is best to remove the larger materials first.</a:t>
            </a:r>
            <a:endParaRPr lang="en-GB" dirty="0"/>
          </a:p>
        </p:txBody>
      </p:sp>
      <p:pic>
        <p:nvPicPr>
          <p:cNvPr id="8" name="Picture 7">
            <a:extLst>
              <a:ext uri="{FF2B5EF4-FFF2-40B4-BE49-F238E27FC236}">
                <a16:creationId xmlns:a16="http://schemas.microsoft.com/office/drawing/2014/main" id="{0BF8A0FA-B1B0-4013-9A80-E0087F7D6E68}"/>
              </a:ext>
            </a:extLst>
          </p:cNvPr>
          <p:cNvPicPr>
            <a:picLocks noChangeAspect="1"/>
          </p:cNvPicPr>
          <p:nvPr/>
        </p:nvPicPr>
        <p:blipFill>
          <a:blip r:embed="rId3"/>
          <a:stretch>
            <a:fillRect/>
          </a:stretch>
        </p:blipFill>
        <p:spPr>
          <a:xfrm>
            <a:off x="5280551" y="4337093"/>
            <a:ext cx="1813262" cy="1453228"/>
          </a:xfrm>
          <a:prstGeom prst="rect">
            <a:avLst/>
          </a:prstGeom>
        </p:spPr>
      </p:pic>
      <p:pic>
        <p:nvPicPr>
          <p:cNvPr id="9" name="Picture 8">
            <a:extLst>
              <a:ext uri="{FF2B5EF4-FFF2-40B4-BE49-F238E27FC236}">
                <a16:creationId xmlns:a16="http://schemas.microsoft.com/office/drawing/2014/main" id="{E572737C-E818-4FBA-A46F-2D733A604454}"/>
              </a:ext>
            </a:extLst>
          </p:cNvPr>
          <p:cNvPicPr>
            <a:picLocks noChangeAspect="1"/>
          </p:cNvPicPr>
          <p:nvPr/>
        </p:nvPicPr>
        <p:blipFill>
          <a:blip r:embed="rId4"/>
          <a:stretch>
            <a:fillRect/>
          </a:stretch>
        </p:blipFill>
        <p:spPr>
          <a:xfrm>
            <a:off x="2330698" y="3709640"/>
            <a:ext cx="1455676" cy="1720345"/>
          </a:xfrm>
          <a:prstGeom prst="rect">
            <a:avLst/>
          </a:prstGeom>
        </p:spPr>
      </p:pic>
      <p:sp>
        <p:nvSpPr>
          <p:cNvPr id="10" name="Rectangle 9">
            <a:extLst>
              <a:ext uri="{FF2B5EF4-FFF2-40B4-BE49-F238E27FC236}">
                <a16:creationId xmlns:a16="http://schemas.microsoft.com/office/drawing/2014/main" id="{0FC74961-0DDA-420D-9C24-4EB37E90DA52}"/>
              </a:ext>
            </a:extLst>
          </p:cNvPr>
          <p:cNvSpPr/>
          <p:nvPr/>
        </p:nvSpPr>
        <p:spPr>
          <a:xfrm>
            <a:off x="772536" y="4031163"/>
            <a:ext cx="1303672" cy="1754326"/>
          </a:xfrm>
          <a:prstGeom prst="rect">
            <a:avLst/>
          </a:prstGeom>
        </p:spPr>
        <p:txBody>
          <a:bodyPr wrap="square">
            <a:spAutoFit/>
          </a:bodyPr>
          <a:lstStyle/>
          <a:p>
            <a:r>
              <a:rPr lang="en-GB" altLang="en-US" dirty="0"/>
              <a:t>Filter out the soil and sand from the salt/sugar water.</a:t>
            </a:r>
            <a:endParaRPr lang="en-GB" dirty="0"/>
          </a:p>
        </p:txBody>
      </p:sp>
      <p:sp>
        <p:nvSpPr>
          <p:cNvPr id="11" name="Rectangle 10">
            <a:extLst>
              <a:ext uri="{FF2B5EF4-FFF2-40B4-BE49-F238E27FC236}">
                <a16:creationId xmlns:a16="http://schemas.microsoft.com/office/drawing/2014/main" id="{9FD92537-F31A-4907-9C99-3A43D3D33119}"/>
              </a:ext>
            </a:extLst>
          </p:cNvPr>
          <p:cNvSpPr/>
          <p:nvPr/>
        </p:nvSpPr>
        <p:spPr>
          <a:xfrm>
            <a:off x="3822965" y="3340308"/>
            <a:ext cx="624105" cy="369332"/>
          </a:xfrm>
          <a:prstGeom prst="rect">
            <a:avLst/>
          </a:prstGeom>
        </p:spPr>
        <p:txBody>
          <a:bodyPr wrap="square">
            <a:spAutoFit/>
          </a:bodyPr>
          <a:lstStyle/>
          <a:p>
            <a:r>
              <a:rPr lang="en-GB" altLang="en-US" dirty="0"/>
              <a:t>sand</a:t>
            </a:r>
            <a:endParaRPr lang="en-GB" dirty="0"/>
          </a:p>
        </p:txBody>
      </p:sp>
      <p:sp>
        <p:nvSpPr>
          <p:cNvPr id="12" name="Rectangle 11">
            <a:extLst>
              <a:ext uri="{FF2B5EF4-FFF2-40B4-BE49-F238E27FC236}">
                <a16:creationId xmlns:a16="http://schemas.microsoft.com/office/drawing/2014/main" id="{0159750B-F59D-4F7D-897F-D0D8789ADEF2}"/>
              </a:ext>
            </a:extLst>
          </p:cNvPr>
          <p:cNvSpPr/>
          <p:nvPr/>
        </p:nvSpPr>
        <p:spPr>
          <a:xfrm>
            <a:off x="1886589" y="5967103"/>
            <a:ext cx="1781548" cy="369332"/>
          </a:xfrm>
          <a:prstGeom prst="rect">
            <a:avLst/>
          </a:prstGeom>
        </p:spPr>
        <p:txBody>
          <a:bodyPr wrap="square">
            <a:spAutoFit/>
          </a:bodyPr>
          <a:lstStyle/>
          <a:p>
            <a:r>
              <a:rPr lang="en-US" dirty="0"/>
              <a:t>salt/sugar </a:t>
            </a:r>
            <a:r>
              <a:rPr lang="en-GB" dirty="0"/>
              <a:t>water</a:t>
            </a:r>
          </a:p>
        </p:txBody>
      </p:sp>
      <p:cxnSp>
        <p:nvCxnSpPr>
          <p:cNvPr id="14" name="Straight Arrow Connector 13">
            <a:extLst>
              <a:ext uri="{FF2B5EF4-FFF2-40B4-BE49-F238E27FC236}">
                <a16:creationId xmlns:a16="http://schemas.microsoft.com/office/drawing/2014/main" id="{81635541-ADDC-4675-9F44-C4125485B44A}"/>
              </a:ext>
            </a:extLst>
          </p:cNvPr>
          <p:cNvCxnSpPr/>
          <p:nvPr/>
        </p:nvCxnSpPr>
        <p:spPr>
          <a:xfrm flipV="1">
            <a:off x="2708581" y="5236252"/>
            <a:ext cx="180622" cy="59570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0665E8F4-8A58-446C-B8D7-AA1AC661F9F8}"/>
              </a:ext>
            </a:extLst>
          </p:cNvPr>
          <p:cNvCxnSpPr>
            <a:cxnSpLocks/>
          </p:cNvCxnSpPr>
          <p:nvPr/>
        </p:nvCxnSpPr>
        <p:spPr>
          <a:xfrm flipH="1">
            <a:off x="3146419" y="3470658"/>
            <a:ext cx="676546" cy="71766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A8DB9286-FB58-4A5C-8F84-003C50A5C389}"/>
              </a:ext>
            </a:extLst>
          </p:cNvPr>
          <p:cNvSpPr/>
          <p:nvPr/>
        </p:nvSpPr>
        <p:spPr>
          <a:xfrm>
            <a:off x="7033413" y="3709640"/>
            <a:ext cx="1685191" cy="2585323"/>
          </a:xfrm>
          <a:prstGeom prst="rect">
            <a:avLst/>
          </a:prstGeom>
        </p:spPr>
        <p:txBody>
          <a:bodyPr wrap="square">
            <a:spAutoFit/>
          </a:bodyPr>
          <a:lstStyle/>
          <a:p>
            <a:r>
              <a:rPr lang="en-GB" altLang="en-US" dirty="0"/>
              <a:t>Then leave the salt/sugar water somewhere warm like a windowsill or you can gently boil the water to leave behind the salt/sugar.</a:t>
            </a:r>
            <a:endParaRPr lang="en-GB" dirty="0"/>
          </a:p>
        </p:txBody>
      </p:sp>
      <p:sp>
        <p:nvSpPr>
          <p:cNvPr id="19" name="Rectangle 18">
            <a:extLst>
              <a:ext uri="{FF2B5EF4-FFF2-40B4-BE49-F238E27FC236}">
                <a16:creationId xmlns:a16="http://schemas.microsoft.com/office/drawing/2014/main" id="{DC8F7850-F55C-42A0-8FBB-9C1566BFEA6F}"/>
              </a:ext>
            </a:extLst>
          </p:cNvPr>
          <p:cNvSpPr/>
          <p:nvPr/>
        </p:nvSpPr>
        <p:spPr>
          <a:xfrm>
            <a:off x="5443271" y="3886838"/>
            <a:ext cx="1781548" cy="369332"/>
          </a:xfrm>
          <a:prstGeom prst="rect">
            <a:avLst/>
          </a:prstGeom>
        </p:spPr>
        <p:txBody>
          <a:bodyPr wrap="square">
            <a:spAutoFit/>
          </a:bodyPr>
          <a:lstStyle/>
          <a:p>
            <a:r>
              <a:rPr lang="en-US" dirty="0"/>
              <a:t>water </a:t>
            </a:r>
            <a:r>
              <a:rPr lang="en-US" dirty="0" err="1"/>
              <a:t>vapour</a:t>
            </a:r>
            <a:endParaRPr lang="en-GB" dirty="0"/>
          </a:p>
        </p:txBody>
      </p:sp>
      <p:sp>
        <p:nvSpPr>
          <p:cNvPr id="20" name="Rectangle 19">
            <a:extLst>
              <a:ext uri="{FF2B5EF4-FFF2-40B4-BE49-F238E27FC236}">
                <a16:creationId xmlns:a16="http://schemas.microsoft.com/office/drawing/2014/main" id="{2897430B-1CD5-4C2A-B254-407DD66DB345}"/>
              </a:ext>
            </a:extLst>
          </p:cNvPr>
          <p:cNvSpPr/>
          <p:nvPr/>
        </p:nvSpPr>
        <p:spPr>
          <a:xfrm>
            <a:off x="5574276" y="5849319"/>
            <a:ext cx="1781548" cy="369332"/>
          </a:xfrm>
          <a:prstGeom prst="rect">
            <a:avLst/>
          </a:prstGeom>
        </p:spPr>
        <p:txBody>
          <a:bodyPr wrap="square">
            <a:spAutoFit/>
          </a:bodyPr>
          <a:lstStyle/>
          <a:p>
            <a:r>
              <a:rPr lang="en-US" dirty="0"/>
              <a:t>salt/sugar</a:t>
            </a:r>
            <a:endParaRPr lang="en-GB" dirty="0"/>
          </a:p>
        </p:txBody>
      </p:sp>
      <p:cxnSp>
        <p:nvCxnSpPr>
          <p:cNvPr id="21" name="Straight Arrow Connector 20">
            <a:extLst>
              <a:ext uri="{FF2B5EF4-FFF2-40B4-BE49-F238E27FC236}">
                <a16:creationId xmlns:a16="http://schemas.microsoft.com/office/drawing/2014/main" id="{C82BC5E7-C7E1-4437-AD18-5610A1744C4B}"/>
              </a:ext>
            </a:extLst>
          </p:cNvPr>
          <p:cNvCxnSpPr/>
          <p:nvPr/>
        </p:nvCxnSpPr>
        <p:spPr>
          <a:xfrm flipV="1">
            <a:off x="5842370" y="5318810"/>
            <a:ext cx="180622" cy="59570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7" name="Picture 16">
            <a:extLst>
              <a:ext uri="{FF2B5EF4-FFF2-40B4-BE49-F238E27FC236}">
                <a16:creationId xmlns:a16="http://schemas.microsoft.com/office/drawing/2014/main" id="{E772D94B-8912-46F2-BCB5-688BC2688BC9}"/>
              </a:ext>
            </a:extLst>
          </p:cNvPr>
          <p:cNvPicPr>
            <a:picLocks noChangeAspect="1"/>
          </p:cNvPicPr>
          <p:nvPr/>
        </p:nvPicPr>
        <p:blipFill>
          <a:blip r:embed="rId5"/>
          <a:stretch>
            <a:fillRect/>
          </a:stretch>
        </p:blipFill>
        <p:spPr>
          <a:xfrm>
            <a:off x="4490759" y="1473194"/>
            <a:ext cx="1813262" cy="1428731"/>
          </a:xfrm>
          <a:prstGeom prst="rect">
            <a:avLst/>
          </a:prstGeom>
        </p:spPr>
      </p:pic>
      <p:pic>
        <p:nvPicPr>
          <p:cNvPr id="22" name="Picture 21">
            <a:extLst>
              <a:ext uri="{FF2B5EF4-FFF2-40B4-BE49-F238E27FC236}">
                <a16:creationId xmlns:a16="http://schemas.microsoft.com/office/drawing/2014/main" id="{E6255F9F-3F38-4036-ACFB-988D6F1F59D6}"/>
              </a:ext>
            </a:extLst>
          </p:cNvPr>
          <p:cNvPicPr>
            <a:picLocks noChangeAspect="1"/>
          </p:cNvPicPr>
          <p:nvPr/>
        </p:nvPicPr>
        <p:blipFill>
          <a:blip r:embed="rId6"/>
          <a:stretch>
            <a:fillRect/>
          </a:stretch>
        </p:blipFill>
        <p:spPr>
          <a:xfrm>
            <a:off x="1595032" y="1513298"/>
            <a:ext cx="2227097" cy="1606304"/>
          </a:xfrm>
          <a:prstGeom prst="rect">
            <a:avLst/>
          </a:prstGeom>
        </p:spPr>
      </p:pic>
      <p:sp>
        <p:nvSpPr>
          <p:cNvPr id="23" name="Rectangle 22">
            <a:extLst>
              <a:ext uri="{FF2B5EF4-FFF2-40B4-BE49-F238E27FC236}">
                <a16:creationId xmlns:a16="http://schemas.microsoft.com/office/drawing/2014/main" id="{0FC0F55D-1903-48D9-99EE-CF8D16F42B2F}"/>
              </a:ext>
            </a:extLst>
          </p:cNvPr>
          <p:cNvSpPr/>
          <p:nvPr/>
        </p:nvSpPr>
        <p:spPr>
          <a:xfrm>
            <a:off x="457198" y="1574120"/>
            <a:ext cx="1303672" cy="923330"/>
          </a:xfrm>
          <a:prstGeom prst="rect">
            <a:avLst/>
          </a:prstGeom>
        </p:spPr>
        <p:txBody>
          <a:bodyPr wrap="square">
            <a:spAutoFit/>
          </a:bodyPr>
          <a:lstStyle/>
          <a:p>
            <a:r>
              <a:rPr lang="en-GB" altLang="en-US" dirty="0"/>
              <a:t>Sieve out the leaves and gravel.</a:t>
            </a:r>
            <a:endParaRPr lang="en-GB" dirty="0"/>
          </a:p>
        </p:txBody>
      </p:sp>
      <p:sp>
        <p:nvSpPr>
          <p:cNvPr id="24" name="Rectangle 23">
            <a:extLst>
              <a:ext uri="{FF2B5EF4-FFF2-40B4-BE49-F238E27FC236}">
                <a16:creationId xmlns:a16="http://schemas.microsoft.com/office/drawing/2014/main" id="{817D9B2D-2E6A-4A95-9750-CC430846D12B}"/>
              </a:ext>
            </a:extLst>
          </p:cNvPr>
          <p:cNvSpPr/>
          <p:nvPr/>
        </p:nvSpPr>
        <p:spPr>
          <a:xfrm>
            <a:off x="3440158" y="1819435"/>
            <a:ext cx="1303672" cy="1200329"/>
          </a:xfrm>
          <a:prstGeom prst="rect">
            <a:avLst/>
          </a:prstGeom>
        </p:spPr>
        <p:txBody>
          <a:bodyPr wrap="square">
            <a:spAutoFit/>
          </a:bodyPr>
          <a:lstStyle/>
          <a:p>
            <a:r>
              <a:rPr lang="en-GB" altLang="en-US" dirty="0"/>
              <a:t>Use a magnet to remove the paper clips.</a:t>
            </a:r>
            <a:endParaRPr lang="en-GB" dirty="0"/>
          </a:p>
        </p:txBody>
      </p:sp>
    </p:spTree>
    <p:custDataLst>
      <p:tags r:id="rId1"/>
    </p:custDataLst>
    <p:extLst>
      <p:ext uri="{BB962C8B-B14F-4D97-AF65-F5344CB8AC3E}">
        <p14:creationId xmlns:p14="http://schemas.microsoft.com/office/powerpoint/2010/main" val="21655629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1214</TotalTime>
  <Words>319</Words>
  <Application>Microsoft Office PowerPoint</Application>
  <PresentationFormat>On-screen Show (4:3)</PresentationFormat>
  <Paragraphs>30</Paragraphs>
  <Slides>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Sassoon Infant Rg</vt:lpstr>
      <vt:lpstr>BPreplay</vt:lpstr>
      <vt:lpstr>Londrina Solid</vt:lpstr>
      <vt:lpstr>SimSun</vt:lpstr>
      <vt:lpstr>Sassoon Infant Md</vt:lpstr>
      <vt:lpstr>Arial</vt:lpstr>
      <vt:lpstr>Calibri</vt:lpstr>
      <vt:lpstr>Office Theme</vt:lpstr>
      <vt:lpstr>PowerPoint Presentation</vt:lpstr>
      <vt:lpstr>PowerPoint Presentation</vt:lpstr>
      <vt:lpstr>Separating Mixtures</vt:lpstr>
      <vt:lpstr>Clean Me!</vt:lpstr>
      <vt:lpstr>Clean Me Challenge!</vt:lpstr>
      <vt:lpstr>Answers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Akien, Naomi</cp:lastModifiedBy>
  <cp:revision>101</cp:revision>
  <cp:lastPrinted>2020-06-29T12:04:47Z</cp:lastPrinted>
  <dcterms:created xsi:type="dcterms:W3CDTF">2014-10-01T16:09:27Z</dcterms:created>
  <dcterms:modified xsi:type="dcterms:W3CDTF">2020-06-29T12:31:42Z</dcterms:modified>
</cp:coreProperties>
</file>