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m4a" ContentType="audio/mp4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omic Sans MS" panose="030F0702030302020204" pitchFamily="66" charset="0"/>
      <p:regular r:id="rId21"/>
      <p:bold r:id="rId22"/>
      <p:italic r:id="rId23"/>
      <p:boldItalic r:id="rId24"/>
    </p:embeddedFont>
    <p:embeddedFont>
      <p:font typeface="Sassoon Infant Rg" panose="02000503030000020003" charset="0"/>
      <p:regular r:id="rId25"/>
      <p:bold r:id="rId26"/>
    </p:embeddedFont>
    <p:embeddedFont>
      <p:font typeface="Twinkl" panose="020B0604020202020204" charset="0"/>
      <p:regular r:id="rId27"/>
      <p:bold r:id="rId28"/>
    </p:embeddedFont>
    <p:embeddedFont>
      <p:font typeface="Twinkl SemiBold" charset="0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440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3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16C"/>
    <a:srgbClr val="EC6D75"/>
    <a:srgbClr val="CEDF98"/>
    <a:srgbClr val="F8CACA"/>
    <a:srgbClr val="FDCF81"/>
    <a:srgbClr val="86CDBF"/>
    <a:srgbClr val="AFDEF8"/>
    <a:srgbClr val="F4BD99"/>
    <a:srgbClr val="ADD479"/>
    <a:srgbClr val="B9D2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158" y="84"/>
      </p:cViewPr>
      <p:guideLst>
        <p:guide orient="horz" pos="2183"/>
        <p:guide pos="2880"/>
        <p:guide pos="340"/>
        <p:guide orient="horz" pos="3974"/>
        <p:guide pos="4400"/>
        <p:guide orient="horz" pos="346"/>
        <p:guide pos="476"/>
        <p:guide orient="horz" pos="482"/>
        <p:guide orient="horz" pos="3838"/>
        <p:guide pos="523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3.m4a"/><Relationship Id="rId7" Type="http://schemas.openxmlformats.org/officeDocument/2006/relationships/image" Target="../media/image9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11" Type="http://schemas.openxmlformats.org/officeDocument/2006/relationships/image" Target="../media/image5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5.png"/><Relationship Id="rId3" Type="http://schemas.openxmlformats.org/officeDocument/2006/relationships/audio" Target="../media/media4.m4a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media5.m4a"/><Relationship Id="rId7" Type="http://schemas.openxmlformats.org/officeDocument/2006/relationships/image" Target="../media/image23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2.png"/><Relationship Id="rId11" Type="http://schemas.openxmlformats.org/officeDocument/2006/relationships/image" Target="../media/image5.png"/><Relationship Id="rId5" Type="http://schemas.openxmlformats.org/officeDocument/2006/relationships/image" Target="../media/image21.png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image" Target="../media/image32.png"/><Relationship Id="rId3" Type="http://schemas.microsoft.com/office/2007/relationships/media" Target="../media/media6.m4a"/><Relationship Id="rId7" Type="http://schemas.openxmlformats.org/officeDocument/2006/relationships/oleObject" Target="../embeddings/oleObject1.bin"/><Relationship Id="rId12" Type="http://schemas.openxmlformats.org/officeDocument/2006/relationships/image" Target="../media/image31.png"/><Relationship Id="rId2" Type="http://schemas.openxmlformats.org/officeDocument/2006/relationships/tags" Target="../tags/tag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5.png"/><Relationship Id="rId10" Type="http://schemas.openxmlformats.org/officeDocument/2006/relationships/image" Target="../media/image29.png"/><Relationship Id="rId4" Type="http://schemas.openxmlformats.org/officeDocument/2006/relationships/audio" Target="../media/media6.m4a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5.png"/><Relationship Id="rId3" Type="http://schemas.microsoft.com/office/2007/relationships/media" Target="../media/media7.m4a"/><Relationship Id="rId7" Type="http://schemas.openxmlformats.org/officeDocument/2006/relationships/image" Target="../media/image26.wmf"/><Relationship Id="rId12" Type="http://schemas.openxmlformats.org/officeDocument/2006/relationships/image" Target="../media/image38.png"/><Relationship Id="rId2" Type="http://schemas.openxmlformats.org/officeDocument/2006/relationships/tags" Target="../tags/tag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37.pn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36.png"/><Relationship Id="rId4" Type="http://schemas.openxmlformats.org/officeDocument/2006/relationships/audio" Target="../media/media7.m4a"/><Relationship Id="rId9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3" Type="http://schemas.openxmlformats.org/officeDocument/2006/relationships/audio" Target="../media/media8.m4a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43.png"/><Relationship Id="rId1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9.m4a"/><Relationship Id="rId7" Type="http://schemas.openxmlformats.org/officeDocument/2006/relationships/image" Target="../media/image50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audio" Target="../media/media10.m4a"/><Relationship Id="rId7" Type="http://schemas.openxmlformats.org/officeDocument/2006/relationships/image" Target="../media/image53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3" Type="http://schemas.openxmlformats.org/officeDocument/2006/relationships/audio" Target="../media/media11.m4a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microsoft.com/office/2007/relationships/media" Target="../media/media11.m4a"/><Relationship Id="rId16" Type="http://schemas.openxmlformats.org/officeDocument/2006/relationships/image" Target="../media/image5.png"/><Relationship Id="rId1" Type="http://schemas.openxmlformats.org/officeDocument/2006/relationships/tags" Target="../tags/tag11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5" Type="http://schemas.openxmlformats.org/officeDocument/2006/relationships/image" Target="../media/image65.png"/><Relationship Id="rId10" Type="http://schemas.openxmlformats.org/officeDocument/2006/relationships/image" Target="../media/image6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9.png"/><Relationship Id="rId14" Type="http://schemas.openxmlformats.org/officeDocument/2006/relationships/image" Target="../media/image6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audio" Target="../media/media12.m4a"/><Relationship Id="rId7" Type="http://schemas.openxmlformats.org/officeDocument/2006/relationships/image" Target="../media/image68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5.png"/><Relationship Id="rId5" Type="http://schemas.openxmlformats.org/officeDocument/2006/relationships/image" Target="../media/image70.png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272C781-751A-41F5-A6CF-DF63A81B4A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388"/>
    </mc:Choice>
    <mc:Fallback>
      <p:transition spd="slow" advTm="383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We Are All Different!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000" dirty="0"/>
              <a:t>There are lots of people in the world and all of them are different.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/>
              <a:t>There’s no one quite like you!</a:t>
            </a:r>
          </a:p>
          <a:p>
            <a:pPr algn="ctr"/>
            <a:endParaRPr lang="en-GB" sz="2000" dirty="0"/>
          </a:p>
        </p:txBody>
      </p:sp>
      <p:sp>
        <p:nvSpPr>
          <p:cNvPr id="2" name="Rounded Rectangle 1"/>
          <p:cNvSpPr/>
          <p:nvPr/>
        </p:nvSpPr>
        <p:spPr>
          <a:xfrm>
            <a:off x="755649" y="2785797"/>
            <a:ext cx="7632701" cy="442674"/>
          </a:xfrm>
          <a:prstGeom prst="roundRect">
            <a:avLst/>
          </a:prstGeom>
          <a:solidFill>
            <a:srgbClr val="E8516C"/>
          </a:solidFill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What makes you special?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0813" y="2129499"/>
            <a:ext cx="2207173" cy="454911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DA6A725-458B-4F3B-AD74-081B7C89C5D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95"/>
    </mc:Choice>
    <mc:Fallback>
      <p:transition spd="slow" advTm="16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7449" y="549275"/>
            <a:ext cx="5609102" cy="994306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GB" sz="2400" b="0" dirty="0"/>
              <a:t>What colour are your eyes?</a:t>
            </a:r>
            <a:br>
              <a:rPr lang="en-GB" sz="2400" b="0" dirty="0"/>
            </a:br>
            <a:endParaRPr lang="en-GB" sz="2400" b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439"/>
          <a:stretch/>
        </p:blipFill>
        <p:spPr>
          <a:xfrm>
            <a:off x="755650" y="1678851"/>
            <a:ext cx="2219518" cy="2139352"/>
          </a:xfrm>
          <a:prstGeom prst="ellipse">
            <a:avLst/>
          </a:prstGeom>
          <a:solidFill>
            <a:srgbClr val="CEDF98"/>
          </a:solidFill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-9426" r="-9482"/>
          <a:stretch/>
        </p:blipFill>
        <p:spPr>
          <a:xfrm>
            <a:off x="3478252" y="3953473"/>
            <a:ext cx="2219518" cy="2139352"/>
          </a:xfrm>
          <a:prstGeom prst="ellipse">
            <a:avLst/>
          </a:prstGeom>
          <a:solidFill>
            <a:srgbClr val="AFDEF8"/>
          </a:solidFill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074" r="-20232"/>
          <a:stretch/>
        </p:blipFill>
        <p:spPr>
          <a:xfrm>
            <a:off x="6191261" y="1678851"/>
            <a:ext cx="2219518" cy="2139352"/>
          </a:xfrm>
          <a:prstGeom prst="ellipse">
            <a:avLst/>
          </a:prstGeom>
          <a:solidFill>
            <a:srgbClr val="F8CACA"/>
          </a:solidFill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023" t="-7539" r="-25228"/>
          <a:stretch/>
        </p:blipFill>
        <p:spPr>
          <a:xfrm>
            <a:off x="3473456" y="1678851"/>
            <a:ext cx="2219518" cy="2139352"/>
          </a:xfrm>
          <a:prstGeom prst="ellipse">
            <a:avLst/>
          </a:prstGeom>
          <a:solidFill>
            <a:srgbClr val="FDCF81"/>
          </a:solidFill>
          <a:ln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-9759" r="-16532"/>
          <a:stretch/>
        </p:blipFill>
        <p:spPr>
          <a:xfrm>
            <a:off x="768487" y="3953473"/>
            <a:ext cx="2193844" cy="2139353"/>
          </a:xfrm>
          <a:prstGeom prst="ellipse">
            <a:avLst/>
          </a:prstGeom>
          <a:solidFill>
            <a:srgbClr val="F4BD99"/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301"/>
          <a:stretch/>
        </p:blipFill>
        <p:spPr>
          <a:xfrm>
            <a:off x="6213690" y="3953473"/>
            <a:ext cx="2219518" cy="2139352"/>
          </a:xfrm>
          <a:prstGeom prst="ellipse">
            <a:avLst/>
          </a:prstGeom>
          <a:solidFill>
            <a:srgbClr val="86CDBF"/>
          </a:solidFill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C0902AE-8062-4D53-A44A-E836406804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3912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56"/>
    </mc:Choice>
    <mc:Fallback>
      <p:transition spd="slow" advTm="8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8064500" cy="994306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GB" sz="2400" dirty="0"/>
              <a:t>What type of hair do you have? What colour is it?</a:t>
            </a:r>
            <a:br>
              <a:rPr lang="en-GB" sz="2400" dirty="0"/>
            </a:br>
            <a:endParaRPr lang="en-GB" sz="2400" b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172" r="-9172"/>
          <a:stretch/>
        </p:blipFill>
        <p:spPr>
          <a:xfrm>
            <a:off x="5390601" y="3150657"/>
            <a:ext cx="1498875" cy="1521023"/>
          </a:xfrm>
          <a:prstGeom prst="ellipse">
            <a:avLst/>
          </a:prstGeom>
          <a:solidFill>
            <a:srgbClr val="CEDF98"/>
          </a:solidFill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6643" t="-11019" r="-18390"/>
          <a:stretch/>
        </p:blipFill>
        <p:spPr>
          <a:xfrm>
            <a:off x="3854100" y="1711784"/>
            <a:ext cx="1498874" cy="1521023"/>
          </a:xfrm>
          <a:prstGeom prst="ellipse">
            <a:avLst/>
          </a:prstGeom>
          <a:solidFill>
            <a:srgbClr val="F8CACA"/>
          </a:solidFill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050" t="-11019" r="-14568"/>
          <a:stretch/>
        </p:blipFill>
        <p:spPr>
          <a:xfrm>
            <a:off x="753069" y="4571801"/>
            <a:ext cx="1498874" cy="1521023"/>
          </a:xfrm>
          <a:prstGeom prst="ellipse">
            <a:avLst/>
          </a:prstGeom>
          <a:solidFill>
            <a:srgbClr val="CEDF98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8128" t="-8449"/>
          <a:stretch/>
        </p:blipFill>
        <p:spPr>
          <a:xfrm>
            <a:off x="3821272" y="4571800"/>
            <a:ext cx="1498874" cy="1521023"/>
          </a:xfrm>
          <a:prstGeom prst="ellipse">
            <a:avLst/>
          </a:prstGeom>
          <a:solidFill>
            <a:srgbClr val="AFDEF8"/>
          </a:solidFill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016" t="-10564" r="-13072"/>
          <a:stretch/>
        </p:blipFill>
        <p:spPr>
          <a:xfrm>
            <a:off x="6889476" y="1711783"/>
            <a:ext cx="1498874" cy="1521023"/>
          </a:xfrm>
          <a:prstGeom prst="ellipse">
            <a:avLst/>
          </a:prstGeom>
          <a:solidFill>
            <a:srgbClr val="FDCF81"/>
          </a:solidFill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624" t="-3117" r="-2889"/>
          <a:stretch/>
        </p:blipFill>
        <p:spPr>
          <a:xfrm>
            <a:off x="2235106" y="3150657"/>
            <a:ext cx="1555469" cy="1521023"/>
          </a:xfrm>
          <a:prstGeom prst="ellipse">
            <a:avLst/>
          </a:prstGeom>
          <a:solidFill>
            <a:srgbClr val="FDCF81"/>
          </a:solidFill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528" t="-15926"/>
          <a:stretch/>
        </p:blipFill>
        <p:spPr>
          <a:xfrm>
            <a:off x="753069" y="1729512"/>
            <a:ext cx="1498874" cy="1521024"/>
          </a:xfrm>
          <a:prstGeom prst="ellipse">
            <a:avLst/>
          </a:prstGeom>
          <a:solidFill>
            <a:srgbClr val="F4BD99"/>
          </a:solidFill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8087" t="-10564" r="-24471"/>
          <a:stretch/>
        </p:blipFill>
        <p:spPr>
          <a:xfrm>
            <a:off x="6889476" y="4571802"/>
            <a:ext cx="1498874" cy="1521023"/>
          </a:xfrm>
          <a:prstGeom prst="ellipse">
            <a:avLst/>
          </a:prstGeom>
          <a:solidFill>
            <a:srgbClr val="F8CACA"/>
          </a:solidFill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F03F5F9-8961-4A15-9229-977222CD78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8635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60"/>
    </mc:Choice>
    <mc:Fallback>
      <p:transition spd="slow" advTm="9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8064500" cy="994306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GB" sz="2400" dirty="0"/>
              <a:t>What is your skin like?</a:t>
            </a:r>
            <a:br>
              <a:rPr lang="en-GB" sz="2400" dirty="0"/>
            </a:br>
            <a:endParaRPr lang="en-GB" sz="2400" b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049" r="-8678"/>
          <a:stretch/>
        </p:blipFill>
        <p:spPr>
          <a:xfrm>
            <a:off x="6144658" y="3942273"/>
            <a:ext cx="2243692" cy="2150552"/>
          </a:xfrm>
          <a:prstGeom prst="ellipse">
            <a:avLst/>
          </a:prstGeom>
          <a:solidFill>
            <a:srgbClr val="86CDBF"/>
          </a:solidFill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932"/>
          <a:stretch/>
        </p:blipFill>
        <p:spPr>
          <a:xfrm>
            <a:off x="3438067" y="1659105"/>
            <a:ext cx="2243692" cy="2150553"/>
          </a:xfrm>
          <a:prstGeom prst="ellipse">
            <a:avLst/>
          </a:prstGeom>
          <a:solidFill>
            <a:srgbClr val="FDCF81"/>
          </a:solidFill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746" t="-9330" r="-29149"/>
          <a:stretch/>
        </p:blipFill>
        <p:spPr>
          <a:xfrm>
            <a:off x="755650" y="3942272"/>
            <a:ext cx="2243692" cy="2167642"/>
          </a:xfrm>
          <a:prstGeom prst="ellipse">
            <a:avLst/>
          </a:prstGeom>
          <a:solidFill>
            <a:srgbClr val="AFDEF8"/>
          </a:solidFill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060"/>
          <a:stretch/>
        </p:blipFill>
        <p:spPr>
          <a:xfrm>
            <a:off x="6144658" y="1659106"/>
            <a:ext cx="2243692" cy="2150553"/>
          </a:xfrm>
          <a:prstGeom prst="ellipse">
            <a:avLst/>
          </a:prstGeom>
          <a:solidFill>
            <a:srgbClr val="F4BD99"/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508" r="-2174"/>
          <a:stretch/>
        </p:blipFill>
        <p:spPr>
          <a:xfrm>
            <a:off x="755650" y="1659106"/>
            <a:ext cx="2243692" cy="2167642"/>
          </a:xfrm>
          <a:prstGeom prst="ellipse">
            <a:avLst/>
          </a:prstGeom>
          <a:solidFill>
            <a:srgbClr val="F8CACA"/>
          </a:solidFill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439"/>
          <a:stretch/>
        </p:blipFill>
        <p:spPr>
          <a:xfrm>
            <a:off x="3462241" y="3970562"/>
            <a:ext cx="2219518" cy="2139352"/>
          </a:xfrm>
          <a:prstGeom prst="ellipse">
            <a:avLst/>
          </a:prstGeom>
          <a:solidFill>
            <a:srgbClr val="CEDF98"/>
          </a:solidFill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008D1F4-EF99-44B2-AB5C-527324BDE3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7956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93"/>
    </mc:Choice>
    <mc:Fallback>
      <p:transition spd="slow" advTm="7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8064500" cy="994306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GB" sz="2400" dirty="0"/>
              <a:t>Who do you live with at home?</a:t>
            </a:r>
            <a:br>
              <a:rPr lang="en-GB" sz="2400" dirty="0"/>
            </a:br>
            <a:endParaRPr lang="en-GB" sz="2400" b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7103" t="-7526" r="-27103" b="-7526"/>
          <a:stretch/>
        </p:blipFill>
        <p:spPr>
          <a:xfrm>
            <a:off x="834137" y="4355294"/>
            <a:ext cx="1766039" cy="1723346"/>
          </a:xfrm>
          <a:prstGeom prst="ellipse">
            <a:avLst/>
          </a:prstGeom>
          <a:ln w="38100">
            <a:solidFill>
              <a:srgbClr val="86CDBF"/>
            </a:solidFill>
          </a:ln>
        </p:spPr>
      </p:pic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9656599"/>
              </p:ext>
            </p:extLst>
          </p:nvPr>
        </p:nvGraphicFramePr>
        <p:xfrm>
          <a:off x="12052491" y="1823774"/>
          <a:ext cx="3046412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Packager Shell Object" showAsIcon="1" r:id="rId7" imgW="3046680" imgH="538200" progId="Package">
                  <p:embed/>
                </p:oleObj>
              </mc:Choice>
              <mc:Fallback>
                <p:oleObj name="Packager Shell Object" showAsIcon="1" r:id="rId7" imgW="3046680" imgH="5382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2052491" y="1823774"/>
                        <a:ext cx="3046412" cy="538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117" t="-19729" r="-13076" b="-18980"/>
          <a:stretch/>
        </p:blipFill>
        <p:spPr>
          <a:xfrm>
            <a:off x="2696015" y="3761501"/>
            <a:ext cx="1766039" cy="1723346"/>
          </a:xfrm>
          <a:prstGeom prst="ellipse">
            <a:avLst/>
          </a:prstGeom>
          <a:ln w="38100">
            <a:solidFill>
              <a:srgbClr val="F4BD99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579" t="-9891" r="-4933"/>
          <a:stretch/>
        </p:blipFill>
        <p:spPr>
          <a:xfrm>
            <a:off x="6556932" y="4355294"/>
            <a:ext cx="1822274" cy="1723346"/>
          </a:xfrm>
          <a:prstGeom prst="ellipse">
            <a:avLst/>
          </a:prstGeom>
          <a:ln w="38100">
            <a:solidFill>
              <a:srgbClr val="F4BD99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210" t="-7945" r="-32143"/>
          <a:stretch/>
        </p:blipFill>
        <p:spPr>
          <a:xfrm>
            <a:off x="1083880" y="2380089"/>
            <a:ext cx="1822274" cy="1732490"/>
          </a:xfrm>
          <a:prstGeom prst="ellipse">
            <a:avLst/>
          </a:prstGeom>
          <a:ln w="38100">
            <a:solidFill>
              <a:srgbClr val="86CDBF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1794" r="-16306" b="-6331"/>
          <a:stretch/>
        </p:blipFill>
        <p:spPr>
          <a:xfrm>
            <a:off x="3669968" y="1823774"/>
            <a:ext cx="1766039" cy="1732490"/>
          </a:xfrm>
          <a:prstGeom prst="ellipse">
            <a:avLst/>
          </a:prstGeom>
          <a:ln w="38100">
            <a:solidFill>
              <a:srgbClr val="FDCF8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9264" t="-4263" r="-34489"/>
          <a:stretch/>
        </p:blipFill>
        <p:spPr>
          <a:xfrm>
            <a:off x="6252106" y="2389233"/>
            <a:ext cx="1766039" cy="1723346"/>
          </a:xfrm>
          <a:prstGeom prst="ellipse">
            <a:avLst/>
          </a:prstGeom>
          <a:ln w="38100">
            <a:solidFill>
              <a:srgbClr val="AFDEF8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22" t="-14070" r="-13387"/>
          <a:stretch/>
        </p:blipFill>
        <p:spPr>
          <a:xfrm>
            <a:off x="4695053" y="3761501"/>
            <a:ext cx="1766039" cy="1723346"/>
          </a:xfrm>
          <a:prstGeom prst="ellipse">
            <a:avLst/>
          </a:prstGeom>
          <a:ln w="38100">
            <a:solidFill>
              <a:srgbClr val="F8CACA"/>
            </a:solidFill>
          </a:ln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F43AAD7-697F-43C1-B5DA-AEE41B7D685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06393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65"/>
    </mc:Choice>
    <mc:Fallback>
      <p:transition spd="slow" advTm="7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650" y="747522"/>
            <a:ext cx="7632700" cy="629164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GB" sz="2400" dirty="0"/>
              <a:t>Do you have any brothers or sisters?</a:t>
            </a:r>
            <a:endParaRPr lang="en-GB" sz="2400" b="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2052491" y="1823774"/>
          <a:ext cx="3046412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Packager Shell Object" showAsIcon="1" r:id="rId6" imgW="3046680" imgH="538200" progId="Package">
                  <p:embed/>
                </p:oleObj>
              </mc:Choice>
              <mc:Fallback>
                <p:oleObj name="Packager Shell Object" showAsIcon="1" r:id="rId6" imgW="3046680" imgH="538200" progId="Package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052491" y="1823774"/>
                        <a:ext cx="3046412" cy="538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5633" y="1823774"/>
            <a:ext cx="1745599" cy="23040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9718" y="4584995"/>
            <a:ext cx="1739426" cy="15078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2410" y="1823774"/>
            <a:ext cx="1739180" cy="19650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849" y="4280735"/>
            <a:ext cx="2559415" cy="181209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1840" y="1823774"/>
            <a:ext cx="1154607" cy="21992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F87D6E9-FB47-4F5D-BA79-3ECB43593E1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19364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97"/>
    </mc:Choice>
    <mc:Fallback>
      <p:transition spd="slow" advTm="7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994306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2000" dirty="0"/>
              <a:t>Do you have any pets? What pets do you have?</a:t>
            </a:r>
            <a:br>
              <a:rPr lang="en-GB" sz="2000" dirty="0"/>
            </a:br>
            <a:br>
              <a:rPr lang="en-GB" sz="2000" dirty="0"/>
            </a:br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2343" y="3640833"/>
            <a:ext cx="1476007" cy="15368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1111134"/>
            <a:ext cx="1475357" cy="21807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844533" y="3462926"/>
            <a:ext cx="1337454" cy="20957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9478" y="2317898"/>
            <a:ext cx="1041937" cy="14761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784" y="3361199"/>
            <a:ext cx="1194312" cy="15315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3257" y="4352440"/>
            <a:ext cx="1746603" cy="18701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3237" y="2409783"/>
            <a:ext cx="2547057" cy="109458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3981" y="1062823"/>
            <a:ext cx="754369" cy="22050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3269" y="4462272"/>
            <a:ext cx="2147769" cy="165049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5EA56B2-DF75-4B9F-B56A-5267E2510B4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982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00"/>
    </mc:Choice>
    <mc:Fallback>
      <p:transition spd="slow" advTm="9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962" y="659003"/>
            <a:ext cx="8220075" cy="994306"/>
          </a:xfrm>
        </p:spPr>
        <p:txBody>
          <a:bodyPr/>
          <a:lstStyle/>
          <a:p>
            <a:pPr algn="ctr"/>
            <a:r>
              <a:rPr lang="en-GB" sz="2400" dirty="0"/>
              <a:t>What languages do you use? </a:t>
            </a:r>
            <a:br>
              <a:rPr lang="en-GB" sz="2400" dirty="0"/>
            </a:br>
            <a:br>
              <a:rPr lang="en-GB" sz="2400" dirty="0"/>
            </a:b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7651" y="2779776"/>
            <a:ext cx="1590699" cy="38587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1749" y="2782963"/>
            <a:ext cx="2644691" cy="3855581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 flipH="1">
            <a:off x="2170538" y="2183744"/>
            <a:ext cx="1705999" cy="1051560"/>
          </a:xfrm>
          <a:prstGeom prst="wedgeEllipseCallout">
            <a:avLst>
              <a:gd name="adj1" fmla="val -43346"/>
              <a:gd name="adj2" fmla="val 65561"/>
            </a:avLst>
          </a:prstGeom>
          <a:solidFill>
            <a:srgbClr val="EC6D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Hujambo</a:t>
            </a:r>
            <a:r>
              <a:rPr lang="en-GB" dirty="0"/>
              <a:t>!</a:t>
            </a:r>
          </a:p>
        </p:txBody>
      </p:sp>
      <p:sp>
        <p:nvSpPr>
          <p:cNvPr id="7" name="Oval Callout 6"/>
          <p:cNvSpPr/>
          <p:nvPr/>
        </p:nvSpPr>
        <p:spPr>
          <a:xfrm flipH="1">
            <a:off x="5659099" y="2252528"/>
            <a:ext cx="1468774" cy="1051560"/>
          </a:xfrm>
          <a:prstGeom prst="wedgeEllipseCallout">
            <a:avLst>
              <a:gd name="adj1" fmla="val -43346"/>
              <a:gd name="adj2" fmla="val 65561"/>
            </a:avLst>
          </a:prstGeom>
          <a:solidFill>
            <a:srgbClr val="86CD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bg1"/>
                </a:solidFill>
              </a:rPr>
              <a:t>Ol</a:t>
            </a:r>
            <a:r>
              <a:rPr lang="pt-PT" altLang="en-US" dirty="0">
                <a:solidFill>
                  <a:schemeClr val="bg1"/>
                </a:solidFill>
              </a:rPr>
              <a:t>á</a:t>
            </a:r>
            <a:r>
              <a:rPr lang="en-GB" dirty="0">
                <a:solidFill>
                  <a:schemeClr val="bg1"/>
                </a:solidFill>
              </a:rPr>
              <a:t>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2754612"/>
            <a:ext cx="1948596" cy="394196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6995895-5B2A-4E2A-82A6-951BE2521C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6813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93"/>
    </mc:Choice>
    <mc:Fallback>
      <p:transition spd="slow" advTm="6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826262"/>
            <a:ext cx="8220075" cy="994306"/>
          </a:xfrm>
        </p:spPr>
        <p:txBody>
          <a:bodyPr/>
          <a:lstStyle/>
          <a:p>
            <a:pPr algn="ctr"/>
            <a:r>
              <a:rPr lang="en-GB" sz="2400" dirty="0"/>
              <a:t>What is your favourite type of fruit?</a:t>
            </a:r>
            <a:br>
              <a:rPr lang="en-GB" sz="2400" dirty="0"/>
            </a:br>
            <a:br>
              <a:rPr lang="en-GB" sz="2400" dirty="0"/>
            </a:br>
            <a:endParaRPr lang="en-GB" sz="2400" dirty="0"/>
          </a:p>
        </p:txBody>
      </p:sp>
      <p:sp>
        <p:nvSpPr>
          <p:cNvPr id="3" name="Rectangle 2"/>
          <p:cNvSpPr/>
          <p:nvPr/>
        </p:nvSpPr>
        <p:spPr>
          <a:xfrm>
            <a:off x="64008" y="5404104"/>
            <a:ext cx="8732520" cy="1124712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514" y="2675379"/>
            <a:ext cx="2061739" cy="31896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6918" y="3136329"/>
            <a:ext cx="1791731" cy="33924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5674" y="3568572"/>
            <a:ext cx="1896556" cy="29602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7053" y="2601136"/>
            <a:ext cx="2774075" cy="34290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C982BCC-0559-4463-B22A-302F042287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404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89"/>
    </mc:Choice>
    <mc:Fallback>
      <p:transition spd="slow" advTm="7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826262"/>
            <a:ext cx="8220075" cy="994306"/>
          </a:xfrm>
        </p:spPr>
        <p:txBody>
          <a:bodyPr/>
          <a:lstStyle/>
          <a:p>
            <a:pPr algn="ctr"/>
            <a:r>
              <a:rPr lang="en-GB" sz="2400" dirty="0"/>
              <a:t>What is your favourite thing to do?</a:t>
            </a:r>
            <a:br>
              <a:rPr lang="en-GB" sz="2400" dirty="0"/>
            </a:br>
            <a:br>
              <a:rPr lang="en-GB" sz="2400" dirty="0"/>
            </a:br>
            <a:endParaRPr lang="en-GB" sz="2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5084" b="-25084"/>
          <a:stretch/>
        </p:blipFill>
        <p:spPr>
          <a:xfrm>
            <a:off x="2804374" y="1908158"/>
            <a:ext cx="1439475" cy="1406540"/>
          </a:xfrm>
          <a:prstGeom prst="ellipse">
            <a:avLst/>
          </a:prstGeom>
          <a:solidFill>
            <a:srgbClr val="F4BD99"/>
          </a:solidFill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091"/>
          <a:stretch/>
        </p:blipFill>
        <p:spPr>
          <a:xfrm>
            <a:off x="756472" y="1908158"/>
            <a:ext cx="1439475" cy="1406540"/>
          </a:xfrm>
          <a:prstGeom prst="ellipse">
            <a:avLst/>
          </a:prstGeom>
          <a:solidFill>
            <a:srgbClr val="AFDEF8"/>
          </a:solidFill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052" t="-13624" r="-7516"/>
          <a:stretch/>
        </p:blipFill>
        <p:spPr>
          <a:xfrm>
            <a:off x="6877438" y="1908159"/>
            <a:ext cx="1446195" cy="1406538"/>
          </a:xfrm>
          <a:prstGeom prst="ellipse">
            <a:avLst/>
          </a:prstGeom>
          <a:solidFill>
            <a:srgbClr val="F8CACA"/>
          </a:solidFill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2684" t="-8533" r="-7661"/>
          <a:stretch/>
        </p:blipFill>
        <p:spPr>
          <a:xfrm>
            <a:off x="1802619" y="3272854"/>
            <a:ext cx="1439475" cy="1406540"/>
          </a:xfrm>
          <a:prstGeom prst="ellipse">
            <a:avLst/>
          </a:prstGeom>
          <a:solidFill>
            <a:srgbClr val="CEDF98"/>
          </a:solidFill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275" t="-3892" r="-32809" b="-6350"/>
          <a:stretch/>
        </p:blipFill>
        <p:spPr>
          <a:xfrm>
            <a:off x="5814402" y="3272855"/>
            <a:ext cx="1440631" cy="1406539"/>
          </a:xfrm>
          <a:prstGeom prst="ellipse">
            <a:avLst/>
          </a:prstGeom>
          <a:solidFill>
            <a:srgbClr val="F4BD99"/>
          </a:solidFill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9740" t="-7844" r="-19740"/>
          <a:stretch/>
        </p:blipFill>
        <p:spPr>
          <a:xfrm>
            <a:off x="756472" y="4687068"/>
            <a:ext cx="1439475" cy="1406540"/>
          </a:xfrm>
          <a:prstGeom prst="ellipse">
            <a:avLst/>
          </a:prstGeom>
          <a:solidFill>
            <a:srgbClr val="FDCF81"/>
          </a:solidFill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251" r="-30144"/>
          <a:stretch/>
        </p:blipFill>
        <p:spPr>
          <a:xfrm>
            <a:off x="6884158" y="4683232"/>
            <a:ext cx="1439475" cy="1414212"/>
          </a:xfrm>
          <a:prstGeom prst="ellipse">
            <a:avLst/>
          </a:prstGeom>
          <a:solidFill>
            <a:srgbClr val="AFDEF8"/>
          </a:solidFill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-114" r="-14065"/>
          <a:stretch/>
        </p:blipFill>
        <p:spPr>
          <a:xfrm>
            <a:off x="3807934" y="3269017"/>
            <a:ext cx="1440629" cy="1414215"/>
          </a:xfrm>
          <a:prstGeom prst="ellipse">
            <a:avLst/>
          </a:prstGeom>
          <a:solidFill>
            <a:srgbClr val="FDCF81"/>
          </a:solidFill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108" t="-4664" r="-17175" b="-12445"/>
          <a:stretch/>
        </p:blipFill>
        <p:spPr>
          <a:xfrm>
            <a:off x="4852276" y="1909272"/>
            <a:ext cx="1416734" cy="1404312"/>
          </a:xfrm>
          <a:prstGeom prst="ellipse">
            <a:avLst/>
          </a:prstGeom>
          <a:solidFill>
            <a:srgbClr val="86CDBF"/>
          </a:solidFill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9555" t="-3821" r="-18597"/>
          <a:stretch/>
        </p:blipFill>
        <p:spPr>
          <a:xfrm>
            <a:off x="2783892" y="4687069"/>
            <a:ext cx="1449536" cy="1406539"/>
          </a:xfrm>
          <a:prstGeom prst="ellipse">
            <a:avLst/>
          </a:prstGeom>
          <a:solidFill>
            <a:srgbClr val="86CDBF"/>
          </a:solidFill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576" r="-488" b="-1"/>
          <a:stretch/>
        </p:blipFill>
        <p:spPr>
          <a:xfrm>
            <a:off x="4821373" y="4687069"/>
            <a:ext cx="1474841" cy="1406539"/>
          </a:xfrm>
          <a:prstGeom prst="ellipse">
            <a:avLst/>
          </a:prstGeom>
          <a:solidFill>
            <a:srgbClr val="F8CACA"/>
          </a:solidFill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7C551E8-69E0-47B1-865B-C41CF03308C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374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51"/>
    </mc:Choice>
    <mc:Fallback>
      <p:transition spd="slow" advTm="11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650" y="549275"/>
            <a:ext cx="7561263" cy="994306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GB" sz="2400" dirty="0"/>
              <a:t>What is your favourite colour?</a:t>
            </a:r>
            <a:endParaRPr lang="en-GB" sz="2400" b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383" r="-10383"/>
          <a:stretch/>
        </p:blipFill>
        <p:spPr>
          <a:xfrm>
            <a:off x="5999395" y="1716895"/>
            <a:ext cx="2317518" cy="2341095"/>
          </a:xfrm>
          <a:prstGeom prst="ellipse">
            <a:avLst/>
          </a:prstGeom>
          <a:solidFill>
            <a:schemeClr val="tx1"/>
          </a:solidFill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12" t="-4019"/>
          <a:stretch/>
        </p:blipFill>
        <p:spPr>
          <a:xfrm>
            <a:off x="747517" y="3751730"/>
            <a:ext cx="2317518" cy="2341094"/>
          </a:xfrm>
          <a:prstGeom prst="ellipse">
            <a:avLst/>
          </a:prstGeom>
          <a:solidFill>
            <a:srgbClr val="CEDF98"/>
          </a:solidFill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2826" t="-8743" r="-45940"/>
          <a:stretch/>
        </p:blipFill>
        <p:spPr>
          <a:xfrm>
            <a:off x="2352011" y="1716895"/>
            <a:ext cx="2317518" cy="2341094"/>
          </a:xfrm>
          <a:prstGeom prst="ellipse">
            <a:avLst/>
          </a:prstGeom>
          <a:solidFill>
            <a:srgbClr val="F8CACA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311"/>
          <a:stretch/>
        </p:blipFill>
        <p:spPr>
          <a:xfrm>
            <a:off x="4175703" y="3751730"/>
            <a:ext cx="2317518" cy="2341094"/>
          </a:xfrm>
          <a:prstGeom prst="ellipse">
            <a:avLst/>
          </a:prstGeom>
          <a:solidFill>
            <a:srgbClr val="FDCF81"/>
          </a:solidFill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4E283CA-2DCD-41CE-BEAE-19606A0E4B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2050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75"/>
    </mc:Choice>
    <mc:Fallback>
      <p:transition spd="slow" advTm="6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E5B5279-3116-4D0F-9CC9-A10D520D4E85}"/>
              </a:ext>
            </a:extLst>
          </p:cNvPr>
          <p:cNvSpPr txBox="1"/>
          <p:nvPr/>
        </p:nvSpPr>
        <p:spPr>
          <a:xfrm>
            <a:off x="432486" y="234778"/>
            <a:ext cx="82913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For today’s lesson, I would like you to tell me all about yourself.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6ABA9A-FA0A-4308-8B4F-776FE85530B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6183" y="1311996"/>
            <a:ext cx="6944498" cy="556870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3C17F66-FAA5-4F5E-963D-C77A07231D9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784"/>
    </mc:Choice>
    <mc:Fallback>
      <p:transition spd="slow" advTm="23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167</TotalTime>
  <Words>145</Words>
  <Application>Microsoft Office PowerPoint</Application>
  <PresentationFormat>On-screen Show (4:3)</PresentationFormat>
  <Paragraphs>18</Paragraphs>
  <Slides>13</Slides>
  <Notes>0</Notes>
  <HiddenSlides>0</HiddenSlides>
  <MMClips>13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Sassoon Infant Rg</vt:lpstr>
      <vt:lpstr>Comic Sans MS</vt:lpstr>
      <vt:lpstr>Twinkl SemiBold</vt:lpstr>
      <vt:lpstr>Twinkl</vt:lpstr>
      <vt:lpstr>Arial</vt:lpstr>
      <vt:lpstr>Calibri</vt:lpstr>
      <vt:lpstr>Office Theme</vt:lpstr>
      <vt:lpstr>Packager Shell Object</vt:lpstr>
      <vt:lpstr>PowerPoint Presentation</vt:lpstr>
      <vt:lpstr>We Are All Different!</vt:lpstr>
      <vt:lpstr>What colour are your eyes? </vt:lpstr>
      <vt:lpstr>What type of hair do you have? What colour is it? </vt:lpstr>
      <vt:lpstr>What is your skin like? </vt:lpstr>
      <vt:lpstr>Who do you live with at home? </vt:lpstr>
      <vt:lpstr>Do you have any brothers or sisters?</vt:lpstr>
      <vt:lpstr>Do you have any pets? What pets do you have?  </vt:lpstr>
      <vt:lpstr>What languages do you use?   </vt:lpstr>
      <vt:lpstr>What is your favourite type of fruit?  </vt:lpstr>
      <vt:lpstr>What is your favourite thing to do?  </vt:lpstr>
      <vt:lpstr>What is your favourite colour?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Chloe Thomas</dc:creator>
  <cp:lastModifiedBy>Christina Weerasekera</cp:lastModifiedBy>
  <cp:revision>29</cp:revision>
  <dcterms:created xsi:type="dcterms:W3CDTF">2018-07-30T13:36:41Z</dcterms:created>
  <dcterms:modified xsi:type="dcterms:W3CDTF">2021-02-21T17:26:21Z</dcterms:modified>
</cp:coreProperties>
</file>