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sldIdLst>
    <p:sldId id="259" r:id="rId2"/>
    <p:sldId id="263" r:id="rId3"/>
    <p:sldId id="264" r:id="rId4"/>
    <p:sldId id="274" r:id="rId5"/>
    <p:sldId id="275" r:id="rId6"/>
    <p:sldId id="276" r:id="rId7"/>
    <p:sldId id="277" r:id="rId8"/>
    <p:sldId id="278"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8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A5C5DA3E-AC63-4202-91B7-5D85CA43040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622301" y="1122363"/>
            <a:ext cx="10934700"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622301" y="3602038"/>
            <a:ext cx="10934700"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844048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B17BE53B-8D53-4BBC-AAFA-FE1811ED597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title"/>
          </p:nvPr>
        </p:nvSpPr>
        <p:spPr>
          <a:xfrm>
            <a:off x="609598" y="485775"/>
            <a:ext cx="10960100" cy="1266826"/>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609597" y="1800226"/>
            <a:ext cx="10960100" cy="459581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53490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634999" y="549276"/>
            <a:ext cx="10909300"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641350" y="2014537"/>
            <a:ext cx="10909300"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64761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719667" y="2359034"/>
            <a:ext cx="10752667"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2206626" y="3199951"/>
            <a:ext cx="7778749"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1453912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5719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802328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68B633F-44B9-4EFE-986D-B01FFB0ED1C1}"/>
              </a:ext>
            </a:extLst>
          </p:cNvPr>
          <p:cNvSpPr>
            <a:spLocks noGrp="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C4AF7AC4-4AE4-409F-AB96-ED27DFDC0F89}"/>
              </a:ext>
            </a:extLst>
          </p:cNvPr>
          <p:cNvSpPr>
            <a:spLocks noGrp="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9321053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1ED8ECE0-DF25-4A40-8C2C-3D3F45D964ED}"/>
              </a:ext>
            </a:extLst>
          </p:cNvPr>
          <p:cNvSpPr/>
          <p:nvPr/>
        </p:nvSpPr>
        <p:spPr bwMode="auto">
          <a:xfrm>
            <a:off x="2027239" y="2930526"/>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a:extLst>
              <a:ext uri="{FF2B5EF4-FFF2-40B4-BE49-F238E27FC236}">
                <a16:creationId xmlns:a16="http://schemas.microsoft.com/office/drawing/2014/main" id="{1119458F-7162-489D-B003-6DD0577E1051}"/>
              </a:ext>
            </a:extLst>
          </p:cNvPr>
          <p:cNvSpPr/>
          <p:nvPr/>
        </p:nvSpPr>
        <p:spPr bwMode="auto">
          <a:xfrm>
            <a:off x="2027239" y="512764"/>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5124" name="Title 1">
            <a:extLst>
              <a:ext uri="{FF2B5EF4-FFF2-40B4-BE49-F238E27FC236}">
                <a16:creationId xmlns:a16="http://schemas.microsoft.com/office/drawing/2014/main" id="{AAD24A1D-3E3A-447B-8AAA-B10510F6564E}"/>
              </a:ext>
            </a:extLst>
          </p:cNvPr>
          <p:cNvSpPr txBox="1">
            <a:spLocks/>
          </p:cNvSpPr>
          <p:nvPr/>
        </p:nvSpPr>
        <p:spPr bwMode="auto">
          <a:xfrm>
            <a:off x="2152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5125" name="Title 1">
            <a:extLst>
              <a:ext uri="{FF2B5EF4-FFF2-40B4-BE49-F238E27FC236}">
                <a16:creationId xmlns:a16="http://schemas.microsoft.com/office/drawing/2014/main" id="{78E797A3-69E2-46D6-8E67-07B3ED6D7612}"/>
              </a:ext>
            </a:extLst>
          </p:cNvPr>
          <p:cNvSpPr txBox="1">
            <a:spLocks/>
          </p:cNvSpPr>
          <p:nvPr/>
        </p:nvSpPr>
        <p:spPr bwMode="auto">
          <a:xfrm>
            <a:off x="2152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5126" name="Content Placeholder 15">
            <a:extLst>
              <a:ext uri="{FF2B5EF4-FFF2-40B4-BE49-F238E27FC236}">
                <a16:creationId xmlns:a16="http://schemas.microsoft.com/office/drawing/2014/main" id="{335565B4-2E62-445F-8E78-12F371CE50CF}"/>
              </a:ext>
            </a:extLst>
          </p:cNvPr>
          <p:cNvSpPr>
            <a:spLocks noGrp="1"/>
          </p:cNvSpPr>
          <p:nvPr>
            <p:ph idx="1"/>
          </p:nvPr>
        </p:nvSpPr>
        <p:spPr>
          <a:xfrm>
            <a:off x="2152650" y="1127125"/>
            <a:ext cx="7886700" cy="1409700"/>
          </a:xfrm>
        </p:spPr>
        <p:txBody>
          <a:bodyPr/>
          <a:lstStyle/>
          <a:p>
            <a:pPr eaLnBrk="1" hangingPunct="1"/>
            <a:r>
              <a:rPr lang="en-GB" altLang="en-US"/>
              <a:t>I can investigate the effects of friction on different surfaces.</a:t>
            </a:r>
            <a:endParaRPr lang="en-US" altLang="en-US">
              <a:latin typeface="BPreplay" pitchFamily="50" charset="0"/>
            </a:endParaRPr>
          </a:p>
        </p:txBody>
      </p:sp>
      <p:sp>
        <p:nvSpPr>
          <p:cNvPr id="5127" name="Content Placeholder 15">
            <a:extLst>
              <a:ext uri="{FF2B5EF4-FFF2-40B4-BE49-F238E27FC236}">
                <a16:creationId xmlns:a16="http://schemas.microsoft.com/office/drawing/2014/main" id="{1CEE58D3-286C-4210-A80A-14BDF6DF3BA2}"/>
              </a:ext>
            </a:extLst>
          </p:cNvPr>
          <p:cNvSpPr txBox="1">
            <a:spLocks/>
          </p:cNvSpPr>
          <p:nvPr/>
        </p:nvSpPr>
        <p:spPr bwMode="auto">
          <a:xfrm>
            <a:off x="2152650" y="3467101"/>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r>
              <a:rPr lang="en-US" altLang="en-US"/>
              <a:t>I can explain the force of friction.</a:t>
            </a:r>
            <a:endParaRPr lang="en-GB" altLang="en-US"/>
          </a:p>
          <a:p>
            <a:pPr eaLnBrk="1" hangingPunct="1"/>
            <a:r>
              <a:rPr lang="en-US" altLang="en-US"/>
              <a:t>I can make a prediction about which surface creates the most friction for a toy car.</a:t>
            </a:r>
            <a:endParaRPr lang="en-GB" altLang="en-US"/>
          </a:p>
          <a:p>
            <a:pPr eaLnBrk="1" hangingPunct="1"/>
            <a:r>
              <a:rPr lang="en-US" altLang="en-US"/>
              <a:t>I can take measurements and record my results in a table.</a:t>
            </a:r>
            <a:endParaRPr lang="en-GB" altLang="en-US"/>
          </a:p>
          <a:p>
            <a:pPr eaLnBrk="1" hangingPunct="1"/>
            <a:r>
              <a:rPr lang="en-US" altLang="en-US"/>
              <a:t>I can explain my results.</a:t>
            </a:r>
            <a:endParaRPr lang="en-US" altLang="zh-CN">
              <a:latin typeface="BPreplay" pitchFamily="50" charset="0"/>
              <a:ea typeface="SimSun" panose="0201060003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170" name="Title 5">
            <a:extLst>
              <a:ext uri="{FF2B5EF4-FFF2-40B4-BE49-F238E27FC236}">
                <a16:creationId xmlns:a16="http://schemas.microsoft.com/office/drawing/2014/main" id="{31C29450-CFDC-4B78-8E82-8FE3487AD01A}"/>
              </a:ext>
            </a:extLst>
          </p:cNvPr>
          <p:cNvSpPr>
            <a:spLocks noGrp="1"/>
          </p:cNvSpPr>
          <p:nvPr>
            <p:ph type="title"/>
          </p:nvPr>
        </p:nvSpPr>
        <p:spPr>
          <a:xfrm>
            <a:off x="1981201" y="428625"/>
            <a:ext cx="8220075" cy="1047750"/>
          </a:xfrm>
        </p:spPr>
        <p:txBody>
          <a:bodyPr>
            <a:normAutofit fontScale="90000"/>
          </a:bodyPr>
          <a:lstStyle/>
          <a:p>
            <a:pPr algn="ctr" eaLnBrk="1" hangingPunct="1">
              <a:defRPr/>
            </a:pPr>
            <a:r>
              <a:rPr lang="en-GB" altLang="en-US"/>
              <a:t>Making Things Move</a:t>
            </a:r>
          </a:p>
        </p:txBody>
      </p:sp>
      <p:sp>
        <p:nvSpPr>
          <p:cNvPr id="4" name="Rectangle 3">
            <a:extLst>
              <a:ext uri="{FF2B5EF4-FFF2-40B4-BE49-F238E27FC236}">
                <a16:creationId xmlns:a16="http://schemas.microsoft.com/office/drawing/2014/main" id="{C3D0B371-4A82-4539-828E-3170BA02A038}"/>
              </a:ext>
            </a:extLst>
          </p:cNvPr>
          <p:cNvSpPr/>
          <p:nvPr/>
        </p:nvSpPr>
        <p:spPr>
          <a:xfrm>
            <a:off x="2274888" y="1476375"/>
            <a:ext cx="7637462" cy="1200150"/>
          </a:xfrm>
          <a:prstGeom prst="rect">
            <a:avLst/>
          </a:prstGeom>
          <a:solidFill>
            <a:srgbClr val="E6C13A">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5" name="Rounded Rectangle 4">
            <a:extLst>
              <a:ext uri="{FF2B5EF4-FFF2-40B4-BE49-F238E27FC236}">
                <a16:creationId xmlns:a16="http://schemas.microsoft.com/office/drawing/2014/main" id="{FA47EC61-5083-4901-AFCB-4D9982F3DDE9}"/>
              </a:ext>
            </a:extLst>
          </p:cNvPr>
          <p:cNvSpPr/>
          <p:nvPr/>
        </p:nvSpPr>
        <p:spPr>
          <a:xfrm>
            <a:off x="2279650" y="1476375"/>
            <a:ext cx="7632700" cy="12001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Forces make things move. Whenever an object starts to move or moves faster, it is a force making this happen.</a:t>
            </a:r>
          </a:p>
          <a:p>
            <a:pPr algn="ctr">
              <a:defRPr/>
            </a:pPr>
            <a:r>
              <a:rPr lang="en-GB" dirty="0">
                <a:solidFill>
                  <a:srgbClr val="1C1C1C"/>
                </a:solidFill>
                <a:latin typeface="Sassoon Infant Rg"/>
              </a:rPr>
              <a:t>Forces can also make things stop moving or slow down. </a:t>
            </a:r>
          </a:p>
        </p:txBody>
      </p:sp>
      <p:sp>
        <p:nvSpPr>
          <p:cNvPr id="8" name="Rectangle 7">
            <a:extLst>
              <a:ext uri="{FF2B5EF4-FFF2-40B4-BE49-F238E27FC236}">
                <a16:creationId xmlns:a16="http://schemas.microsoft.com/office/drawing/2014/main" id="{0BE2659C-66CA-4688-BF52-F6003CD06C15}"/>
              </a:ext>
            </a:extLst>
          </p:cNvPr>
          <p:cNvSpPr/>
          <p:nvPr/>
        </p:nvSpPr>
        <p:spPr>
          <a:xfrm>
            <a:off x="2279650" y="2874963"/>
            <a:ext cx="7632700" cy="3217862"/>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10" name="Rounded Rectangle 9">
            <a:extLst>
              <a:ext uri="{FF2B5EF4-FFF2-40B4-BE49-F238E27FC236}">
                <a16:creationId xmlns:a16="http://schemas.microsoft.com/office/drawing/2014/main" id="{DF3A3CC6-3FF0-46CC-A352-B57AFEBE712F}"/>
              </a:ext>
            </a:extLst>
          </p:cNvPr>
          <p:cNvSpPr/>
          <p:nvPr/>
        </p:nvSpPr>
        <p:spPr>
          <a:xfrm>
            <a:off x="2279651" y="2874964"/>
            <a:ext cx="4632325" cy="55403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rgbClr val="1C1C1C"/>
                </a:solidFill>
                <a:latin typeface="Sassoon Infant Md"/>
              </a:rPr>
              <a:t>But what is a force?</a:t>
            </a:r>
          </a:p>
        </p:txBody>
      </p:sp>
      <p:sp>
        <p:nvSpPr>
          <p:cNvPr id="13" name="Rounded Rectangle 12">
            <a:extLst>
              <a:ext uri="{FF2B5EF4-FFF2-40B4-BE49-F238E27FC236}">
                <a16:creationId xmlns:a16="http://schemas.microsoft.com/office/drawing/2014/main" id="{512B8B8A-C9D4-4B88-AFBF-6DE9015D9264}"/>
              </a:ext>
            </a:extLst>
          </p:cNvPr>
          <p:cNvSpPr/>
          <p:nvPr/>
        </p:nvSpPr>
        <p:spPr>
          <a:xfrm>
            <a:off x="2279650" y="3278189"/>
            <a:ext cx="5570538" cy="281463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buFont typeface="Arial" panose="020B0604020202020204" pitchFamily="34" charset="0"/>
              <a:buChar char="•"/>
              <a:defRPr/>
            </a:pPr>
            <a:r>
              <a:rPr lang="en-GB" dirty="0">
                <a:solidFill>
                  <a:srgbClr val="1C1C1C"/>
                </a:solidFill>
                <a:latin typeface="Sassoon Infant Rg"/>
              </a:rPr>
              <a:t>Forces are pushes and pulls.</a:t>
            </a:r>
          </a:p>
          <a:p>
            <a:pPr marL="285750" indent="-285750">
              <a:buFont typeface="Arial" panose="020B0604020202020204" pitchFamily="34" charset="0"/>
              <a:buChar char="•"/>
              <a:defRPr/>
            </a:pPr>
            <a:endParaRPr lang="en-GB" dirty="0">
              <a:solidFill>
                <a:srgbClr val="1C1C1C"/>
              </a:solidFill>
              <a:latin typeface="Sassoon Infant Rg"/>
            </a:endParaRPr>
          </a:p>
          <a:p>
            <a:pPr marL="285750" indent="-285750">
              <a:buFont typeface="Arial" panose="020B0604020202020204" pitchFamily="34" charset="0"/>
              <a:buChar char="•"/>
              <a:defRPr/>
            </a:pPr>
            <a:r>
              <a:rPr lang="en-GB" dirty="0">
                <a:solidFill>
                  <a:srgbClr val="1C1C1C"/>
                </a:solidFill>
                <a:latin typeface="Sassoon Infant Rg"/>
              </a:rPr>
              <a:t>These pushes or pulls will always change the motion of an object. They will either make it start to move or speed up, slow it down or even make it stop.</a:t>
            </a:r>
          </a:p>
          <a:p>
            <a:pPr marL="285750" indent="-285750">
              <a:buFont typeface="Arial" panose="020B0604020202020204" pitchFamily="34" charset="0"/>
              <a:buChar char="•"/>
              <a:defRPr/>
            </a:pPr>
            <a:endParaRPr lang="en-GB" dirty="0">
              <a:solidFill>
                <a:srgbClr val="1C1C1C"/>
              </a:solidFill>
              <a:latin typeface="Sassoon Infant Rg"/>
            </a:endParaRPr>
          </a:p>
          <a:p>
            <a:pPr>
              <a:defRPr/>
            </a:pPr>
            <a:r>
              <a:rPr lang="en-GB" dirty="0">
                <a:solidFill>
                  <a:srgbClr val="1C1C1C"/>
                </a:solidFill>
                <a:latin typeface="Sassoon Infant Md"/>
              </a:rPr>
              <a:t>Talk to your partner about examples of forces changing the motion of different objects.</a:t>
            </a:r>
          </a:p>
        </p:txBody>
      </p:sp>
      <p:pic>
        <p:nvPicPr>
          <p:cNvPr id="6152" name="Picture 1">
            <a:extLst>
              <a:ext uri="{FF2B5EF4-FFF2-40B4-BE49-F238E27FC236}">
                <a16:creationId xmlns:a16="http://schemas.microsoft.com/office/drawing/2014/main" id="{A4957729-480C-4B75-A1F7-DA1B155EF98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86676" y="4859338"/>
            <a:ext cx="2066925" cy="105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2">
            <a:extLst>
              <a:ext uri="{FF2B5EF4-FFF2-40B4-BE49-F238E27FC236}">
                <a16:creationId xmlns:a16="http://schemas.microsoft.com/office/drawing/2014/main" id="{E27CC34F-8834-4D1B-AE8E-AC22CB42EB6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062913" y="3098800"/>
            <a:ext cx="1314450"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194" name="Title 5">
            <a:extLst>
              <a:ext uri="{FF2B5EF4-FFF2-40B4-BE49-F238E27FC236}">
                <a16:creationId xmlns:a16="http://schemas.microsoft.com/office/drawing/2014/main" id="{07608727-5E7E-4798-B013-FE7790AB94F9}"/>
              </a:ext>
            </a:extLst>
          </p:cNvPr>
          <p:cNvSpPr>
            <a:spLocks noGrp="1"/>
          </p:cNvSpPr>
          <p:nvPr>
            <p:ph type="title"/>
          </p:nvPr>
        </p:nvSpPr>
        <p:spPr>
          <a:xfrm>
            <a:off x="1981201" y="428625"/>
            <a:ext cx="8220075" cy="1047750"/>
          </a:xfrm>
        </p:spPr>
        <p:txBody>
          <a:bodyPr>
            <a:normAutofit fontScale="90000"/>
          </a:bodyPr>
          <a:lstStyle/>
          <a:p>
            <a:pPr algn="ctr" eaLnBrk="1" hangingPunct="1">
              <a:defRPr/>
            </a:pPr>
            <a:r>
              <a:rPr lang="en-GB" altLang="en-US"/>
              <a:t>Making Things Move</a:t>
            </a:r>
          </a:p>
        </p:txBody>
      </p:sp>
      <p:sp>
        <p:nvSpPr>
          <p:cNvPr id="4" name="Rectangle 3">
            <a:extLst>
              <a:ext uri="{FF2B5EF4-FFF2-40B4-BE49-F238E27FC236}">
                <a16:creationId xmlns:a16="http://schemas.microsoft.com/office/drawing/2014/main" id="{8CD93408-B3E8-4A4F-A244-E67961797EBE}"/>
              </a:ext>
            </a:extLst>
          </p:cNvPr>
          <p:cNvSpPr/>
          <p:nvPr/>
        </p:nvSpPr>
        <p:spPr>
          <a:xfrm>
            <a:off x="2279650" y="1476375"/>
            <a:ext cx="7632700" cy="69850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5" name="Rounded Rectangle 4">
            <a:extLst>
              <a:ext uri="{FF2B5EF4-FFF2-40B4-BE49-F238E27FC236}">
                <a16:creationId xmlns:a16="http://schemas.microsoft.com/office/drawing/2014/main" id="{22C5858C-8C1A-4F47-98D1-2AEE10D97370}"/>
              </a:ext>
            </a:extLst>
          </p:cNvPr>
          <p:cNvSpPr/>
          <p:nvPr/>
        </p:nvSpPr>
        <p:spPr>
          <a:xfrm>
            <a:off x="2279650" y="1476375"/>
            <a:ext cx="7613650" cy="6985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Cyclists sometimes travel over different surfaces.</a:t>
            </a:r>
          </a:p>
        </p:txBody>
      </p:sp>
      <p:sp>
        <p:nvSpPr>
          <p:cNvPr id="11" name="Rectangle 10">
            <a:extLst>
              <a:ext uri="{FF2B5EF4-FFF2-40B4-BE49-F238E27FC236}">
                <a16:creationId xmlns:a16="http://schemas.microsoft.com/office/drawing/2014/main" id="{E095D1BD-4D45-4A8A-A7AF-6EEC4DEDC858}"/>
              </a:ext>
            </a:extLst>
          </p:cNvPr>
          <p:cNvSpPr/>
          <p:nvPr/>
        </p:nvSpPr>
        <p:spPr>
          <a:xfrm>
            <a:off x="2279650" y="2355851"/>
            <a:ext cx="7626350" cy="3736975"/>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12" name="Rounded Rectangle 11">
            <a:extLst>
              <a:ext uri="{FF2B5EF4-FFF2-40B4-BE49-F238E27FC236}">
                <a16:creationId xmlns:a16="http://schemas.microsoft.com/office/drawing/2014/main" id="{25FFD6F0-901F-4C95-8BFE-C1D97ADD3654}"/>
              </a:ext>
            </a:extLst>
          </p:cNvPr>
          <p:cNvSpPr/>
          <p:nvPr/>
        </p:nvSpPr>
        <p:spPr>
          <a:xfrm>
            <a:off x="2268539" y="2479675"/>
            <a:ext cx="3267075" cy="36131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rgbClr val="1C1C1C"/>
                </a:solidFill>
                <a:latin typeface="Sassoon Infant Rg"/>
              </a:rPr>
              <a:t>By pushing the pedals harder or faster, he can change the motion of the bicycle. It will speed up.</a:t>
            </a:r>
          </a:p>
          <a:p>
            <a:pPr>
              <a:defRPr/>
            </a:pPr>
            <a:endParaRPr lang="en-GB" dirty="0">
              <a:solidFill>
                <a:srgbClr val="1C1C1C"/>
              </a:solidFill>
              <a:latin typeface="Sassoon Infant Rg"/>
            </a:endParaRPr>
          </a:p>
          <a:p>
            <a:pPr>
              <a:defRPr/>
            </a:pPr>
            <a:r>
              <a:rPr lang="en-GB" dirty="0">
                <a:solidFill>
                  <a:srgbClr val="1C1C1C"/>
                </a:solidFill>
                <a:latin typeface="Sassoon Infant Rg"/>
              </a:rPr>
              <a:t>When the cyclist pulls on the brakes, the brake pads will push on the wheels, changing the bicycle's motion. It will slow down, and eventually stop.</a:t>
            </a:r>
          </a:p>
        </p:txBody>
      </p:sp>
      <p:pic>
        <p:nvPicPr>
          <p:cNvPr id="7175" name="Picture 7">
            <a:extLst>
              <a:ext uri="{FF2B5EF4-FFF2-40B4-BE49-F238E27FC236}">
                <a16:creationId xmlns:a16="http://schemas.microsoft.com/office/drawing/2014/main" id="{CB86C4BD-EF5F-4EF2-8068-C7C7A8F2728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67376" y="2181226"/>
            <a:ext cx="4105275" cy="387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41D3A851-657C-4CBD-8776-36BBB3E5A0ED}"/>
              </a:ext>
            </a:extLst>
          </p:cNvPr>
          <p:cNvSpPr/>
          <p:nvPr/>
        </p:nvSpPr>
        <p:spPr>
          <a:xfrm>
            <a:off x="2289176" y="4321175"/>
            <a:ext cx="3713163" cy="177165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8195" name="Picture 8">
            <a:extLst>
              <a:ext uri="{FF2B5EF4-FFF2-40B4-BE49-F238E27FC236}">
                <a16:creationId xmlns:a16="http://schemas.microsoft.com/office/drawing/2014/main" id="{CE77E632-966F-42F7-BCE3-F16C4B142CEB}"/>
              </a:ext>
            </a:extLst>
          </p:cNvPr>
          <p:cNvPicPr>
            <a:picLocks noChangeAspect="1"/>
          </p:cNvPicPr>
          <p:nvPr/>
        </p:nvPicPr>
        <p:blipFill>
          <a:blip r:embed="rId3">
            <a:extLst>
              <a:ext uri="{28A0092B-C50C-407E-A947-70E740481C1C}">
                <a14:useLocalDpi xmlns:a14="http://schemas.microsoft.com/office/drawing/2010/main" val="0"/>
              </a:ext>
            </a:extLst>
          </a:blip>
          <a:srcRect b="30408"/>
          <a:stretch>
            <a:fillRect/>
          </a:stretch>
        </p:blipFill>
        <p:spPr bwMode="auto">
          <a:xfrm>
            <a:off x="2471738" y="4505325"/>
            <a:ext cx="3352800" cy="139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23">
            <a:extLst>
              <a:ext uri="{FF2B5EF4-FFF2-40B4-BE49-F238E27FC236}">
                <a16:creationId xmlns:a16="http://schemas.microsoft.com/office/drawing/2014/main" id="{E8582C79-FC41-459C-AAC3-35AE791E9500}"/>
              </a:ext>
            </a:extLst>
          </p:cNvPr>
          <p:cNvSpPr/>
          <p:nvPr/>
        </p:nvSpPr>
        <p:spPr>
          <a:xfrm>
            <a:off x="6200776" y="2355850"/>
            <a:ext cx="3711575" cy="177165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8197" name="Picture 2">
            <a:extLst>
              <a:ext uri="{FF2B5EF4-FFF2-40B4-BE49-F238E27FC236}">
                <a16:creationId xmlns:a16="http://schemas.microsoft.com/office/drawing/2014/main" id="{FB2CAD86-51A5-4C56-B131-E0302CD38268}"/>
              </a:ext>
            </a:extLst>
          </p:cNvPr>
          <p:cNvPicPr>
            <a:picLocks noChangeAspect="1"/>
          </p:cNvPicPr>
          <p:nvPr/>
        </p:nvPicPr>
        <p:blipFill>
          <a:blip r:embed="rId4">
            <a:extLst>
              <a:ext uri="{28A0092B-C50C-407E-A947-70E740481C1C}">
                <a14:useLocalDpi xmlns:a14="http://schemas.microsoft.com/office/drawing/2010/main" val="0"/>
              </a:ext>
            </a:extLst>
          </a:blip>
          <a:srcRect b="30936"/>
          <a:stretch>
            <a:fillRect/>
          </a:stretch>
        </p:blipFill>
        <p:spPr bwMode="auto">
          <a:xfrm>
            <a:off x="6378575" y="2547939"/>
            <a:ext cx="3352800"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a:extLst>
              <a:ext uri="{FF2B5EF4-FFF2-40B4-BE49-F238E27FC236}">
                <a16:creationId xmlns:a16="http://schemas.microsoft.com/office/drawing/2014/main" id="{19777B72-92EC-430F-8890-CDFDDC5D21CE}"/>
              </a:ext>
            </a:extLst>
          </p:cNvPr>
          <p:cNvSpPr/>
          <p:nvPr/>
        </p:nvSpPr>
        <p:spPr>
          <a:xfrm>
            <a:off x="6200776" y="4325938"/>
            <a:ext cx="3711575" cy="177165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8199" name="Picture 7">
            <a:extLst>
              <a:ext uri="{FF2B5EF4-FFF2-40B4-BE49-F238E27FC236}">
                <a16:creationId xmlns:a16="http://schemas.microsoft.com/office/drawing/2014/main" id="{5ACAB880-1E79-44F2-B742-243E1FC97D13}"/>
              </a:ext>
            </a:extLst>
          </p:cNvPr>
          <p:cNvPicPr>
            <a:picLocks noChangeAspect="1"/>
          </p:cNvPicPr>
          <p:nvPr/>
        </p:nvPicPr>
        <p:blipFill>
          <a:blip r:embed="rId5">
            <a:extLst>
              <a:ext uri="{28A0092B-C50C-407E-A947-70E740481C1C}">
                <a14:useLocalDpi xmlns:a14="http://schemas.microsoft.com/office/drawing/2010/main" val="0"/>
              </a:ext>
            </a:extLst>
          </a:blip>
          <a:srcRect t="30057"/>
          <a:stretch>
            <a:fillRect/>
          </a:stretch>
        </p:blipFill>
        <p:spPr bwMode="auto">
          <a:xfrm>
            <a:off x="6381750" y="4510089"/>
            <a:ext cx="3352800" cy="139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4" name="Title 5">
            <a:extLst>
              <a:ext uri="{FF2B5EF4-FFF2-40B4-BE49-F238E27FC236}">
                <a16:creationId xmlns:a16="http://schemas.microsoft.com/office/drawing/2014/main" id="{C26A082D-F2D8-486E-9F5B-8D803CE6DEC0}"/>
              </a:ext>
            </a:extLst>
          </p:cNvPr>
          <p:cNvSpPr>
            <a:spLocks noGrp="1"/>
          </p:cNvSpPr>
          <p:nvPr>
            <p:ph type="title"/>
          </p:nvPr>
        </p:nvSpPr>
        <p:spPr>
          <a:xfrm>
            <a:off x="1981201" y="428625"/>
            <a:ext cx="8220075" cy="1047750"/>
          </a:xfrm>
        </p:spPr>
        <p:txBody>
          <a:bodyPr>
            <a:normAutofit fontScale="90000"/>
          </a:bodyPr>
          <a:lstStyle/>
          <a:p>
            <a:pPr algn="ctr" eaLnBrk="1" hangingPunct="1">
              <a:defRPr/>
            </a:pPr>
            <a:r>
              <a:rPr lang="en-GB" altLang="en-US"/>
              <a:t>Different Surfaces</a:t>
            </a:r>
          </a:p>
        </p:txBody>
      </p:sp>
      <p:sp>
        <p:nvSpPr>
          <p:cNvPr id="4" name="Rectangle 3">
            <a:extLst>
              <a:ext uri="{FF2B5EF4-FFF2-40B4-BE49-F238E27FC236}">
                <a16:creationId xmlns:a16="http://schemas.microsoft.com/office/drawing/2014/main" id="{45662F18-DE4B-4A1E-9BB1-0A8F0D81E670}"/>
              </a:ext>
            </a:extLst>
          </p:cNvPr>
          <p:cNvSpPr/>
          <p:nvPr/>
        </p:nvSpPr>
        <p:spPr>
          <a:xfrm>
            <a:off x="2289176" y="1476375"/>
            <a:ext cx="7623175" cy="69850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5" name="Rounded Rectangle 4">
            <a:extLst>
              <a:ext uri="{FF2B5EF4-FFF2-40B4-BE49-F238E27FC236}">
                <a16:creationId xmlns:a16="http://schemas.microsoft.com/office/drawing/2014/main" id="{6CFDCEFB-6571-485C-A9B0-5175069061F8}"/>
              </a:ext>
            </a:extLst>
          </p:cNvPr>
          <p:cNvSpPr/>
          <p:nvPr/>
        </p:nvSpPr>
        <p:spPr>
          <a:xfrm>
            <a:off x="2279650" y="1476375"/>
            <a:ext cx="7613650" cy="6985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Cyclists sometimes travel over different surfaces.</a:t>
            </a:r>
          </a:p>
        </p:txBody>
      </p:sp>
      <p:sp>
        <p:nvSpPr>
          <p:cNvPr id="11" name="Rectangle 10">
            <a:extLst>
              <a:ext uri="{FF2B5EF4-FFF2-40B4-BE49-F238E27FC236}">
                <a16:creationId xmlns:a16="http://schemas.microsoft.com/office/drawing/2014/main" id="{A18FB1F5-0668-4194-BB0F-04CFA6D9BCF3}"/>
              </a:ext>
            </a:extLst>
          </p:cNvPr>
          <p:cNvSpPr/>
          <p:nvPr/>
        </p:nvSpPr>
        <p:spPr>
          <a:xfrm>
            <a:off x="2289176" y="2347913"/>
            <a:ext cx="3713163" cy="177165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8204" name="Picture 1">
            <a:extLst>
              <a:ext uri="{FF2B5EF4-FFF2-40B4-BE49-F238E27FC236}">
                <a16:creationId xmlns:a16="http://schemas.microsoft.com/office/drawing/2014/main" id="{7690DB8B-E80B-46A6-8616-E07F737B2BA7}"/>
              </a:ext>
            </a:extLst>
          </p:cNvPr>
          <p:cNvPicPr>
            <a:picLocks noChangeAspect="1"/>
          </p:cNvPicPr>
          <p:nvPr/>
        </p:nvPicPr>
        <p:blipFill>
          <a:blip r:embed="rId6">
            <a:extLst>
              <a:ext uri="{28A0092B-C50C-407E-A947-70E740481C1C}">
                <a14:useLocalDpi xmlns:a14="http://schemas.microsoft.com/office/drawing/2010/main" val="0"/>
              </a:ext>
            </a:extLst>
          </a:blip>
          <a:srcRect r="2864" b="32513"/>
          <a:stretch>
            <a:fillRect/>
          </a:stretch>
        </p:blipFill>
        <p:spPr bwMode="auto">
          <a:xfrm>
            <a:off x="2471738" y="2547938"/>
            <a:ext cx="3352800" cy="138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26">
            <a:extLst>
              <a:ext uri="{FF2B5EF4-FFF2-40B4-BE49-F238E27FC236}">
                <a16:creationId xmlns:a16="http://schemas.microsoft.com/office/drawing/2014/main" id="{5F9C1735-1047-4A94-B75F-C8FF866BE3E4}"/>
              </a:ext>
            </a:extLst>
          </p:cNvPr>
          <p:cNvSpPr/>
          <p:nvPr/>
        </p:nvSpPr>
        <p:spPr>
          <a:xfrm>
            <a:off x="3725864" y="3108325"/>
            <a:ext cx="839787" cy="363538"/>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26" name="Rounded Rectangle 25">
            <a:extLst>
              <a:ext uri="{FF2B5EF4-FFF2-40B4-BE49-F238E27FC236}">
                <a16:creationId xmlns:a16="http://schemas.microsoft.com/office/drawing/2014/main" id="{DF2E4072-020F-4111-8D20-70A87FC832D8}"/>
              </a:ext>
            </a:extLst>
          </p:cNvPr>
          <p:cNvSpPr/>
          <p:nvPr/>
        </p:nvSpPr>
        <p:spPr>
          <a:xfrm>
            <a:off x="3725864" y="3114675"/>
            <a:ext cx="839787" cy="3492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Grass</a:t>
            </a:r>
          </a:p>
        </p:txBody>
      </p:sp>
      <p:sp>
        <p:nvSpPr>
          <p:cNvPr id="28" name="Rectangle 27">
            <a:extLst>
              <a:ext uri="{FF2B5EF4-FFF2-40B4-BE49-F238E27FC236}">
                <a16:creationId xmlns:a16="http://schemas.microsoft.com/office/drawing/2014/main" id="{62EEE9F7-2975-4A87-98CB-1A4F4CA2DE8B}"/>
              </a:ext>
            </a:extLst>
          </p:cNvPr>
          <p:cNvSpPr/>
          <p:nvPr/>
        </p:nvSpPr>
        <p:spPr>
          <a:xfrm>
            <a:off x="7643813" y="3108325"/>
            <a:ext cx="838200" cy="363538"/>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29" name="Rounded Rectangle 28">
            <a:extLst>
              <a:ext uri="{FF2B5EF4-FFF2-40B4-BE49-F238E27FC236}">
                <a16:creationId xmlns:a16="http://schemas.microsoft.com/office/drawing/2014/main" id="{C9AB8C2F-5450-4832-98CA-A9AD2DBD0871}"/>
              </a:ext>
            </a:extLst>
          </p:cNvPr>
          <p:cNvSpPr/>
          <p:nvPr/>
        </p:nvSpPr>
        <p:spPr>
          <a:xfrm>
            <a:off x="7643813" y="3114675"/>
            <a:ext cx="838200" cy="3492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Gravel</a:t>
            </a:r>
          </a:p>
        </p:txBody>
      </p:sp>
      <p:sp>
        <p:nvSpPr>
          <p:cNvPr id="30" name="Rectangle 29">
            <a:extLst>
              <a:ext uri="{FF2B5EF4-FFF2-40B4-BE49-F238E27FC236}">
                <a16:creationId xmlns:a16="http://schemas.microsoft.com/office/drawing/2014/main" id="{B88F0162-952A-429C-B7E3-02EC28CDC0E1}"/>
              </a:ext>
            </a:extLst>
          </p:cNvPr>
          <p:cNvSpPr/>
          <p:nvPr/>
        </p:nvSpPr>
        <p:spPr>
          <a:xfrm>
            <a:off x="7637463" y="5043489"/>
            <a:ext cx="838200" cy="363537"/>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31" name="Rounded Rectangle 30">
            <a:extLst>
              <a:ext uri="{FF2B5EF4-FFF2-40B4-BE49-F238E27FC236}">
                <a16:creationId xmlns:a16="http://schemas.microsoft.com/office/drawing/2014/main" id="{CDC1C139-BF0C-4705-9F9A-ECC3E04D7D9F}"/>
              </a:ext>
            </a:extLst>
          </p:cNvPr>
          <p:cNvSpPr/>
          <p:nvPr/>
        </p:nvSpPr>
        <p:spPr>
          <a:xfrm>
            <a:off x="7637463" y="5049838"/>
            <a:ext cx="838200" cy="3492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Road</a:t>
            </a:r>
          </a:p>
        </p:txBody>
      </p:sp>
      <p:sp>
        <p:nvSpPr>
          <p:cNvPr id="32" name="Rectangle 31">
            <a:extLst>
              <a:ext uri="{FF2B5EF4-FFF2-40B4-BE49-F238E27FC236}">
                <a16:creationId xmlns:a16="http://schemas.microsoft.com/office/drawing/2014/main" id="{99A75D80-9653-45D2-B6D6-569E0FA43933}"/>
              </a:ext>
            </a:extLst>
          </p:cNvPr>
          <p:cNvSpPr/>
          <p:nvPr/>
        </p:nvSpPr>
        <p:spPr>
          <a:xfrm>
            <a:off x="3736975" y="5038726"/>
            <a:ext cx="838200" cy="365125"/>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33" name="Rounded Rectangle 32">
            <a:extLst>
              <a:ext uri="{FF2B5EF4-FFF2-40B4-BE49-F238E27FC236}">
                <a16:creationId xmlns:a16="http://schemas.microsoft.com/office/drawing/2014/main" id="{575AA098-6F2A-43C2-979F-F4CF27ED19DF}"/>
              </a:ext>
            </a:extLst>
          </p:cNvPr>
          <p:cNvSpPr/>
          <p:nvPr/>
        </p:nvSpPr>
        <p:spPr>
          <a:xfrm>
            <a:off x="3736975" y="5045075"/>
            <a:ext cx="838200" cy="3492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Sand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8F94ECA2-2C1A-49A4-84D1-79D1F124B5E0}"/>
              </a:ext>
            </a:extLst>
          </p:cNvPr>
          <p:cNvSpPr/>
          <p:nvPr/>
        </p:nvSpPr>
        <p:spPr>
          <a:xfrm>
            <a:off x="4375151" y="4321175"/>
            <a:ext cx="1895475" cy="177165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9219" name="Picture 7">
            <a:extLst>
              <a:ext uri="{FF2B5EF4-FFF2-40B4-BE49-F238E27FC236}">
                <a16:creationId xmlns:a16="http://schemas.microsoft.com/office/drawing/2014/main" id="{CE591E35-9590-4398-9ABE-AD3141D076AF}"/>
              </a:ext>
            </a:extLst>
          </p:cNvPr>
          <p:cNvPicPr>
            <a:picLocks noChangeAspect="1"/>
          </p:cNvPicPr>
          <p:nvPr/>
        </p:nvPicPr>
        <p:blipFill>
          <a:blip r:embed="rId3">
            <a:extLst>
              <a:ext uri="{28A0092B-C50C-407E-A947-70E740481C1C}">
                <a14:useLocalDpi xmlns:a14="http://schemas.microsoft.com/office/drawing/2010/main" val="0"/>
              </a:ext>
            </a:extLst>
          </a:blip>
          <a:srcRect t="30057" r="55441"/>
          <a:stretch>
            <a:fillRect/>
          </a:stretch>
        </p:blipFill>
        <p:spPr bwMode="auto">
          <a:xfrm>
            <a:off x="4576764" y="4506914"/>
            <a:ext cx="1493837"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Rectangle 37">
            <a:extLst>
              <a:ext uri="{FF2B5EF4-FFF2-40B4-BE49-F238E27FC236}">
                <a16:creationId xmlns:a16="http://schemas.microsoft.com/office/drawing/2014/main" id="{F475445F-3901-4056-BF78-14A65266FCDB}"/>
              </a:ext>
            </a:extLst>
          </p:cNvPr>
          <p:cNvSpPr/>
          <p:nvPr/>
        </p:nvSpPr>
        <p:spPr>
          <a:xfrm>
            <a:off x="2289176" y="4325938"/>
            <a:ext cx="1895475" cy="177165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9221" name="Picture 8">
            <a:extLst>
              <a:ext uri="{FF2B5EF4-FFF2-40B4-BE49-F238E27FC236}">
                <a16:creationId xmlns:a16="http://schemas.microsoft.com/office/drawing/2014/main" id="{83BCB548-06FA-4861-B5CD-9E46273CECE6}"/>
              </a:ext>
            </a:extLst>
          </p:cNvPr>
          <p:cNvPicPr>
            <a:picLocks noChangeAspect="1"/>
          </p:cNvPicPr>
          <p:nvPr/>
        </p:nvPicPr>
        <p:blipFill>
          <a:blip r:embed="rId4">
            <a:extLst>
              <a:ext uri="{28A0092B-C50C-407E-A947-70E740481C1C}">
                <a14:useLocalDpi xmlns:a14="http://schemas.microsoft.com/office/drawing/2010/main" val="0"/>
              </a:ext>
            </a:extLst>
          </a:blip>
          <a:srcRect r="55472" b="30408"/>
          <a:stretch>
            <a:fillRect/>
          </a:stretch>
        </p:blipFill>
        <p:spPr bwMode="auto">
          <a:xfrm>
            <a:off x="2490788" y="4516439"/>
            <a:ext cx="1492250" cy="139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ectangle 22">
            <a:extLst>
              <a:ext uri="{FF2B5EF4-FFF2-40B4-BE49-F238E27FC236}">
                <a16:creationId xmlns:a16="http://schemas.microsoft.com/office/drawing/2014/main" id="{886F1E51-3EBB-4DA4-9132-04D90FD776C4}"/>
              </a:ext>
            </a:extLst>
          </p:cNvPr>
          <p:cNvSpPr/>
          <p:nvPr/>
        </p:nvSpPr>
        <p:spPr>
          <a:xfrm>
            <a:off x="4379914" y="2347913"/>
            <a:ext cx="1895475" cy="177165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9223" name="Picture 2">
            <a:extLst>
              <a:ext uri="{FF2B5EF4-FFF2-40B4-BE49-F238E27FC236}">
                <a16:creationId xmlns:a16="http://schemas.microsoft.com/office/drawing/2014/main" id="{413341EE-EA6A-43B3-9747-07F84BFD4EC6}"/>
              </a:ext>
            </a:extLst>
          </p:cNvPr>
          <p:cNvPicPr>
            <a:picLocks noChangeAspect="1"/>
          </p:cNvPicPr>
          <p:nvPr/>
        </p:nvPicPr>
        <p:blipFill>
          <a:blip r:embed="rId5">
            <a:extLst>
              <a:ext uri="{28A0092B-C50C-407E-A947-70E740481C1C}">
                <a14:useLocalDpi xmlns:a14="http://schemas.microsoft.com/office/drawing/2010/main" val="0"/>
              </a:ext>
            </a:extLst>
          </a:blip>
          <a:srcRect r="55716" b="30936"/>
          <a:stretch>
            <a:fillRect/>
          </a:stretch>
        </p:blipFill>
        <p:spPr bwMode="auto">
          <a:xfrm>
            <a:off x="4584700" y="2543176"/>
            <a:ext cx="1485900"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Title 5">
            <a:extLst>
              <a:ext uri="{FF2B5EF4-FFF2-40B4-BE49-F238E27FC236}">
                <a16:creationId xmlns:a16="http://schemas.microsoft.com/office/drawing/2014/main" id="{7863CB48-5CAA-4332-8FD3-AA3091740969}"/>
              </a:ext>
            </a:extLst>
          </p:cNvPr>
          <p:cNvSpPr>
            <a:spLocks noGrp="1"/>
          </p:cNvSpPr>
          <p:nvPr>
            <p:ph type="title"/>
          </p:nvPr>
        </p:nvSpPr>
        <p:spPr>
          <a:xfrm>
            <a:off x="1981201" y="428625"/>
            <a:ext cx="8220075" cy="1047750"/>
          </a:xfrm>
        </p:spPr>
        <p:txBody>
          <a:bodyPr>
            <a:normAutofit fontScale="90000"/>
          </a:bodyPr>
          <a:lstStyle/>
          <a:p>
            <a:pPr algn="ctr" eaLnBrk="1" hangingPunct="1">
              <a:defRPr/>
            </a:pPr>
            <a:r>
              <a:rPr lang="en-GB" altLang="en-US"/>
              <a:t>Different Surfaces</a:t>
            </a:r>
          </a:p>
        </p:txBody>
      </p:sp>
      <p:sp>
        <p:nvSpPr>
          <p:cNvPr id="4" name="Rectangle 3">
            <a:extLst>
              <a:ext uri="{FF2B5EF4-FFF2-40B4-BE49-F238E27FC236}">
                <a16:creationId xmlns:a16="http://schemas.microsoft.com/office/drawing/2014/main" id="{5ACBA92E-7A2B-4A83-AFF9-798FDF7B47F0}"/>
              </a:ext>
            </a:extLst>
          </p:cNvPr>
          <p:cNvSpPr/>
          <p:nvPr/>
        </p:nvSpPr>
        <p:spPr>
          <a:xfrm>
            <a:off x="2289176" y="1476375"/>
            <a:ext cx="7623175" cy="69850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5" name="Rounded Rectangle 4">
            <a:extLst>
              <a:ext uri="{FF2B5EF4-FFF2-40B4-BE49-F238E27FC236}">
                <a16:creationId xmlns:a16="http://schemas.microsoft.com/office/drawing/2014/main" id="{35C06AC1-472E-41DD-8B5A-2ABEA470CA5B}"/>
              </a:ext>
            </a:extLst>
          </p:cNvPr>
          <p:cNvSpPr/>
          <p:nvPr/>
        </p:nvSpPr>
        <p:spPr>
          <a:xfrm>
            <a:off x="2279650" y="1476375"/>
            <a:ext cx="7613650" cy="6985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How do the different surfaces affect the motion of the bicycle?</a:t>
            </a:r>
          </a:p>
        </p:txBody>
      </p:sp>
      <p:sp>
        <p:nvSpPr>
          <p:cNvPr id="11" name="Rectangle 10">
            <a:extLst>
              <a:ext uri="{FF2B5EF4-FFF2-40B4-BE49-F238E27FC236}">
                <a16:creationId xmlns:a16="http://schemas.microsoft.com/office/drawing/2014/main" id="{B5D25634-0825-46AE-8FE8-81EE1269FE2A}"/>
              </a:ext>
            </a:extLst>
          </p:cNvPr>
          <p:cNvSpPr/>
          <p:nvPr/>
        </p:nvSpPr>
        <p:spPr>
          <a:xfrm>
            <a:off x="2289176" y="2347913"/>
            <a:ext cx="1895475" cy="177165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9228" name="Picture 1">
            <a:extLst>
              <a:ext uri="{FF2B5EF4-FFF2-40B4-BE49-F238E27FC236}">
                <a16:creationId xmlns:a16="http://schemas.microsoft.com/office/drawing/2014/main" id="{240B02EC-8B63-48E9-8543-543295378100}"/>
              </a:ext>
            </a:extLst>
          </p:cNvPr>
          <p:cNvPicPr>
            <a:picLocks noChangeAspect="1"/>
          </p:cNvPicPr>
          <p:nvPr/>
        </p:nvPicPr>
        <p:blipFill>
          <a:blip r:embed="rId6">
            <a:extLst>
              <a:ext uri="{28A0092B-C50C-407E-A947-70E740481C1C}">
                <a14:useLocalDpi xmlns:a14="http://schemas.microsoft.com/office/drawing/2010/main" val="0"/>
              </a:ext>
            </a:extLst>
          </a:blip>
          <a:srcRect r="56802" b="32513"/>
          <a:stretch>
            <a:fillRect/>
          </a:stretch>
        </p:blipFill>
        <p:spPr bwMode="auto">
          <a:xfrm>
            <a:off x="2492376" y="2538413"/>
            <a:ext cx="1490663"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26">
            <a:extLst>
              <a:ext uri="{FF2B5EF4-FFF2-40B4-BE49-F238E27FC236}">
                <a16:creationId xmlns:a16="http://schemas.microsoft.com/office/drawing/2014/main" id="{93590B2D-FB8F-4A28-91FA-C16168290B84}"/>
              </a:ext>
            </a:extLst>
          </p:cNvPr>
          <p:cNvSpPr/>
          <p:nvPr/>
        </p:nvSpPr>
        <p:spPr>
          <a:xfrm>
            <a:off x="2817813" y="3051175"/>
            <a:ext cx="838200" cy="363538"/>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26" name="Rounded Rectangle 25">
            <a:extLst>
              <a:ext uri="{FF2B5EF4-FFF2-40B4-BE49-F238E27FC236}">
                <a16:creationId xmlns:a16="http://schemas.microsoft.com/office/drawing/2014/main" id="{91387DDD-2241-4AB9-B256-2F4CF0A7BCEE}"/>
              </a:ext>
            </a:extLst>
          </p:cNvPr>
          <p:cNvSpPr/>
          <p:nvPr/>
        </p:nvSpPr>
        <p:spPr>
          <a:xfrm>
            <a:off x="2817813" y="3059113"/>
            <a:ext cx="838200" cy="3492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Grass</a:t>
            </a:r>
          </a:p>
        </p:txBody>
      </p:sp>
      <p:sp>
        <p:nvSpPr>
          <p:cNvPr id="34" name="Rectangle 33">
            <a:extLst>
              <a:ext uri="{FF2B5EF4-FFF2-40B4-BE49-F238E27FC236}">
                <a16:creationId xmlns:a16="http://schemas.microsoft.com/office/drawing/2014/main" id="{DAC994F3-2220-413D-8D2A-7AAF663D6F7E}"/>
              </a:ext>
            </a:extLst>
          </p:cNvPr>
          <p:cNvSpPr/>
          <p:nvPr/>
        </p:nvSpPr>
        <p:spPr>
          <a:xfrm>
            <a:off x="4908550" y="3051175"/>
            <a:ext cx="838200" cy="363538"/>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35" name="Rounded Rectangle 34">
            <a:extLst>
              <a:ext uri="{FF2B5EF4-FFF2-40B4-BE49-F238E27FC236}">
                <a16:creationId xmlns:a16="http://schemas.microsoft.com/office/drawing/2014/main" id="{252F97C4-98DA-4935-8D3C-EBA96802AC1F}"/>
              </a:ext>
            </a:extLst>
          </p:cNvPr>
          <p:cNvSpPr/>
          <p:nvPr/>
        </p:nvSpPr>
        <p:spPr>
          <a:xfrm>
            <a:off x="4908550" y="3059113"/>
            <a:ext cx="838200" cy="3492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Gravel</a:t>
            </a:r>
          </a:p>
        </p:txBody>
      </p:sp>
      <p:sp>
        <p:nvSpPr>
          <p:cNvPr id="40" name="Rectangle 39">
            <a:extLst>
              <a:ext uri="{FF2B5EF4-FFF2-40B4-BE49-F238E27FC236}">
                <a16:creationId xmlns:a16="http://schemas.microsoft.com/office/drawing/2014/main" id="{0FFF2DEB-1AA0-4545-9C07-C7A7AFD5A1FF}"/>
              </a:ext>
            </a:extLst>
          </p:cNvPr>
          <p:cNvSpPr/>
          <p:nvPr/>
        </p:nvSpPr>
        <p:spPr>
          <a:xfrm>
            <a:off x="2816225" y="5030789"/>
            <a:ext cx="838200" cy="363537"/>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41" name="Rounded Rectangle 40">
            <a:extLst>
              <a:ext uri="{FF2B5EF4-FFF2-40B4-BE49-F238E27FC236}">
                <a16:creationId xmlns:a16="http://schemas.microsoft.com/office/drawing/2014/main" id="{2665B2C5-BECB-4C7A-A39D-3CA3720C07A1}"/>
              </a:ext>
            </a:extLst>
          </p:cNvPr>
          <p:cNvSpPr/>
          <p:nvPr/>
        </p:nvSpPr>
        <p:spPr>
          <a:xfrm>
            <a:off x="2816225" y="5037138"/>
            <a:ext cx="838200" cy="3492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Sand</a:t>
            </a:r>
          </a:p>
        </p:txBody>
      </p:sp>
      <p:sp>
        <p:nvSpPr>
          <p:cNvPr id="46" name="Rectangle 45">
            <a:extLst>
              <a:ext uri="{FF2B5EF4-FFF2-40B4-BE49-F238E27FC236}">
                <a16:creationId xmlns:a16="http://schemas.microsoft.com/office/drawing/2014/main" id="{9B952D1D-A07C-4285-867D-ACED9181FCA5}"/>
              </a:ext>
            </a:extLst>
          </p:cNvPr>
          <p:cNvSpPr/>
          <p:nvPr/>
        </p:nvSpPr>
        <p:spPr>
          <a:xfrm>
            <a:off x="4903788" y="5026025"/>
            <a:ext cx="838200" cy="363538"/>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47" name="Rounded Rectangle 46">
            <a:extLst>
              <a:ext uri="{FF2B5EF4-FFF2-40B4-BE49-F238E27FC236}">
                <a16:creationId xmlns:a16="http://schemas.microsoft.com/office/drawing/2014/main" id="{9EE11C04-4485-4F15-9FED-463B4A5851D6}"/>
              </a:ext>
            </a:extLst>
          </p:cNvPr>
          <p:cNvSpPr/>
          <p:nvPr/>
        </p:nvSpPr>
        <p:spPr>
          <a:xfrm>
            <a:off x="4903788" y="5032375"/>
            <a:ext cx="838200" cy="3492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Road</a:t>
            </a:r>
          </a:p>
        </p:txBody>
      </p:sp>
      <p:pic>
        <p:nvPicPr>
          <p:cNvPr id="9237" name="Picture 21">
            <a:extLst>
              <a:ext uri="{FF2B5EF4-FFF2-40B4-BE49-F238E27FC236}">
                <a16:creationId xmlns:a16="http://schemas.microsoft.com/office/drawing/2014/main" id="{B0B51ECA-F96A-47A7-9220-3ABF17FD8CC6}"/>
              </a:ext>
            </a:extLst>
          </p:cNvPr>
          <p:cNvPicPr>
            <a:picLocks noChangeAspect="1"/>
          </p:cNvPicPr>
          <p:nvPr/>
        </p:nvPicPr>
        <p:blipFill>
          <a:blip r:embed="rId7">
            <a:extLst>
              <a:ext uri="{28A0092B-C50C-407E-A947-70E740481C1C}">
                <a14:useLocalDpi xmlns:a14="http://schemas.microsoft.com/office/drawing/2010/main" val="0"/>
              </a:ext>
            </a:extLst>
          </a:blip>
          <a:srcRect r="14272"/>
          <a:stretch>
            <a:fillRect/>
          </a:stretch>
        </p:blipFill>
        <p:spPr bwMode="auto">
          <a:xfrm>
            <a:off x="6397625" y="1944689"/>
            <a:ext cx="3817938" cy="419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19238644-B804-46DC-9C6C-B4A236D52954}"/>
              </a:ext>
            </a:extLst>
          </p:cNvPr>
          <p:cNvSpPr/>
          <p:nvPr/>
        </p:nvSpPr>
        <p:spPr>
          <a:xfrm>
            <a:off x="8294688" y="4584700"/>
            <a:ext cx="1617662" cy="151130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10243" name="Picture 7">
            <a:extLst>
              <a:ext uri="{FF2B5EF4-FFF2-40B4-BE49-F238E27FC236}">
                <a16:creationId xmlns:a16="http://schemas.microsoft.com/office/drawing/2014/main" id="{9CE44338-9599-4C41-BC78-19D673196E46}"/>
              </a:ext>
            </a:extLst>
          </p:cNvPr>
          <p:cNvPicPr>
            <a:picLocks noChangeAspect="1"/>
          </p:cNvPicPr>
          <p:nvPr/>
        </p:nvPicPr>
        <p:blipFill>
          <a:blip r:embed="rId3">
            <a:extLst>
              <a:ext uri="{28A0092B-C50C-407E-A947-70E740481C1C}">
                <a14:useLocalDpi xmlns:a14="http://schemas.microsoft.com/office/drawing/2010/main" val="0"/>
              </a:ext>
            </a:extLst>
          </a:blip>
          <a:srcRect t="30057" r="55441"/>
          <a:stretch>
            <a:fillRect/>
          </a:stretch>
        </p:blipFill>
        <p:spPr bwMode="auto">
          <a:xfrm>
            <a:off x="8466138" y="4743450"/>
            <a:ext cx="1274762"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Rectangle 37">
            <a:extLst>
              <a:ext uri="{FF2B5EF4-FFF2-40B4-BE49-F238E27FC236}">
                <a16:creationId xmlns:a16="http://schemas.microsoft.com/office/drawing/2014/main" id="{785A4061-2D89-44E7-BE4E-C71937041EC1}"/>
              </a:ext>
            </a:extLst>
          </p:cNvPr>
          <p:cNvSpPr/>
          <p:nvPr/>
        </p:nvSpPr>
        <p:spPr>
          <a:xfrm>
            <a:off x="6291263" y="4589463"/>
            <a:ext cx="1617662" cy="151130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10245" name="Picture 8">
            <a:extLst>
              <a:ext uri="{FF2B5EF4-FFF2-40B4-BE49-F238E27FC236}">
                <a16:creationId xmlns:a16="http://schemas.microsoft.com/office/drawing/2014/main" id="{77F3AA98-3041-4E59-A139-B38B29B0672E}"/>
              </a:ext>
            </a:extLst>
          </p:cNvPr>
          <p:cNvPicPr>
            <a:picLocks noChangeAspect="1"/>
          </p:cNvPicPr>
          <p:nvPr/>
        </p:nvPicPr>
        <p:blipFill>
          <a:blip r:embed="rId4">
            <a:extLst>
              <a:ext uri="{28A0092B-C50C-407E-A947-70E740481C1C}">
                <a14:useLocalDpi xmlns:a14="http://schemas.microsoft.com/office/drawing/2010/main" val="0"/>
              </a:ext>
            </a:extLst>
          </a:blip>
          <a:srcRect r="55472" b="30408"/>
          <a:stretch>
            <a:fillRect/>
          </a:stretch>
        </p:blipFill>
        <p:spPr bwMode="auto">
          <a:xfrm>
            <a:off x="6462714" y="4751388"/>
            <a:ext cx="1273175"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ectangle 22">
            <a:extLst>
              <a:ext uri="{FF2B5EF4-FFF2-40B4-BE49-F238E27FC236}">
                <a16:creationId xmlns:a16="http://schemas.microsoft.com/office/drawing/2014/main" id="{C1C836C1-A206-4F53-A2DE-74490710E8C2}"/>
              </a:ext>
            </a:extLst>
          </p:cNvPr>
          <p:cNvSpPr/>
          <p:nvPr/>
        </p:nvSpPr>
        <p:spPr>
          <a:xfrm>
            <a:off x="4287838" y="4581525"/>
            <a:ext cx="1617662" cy="151130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10247" name="Picture 2">
            <a:extLst>
              <a:ext uri="{FF2B5EF4-FFF2-40B4-BE49-F238E27FC236}">
                <a16:creationId xmlns:a16="http://schemas.microsoft.com/office/drawing/2014/main" id="{091843F2-634A-4123-A951-4A379DDF4B81}"/>
              </a:ext>
            </a:extLst>
          </p:cNvPr>
          <p:cNvPicPr>
            <a:picLocks noChangeAspect="1"/>
          </p:cNvPicPr>
          <p:nvPr/>
        </p:nvPicPr>
        <p:blipFill>
          <a:blip r:embed="rId5">
            <a:extLst>
              <a:ext uri="{28A0092B-C50C-407E-A947-70E740481C1C}">
                <a14:useLocalDpi xmlns:a14="http://schemas.microsoft.com/office/drawing/2010/main" val="0"/>
              </a:ext>
            </a:extLst>
          </a:blip>
          <a:srcRect r="55716" b="30936"/>
          <a:stretch>
            <a:fillRect/>
          </a:stretch>
        </p:blipFill>
        <p:spPr bwMode="auto">
          <a:xfrm>
            <a:off x="4462464" y="4748214"/>
            <a:ext cx="1266825" cy="117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Title 5">
            <a:extLst>
              <a:ext uri="{FF2B5EF4-FFF2-40B4-BE49-F238E27FC236}">
                <a16:creationId xmlns:a16="http://schemas.microsoft.com/office/drawing/2014/main" id="{3B0FB0DE-A266-4012-9E4E-1423ADD39800}"/>
              </a:ext>
            </a:extLst>
          </p:cNvPr>
          <p:cNvSpPr>
            <a:spLocks noGrp="1"/>
          </p:cNvSpPr>
          <p:nvPr>
            <p:ph type="title"/>
          </p:nvPr>
        </p:nvSpPr>
        <p:spPr>
          <a:xfrm>
            <a:off x="1981201" y="428625"/>
            <a:ext cx="8220075" cy="1047750"/>
          </a:xfrm>
        </p:spPr>
        <p:txBody>
          <a:bodyPr>
            <a:normAutofit fontScale="90000"/>
          </a:bodyPr>
          <a:lstStyle/>
          <a:p>
            <a:pPr algn="ctr" eaLnBrk="1" hangingPunct="1">
              <a:defRPr/>
            </a:pPr>
            <a:r>
              <a:rPr lang="en-GB" altLang="en-US"/>
              <a:t>Different Surfaces</a:t>
            </a:r>
          </a:p>
        </p:txBody>
      </p:sp>
      <p:sp>
        <p:nvSpPr>
          <p:cNvPr id="4" name="Rectangle 3">
            <a:extLst>
              <a:ext uri="{FF2B5EF4-FFF2-40B4-BE49-F238E27FC236}">
                <a16:creationId xmlns:a16="http://schemas.microsoft.com/office/drawing/2014/main" id="{0EE8A9FC-F252-46F4-BB39-942B7B30F961}"/>
              </a:ext>
            </a:extLst>
          </p:cNvPr>
          <p:cNvSpPr/>
          <p:nvPr/>
        </p:nvSpPr>
        <p:spPr>
          <a:xfrm>
            <a:off x="2289176" y="1476375"/>
            <a:ext cx="7623175" cy="101600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5" name="Rounded Rectangle 4">
            <a:extLst>
              <a:ext uri="{FF2B5EF4-FFF2-40B4-BE49-F238E27FC236}">
                <a16:creationId xmlns:a16="http://schemas.microsoft.com/office/drawing/2014/main" id="{00A32CA4-69D9-4A3A-BAFB-A9BC8A0E6AA7}"/>
              </a:ext>
            </a:extLst>
          </p:cNvPr>
          <p:cNvSpPr/>
          <p:nvPr/>
        </p:nvSpPr>
        <p:spPr>
          <a:xfrm>
            <a:off x="2279650" y="1476375"/>
            <a:ext cx="7613650" cy="10160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These surfaces all exert a force on the bicycle. This force is called </a:t>
            </a:r>
            <a:r>
              <a:rPr lang="en-GB" dirty="0">
                <a:solidFill>
                  <a:srgbClr val="1C1C1C"/>
                </a:solidFill>
                <a:latin typeface="Sassoon Infant Md"/>
              </a:rPr>
              <a:t>friction.</a:t>
            </a:r>
          </a:p>
          <a:p>
            <a:pPr algn="ctr">
              <a:defRPr/>
            </a:pPr>
            <a:r>
              <a:rPr lang="en-GB" dirty="0">
                <a:solidFill>
                  <a:srgbClr val="1C1C1C"/>
                </a:solidFill>
                <a:latin typeface="Sassoon Infant Rg"/>
              </a:rPr>
              <a:t>Friction is a force that holds back the movement of an object. Friction acts in the opposite direction to the movement of the object.</a:t>
            </a:r>
          </a:p>
        </p:txBody>
      </p:sp>
      <p:sp>
        <p:nvSpPr>
          <p:cNvPr id="11" name="Rectangle 10">
            <a:extLst>
              <a:ext uri="{FF2B5EF4-FFF2-40B4-BE49-F238E27FC236}">
                <a16:creationId xmlns:a16="http://schemas.microsoft.com/office/drawing/2014/main" id="{7C20F30D-DB59-44D6-BB2C-B9DDC2ABCB06}"/>
              </a:ext>
            </a:extLst>
          </p:cNvPr>
          <p:cNvSpPr/>
          <p:nvPr/>
        </p:nvSpPr>
        <p:spPr>
          <a:xfrm>
            <a:off x="2279651" y="4581525"/>
            <a:ext cx="1617663" cy="151130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10252" name="Picture 1">
            <a:extLst>
              <a:ext uri="{FF2B5EF4-FFF2-40B4-BE49-F238E27FC236}">
                <a16:creationId xmlns:a16="http://schemas.microsoft.com/office/drawing/2014/main" id="{CE07F3DD-8EB0-4F68-BE3D-3CCC65F98D03}"/>
              </a:ext>
            </a:extLst>
          </p:cNvPr>
          <p:cNvPicPr>
            <a:picLocks noChangeAspect="1"/>
          </p:cNvPicPr>
          <p:nvPr/>
        </p:nvPicPr>
        <p:blipFill>
          <a:blip r:embed="rId6">
            <a:extLst>
              <a:ext uri="{28A0092B-C50C-407E-A947-70E740481C1C}">
                <a14:useLocalDpi xmlns:a14="http://schemas.microsoft.com/office/drawing/2010/main" val="0"/>
              </a:ext>
            </a:extLst>
          </a:blip>
          <a:srcRect r="56802" b="32513"/>
          <a:stretch>
            <a:fillRect/>
          </a:stretch>
        </p:blipFill>
        <p:spPr bwMode="auto">
          <a:xfrm>
            <a:off x="2452689" y="4745038"/>
            <a:ext cx="1271587" cy="118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26">
            <a:extLst>
              <a:ext uri="{FF2B5EF4-FFF2-40B4-BE49-F238E27FC236}">
                <a16:creationId xmlns:a16="http://schemas.microsoft.com/office/drawing/2014/main" id="{465DB7D4-A869-4527-BD69-6BA5149C6776}"/>
              </a:ext>
            </a:extLst>
          </p:cNvPr>
          <p:cNvSpPr/>
          <p:nvPr/>
        </p:nvSpPr>
        <p:spPr>
          <a:xfrm>
            <a:off x="2730501" y="5181600"/>
            <a:ext cx="715963" cy="31115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26" name="Rounded Rectangle 25">
            <a:extLst>
              <a:ext uri="{FF2B5EF4-FFF2-40B4-BE49-F238E27FC236}">
                <a16:creationId xmlns:a16="http://schemas.microsoft.com/office/drawing/2014/main" id="{898F755A-09F3-4B6D-936B-824DA9DF0A9B}"/>
              </a:ext>
            </a:extLst>
          </p:cNvPr>
          <p:cNvSpPr/>
          <p:nvPr/>
        </p:nvSpPr>
        <p:spPr>
          <a:xfrm>
            <a:off x="2697164" y="5187950"/>
            <a:ext cx="782637" cy="2984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Grass</a:t>
            </a:r>
          </a:p>
        </p:txBody>
      </p:sp>
      <p:sp>
        <p:nvSpPr>
          <p:cNvPr id="34" name="Rectangle 33">
            <a:extLst>
              <a:ext uri="{FF2B5EF4-FFF2-40B4-BE49-F238E27FC236}">
                <a16:creationId xmlns:a16="http://schemas.microsoft.com/office/drawing/2014/main" id="{0FDAE7F6-8577-4E89-AEC9-2B7561BC2776}"/>
              </a:ext>
            </a:extLst>
          </p:cNvPr>
          <p:cNvSpPr/>
          <p:nvPr/>
        </p:nvSpPr>
        <p:spPr>
          <a:xfrm>
            <a:off x="4738688" y="5181600"/>
            <a:ext cx="715962" cy="31115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35" name="Rounded Rectangle 34">
            <a:extLst>
              <a:ext uri="{FF2B5EF4-FFF2-40B4-BE49-F238E27FC236}">
                <a16:creationId xmlns:a16="http://schemas.microsoft.com/office/drawing/2014/main" id="{1D2C3370-2EFE-436D-82D9-9DB823BC09FE}"/>
              </a:ext>
            </a:extLst>
          </p:cNvPr>
          <p:cNvSpPr/>
          <p:nvPr/>
        </p:nvSpPr>
        <p:spPr>
          <a:xfrm>
            <a:off x="4687888" y="5187950"/>
            <a:ext cx="817562" cy="2984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Gravel</a:t>
            </a:r>
          </a:p>
        </p:txBody>
      </p:sp>
      <p:sp>
        <p:nvSpPr>
          <p:cNvPr id="40" name="Rectangle 39">
            <a:extLst>
              <a:ext uri="{FF2B5EF4-FFF2-40B4-BE49-F238E27FC236}">
                <a16:creationId xmlns:a16="http://schemas.microsoft.com/office/drawing/2014/main" id="{6275A261-819E-41E1-BEF5-FFFD2ECB279E}"/>
              </a:ext>
            </a:extLst>
          </p:cNvPr>
          <p:cNvSpPr/>
          <p:nvPr/>
        </p:nvSpPr>
        <p:spPr>
          <a:xfrm>
            <a:off x="6742113" y="5189538"/>
            <a:ext cx="715962" cy="31115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41" name="Rounded Rectangle 40">
            <a:extLst>
              <a:ext uri="{FF2B5EF4-FFF2-40B4-BE49-F238E27FC236}">
                <a16:creationId xmlns:a16="http://schemas.microsoft.com/office/drawing/2014/main" id="{EB7979FF-6B6E-4CE1-AB25-35D402EFB264}"/>
              </a:ext>
            </a:extLst>
          </p:cNvPr>
          <p:cNvSpPr/>
          <p:nvPr/>
        </p:nvSpPr>
        <p:spPr>
          <a:xfrm>
            <a:off x="6742113" y="5195888"/>
            <a:ext cx="715962" cy="2984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Sand</a:t>
            </a:r>
          </a:p>
        </p:txBody>
      </p:sp>
      <p:sp>
        <p:nvSpPr>
          <p:cNvPr id="46" name="Rectangle 45">
            <a:extLst>
              <a:ext uri="{FF2B5EF4-FFF2-40B4-BE49-F238E27FC236}">
                <a16:creationId xmlns:a16="http://schemas.microsoft.com/office/drawing/2014/main" id="{7D6AD6C1-BB20-4750-BE6F-416547AE9E66}"/>
              </a:ext>
            </a:extLst>
          </p:cNvPr>
          <p:cNvSpPr/>
          <p:nvPr/>
        </p:nvSpPr>
        <p:spPr>
          <a:xfrm>
            <a:off x="8745538" y="5184775"/>
            <a:ext cx="715962" cy="31115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47" name="Rounded Rectangle 46">
            <a:extLst>
              <a:ext uri="{FF2B5EF4-FFF2-40B4-BE49-F238E27FC236}">
                <a16:creationId xmlns:a16="http://schemas.microsoft.com/office/drawing/2014/main" id="{B53350C6-4612-49D4-B543-FF35B01A586E}"/>
              </a:ext>
            </a:extLst>
          </p:cNvPr>
          <p:cNvSpPr/>
          <p:nvPr/>
        </p:nvSpPr>
        <p:spPr>
          <a:xfrm>
            <a:off x="8745538" y="5191125"/>
            <a:ext cx="715962" cy="2984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Road</a:t>
            </a:r>
          </a:p>
        </p:txBody>
      </p:sp>
      <p:cxnSp>
        <p:nvCxnSpPr>
          <p:cNvPr id="13" name="Straight Arrow Connector 12">
            <a:extLst>
              <a:ext uri="{FF2B5EF4-FFF2-40B4-BE49-F238E27FC236}">
                <a16:creationId xmlns:a16="http://schemas.microsoft.com/office/drawing/2014/main" id="{DB7CB7DE-B42D-4B25-9037-E2A004A2A3CA}"/>
              </a:ext>
            </a:extLst>
          </p:cNvPr>
          <p:cNvCxnSpPr/>
          <p:nvPr/>
        </p:nvCxnSpPr>
        <p:spPr>
          <a:xfrm>
            <a:off x="3940175" y="3429000"/>
            <a:ext cx="1169988"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5F7F228-EFE8-4494-BD18-75B6659750A7}"/>
              </a:ext>
            </a:extLst>
          </p:cNvPr>
          <p:cNvCxnSpPr/>
          <p:nvPr/>
        </p:nvCxnSpPr>
        <p:spPr>
          <a:xfrm flipH="1">
            <a:off x="7094539" y="3438525"/>
            <a:ext cx="1169987"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Rounded Rectangle 27">
            <a:extLst>
              <a:ext uri="{FF2B5EF4-FFF2-40B4-BE49-F238E27FC236}">
                <a16:creationId xmlns:a16="http://schemas.microsoft.com/office/drawing/2014/main" id="{DD34C1C9-F1DE-405B-A378-EC75DEBA2D32}"/>
              </a:ext>
            </a:extLst>
          </p:cNvPr>
          <p:cNvSpPr/>
          <p:nvPr/>
        </p:nvSpPr>
        <p:spPr>
          <a:xfrm>
            <a:off x="8318501" y="3159125"/>
            <a:ext cx="1590675" cy="8191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defRPr/>
            </a:pPr>
            <a:r>
              <a:rPr lang="en-GB" altLang="en-US" sz="1600" dirty="0">
                <a:solidFill>
                  <a:srgbClr val="1C1C1C"/>
                </a:solidFill>
                <a:latin typeface="Sassoon Infant Rg"/>
                <a:ea typeface="SimSun" panose="02010600030101010101" pitchFamily="2" charset="-122"/>
              </a:rPr>
              <a:t>Friction pushes on the bicycle, slowing it down.</a:t>
            </a:r>
          </a:p>
        </p:txBody>
      </p:sp>
      <p:sp>
        <p:nvSpPr>
          <p:cNvPr id="29" name="Rounded Rectangle 28">
            <a:extLst>
              <a:ext uri="{FF2B5EF4-FFF2-40B4-BE49-F238E27FC236}">
                <a16:creationId xmlns:a16="http://schemas.microsoft.com/office/drawing/2014/main" id="{6BF794F9-4789-41E3-846C-568EFB740BB6}"/>
              </a:ext>
            </a:extLst>
          </p:cNvPr>
          <p:cNvSpPr/>
          <p:nvPr/>
        </p:nvSpPr>
        <p:spPr>
          <a:xfrm>
            <a:off x="2290764" y="3116263"/>
            <a:ext cx="1590675" cy="81756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defRPr/>
            </a:pPr>
            <a:r>
              <a:rPr lang="en-GB" altLang="en-US" sz="1600" dirty="0">
                <a:solidFill>
                  <a:srgbClr val="1C1C1C"/>
                </a:solidFill>
                <a:latin typeface="Sassoon Infant Rg"/>
                <a:ea typeface="SimSun" panose="02010600030101010101" pitchFamily="2" charset="-122"/>
              </a:rPr>
              <a:t>The driving force pushes the bicycle, making it move.</a:t>
            </a:r>
          </a:p>
        </p:txBody>
      </p:sp>
      <p:pic>
        <p:nvPicPr>
          <p:cNvPr id="10265" name="Picture 29">
            <a:extLst>
              <a:ext uri="{FF2B5EF4-FFF2-40B4-BE49-F238E27FC236}">
                <a16:creationId xmlns:a16="http://schemas.microsoft.com/office/drawing/2014/main" id="{43397A1C-B1DF-4E12-87FE-05E4FE2123BC}"/>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130800" y="2644775"/>
            <a:ext cx="1930400" cy="182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9C7EA566-3F3E-41C5-8A13-A94657EB9D4E}"/>
              </a:ext>
            </a:extLst>
          </p:cNvPr>
          <p:cNvSpPr/>
          <p:nvPr/>
        </p:nvSpPr>
        <p:spPr>
          <a:xfrm>
            <a:off x="8294688" y="4584700"/>
            <a:ext cx="1617662" cy="151130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11267" name="Picture 7">
            <a:extLst>
              <a:ext uri="{FF2B5EF4-FFF2-40B4-BE49-F238E27FC236}">
                <a16:creationId xmlns:a16="http://schemas.microsoft.com/office/drawing/2014/main" id="{96DC63C6-4F11-4264-86C7-EA0B7C2F65EC}"/>
              </a:ext>
            </a:extLst>
          </p:cNvPr>
          <p:cNvPicPr>
            <a:picLocks noChangeAspect="1"/>
          </p:cNvPicPr>
          <p:nvPr/>
        </p:nvPicPr>
        <p:blipFill>
          <a:blip r:embed="rId3">
            <a:extLst>
              <a:ext uri="{28A0092B-C50C-407E-A947-70E740481C1C}">
                <a14:useLocalDpi xmlns:a14="http://schemas.microsoft.com/office/drawing/2010/main" val="0"/>
              </a:ext>
            </a:extLst>
          </a:blip>
          <a:srcRect t="30057" r="55441"/>
          <a:stretch>
            <a:fillRect/>
          </a:stretch>
        </p:blipFill>
        <p:spPr bwMode="auto">
          <a:xfrm>
            <a:off x="8466138" y="4743450"/>
            <a:ext cx="1274762"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Rectangle 37">
            <a:extLst>
              <a:ext uri="{FF2B5EF4-FFF2-40B4-BE49-F238E27FC236}">
                <a16:creationId xmlns:a16="http://schemas.microsoft.com/office/drawing/2014/main" id="{1AB9FA0F-46E5-4E1C-8884-D808FD8AF21A}"/>
              </a:ext>
            </a:extLst>
          </p:cNvPr>
          <p:cNvSpPr/>
          <p:nvPr/>
        </p:nvSpPr>
        <p:spPr>
          <a:xfrm>
            <a:off x="6291263" y="4589463"/>
            <a:ext cx="1617662" cy="151130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11269" name="Picture 8">
            <a:extLst>
              <a:ext uri="{FF2B5EF4-FFF2-40B4-BE49-F238E27FC236}">
                <a16:creationId xmlns:a16="http://schemas.microsoft.com/office/drawing/2014/main" id="{C2F83CDE-4E67-431E-A117-28A655880FE9}"/>
              </a:ext>
            </a:extLst>
          </p:cNvPr>
          <p:cNvPicPr>
            <a:picLocks noChangeAspect="1"/>
          </p:cNvPicPr>
          <p:nvPr/>
        </p:nvPicPr>
        <p:blipFill>
          <a:blip r:embed="rId4">
            <a:extLst>
              <a:ext uri="{28A0092B-C50C-407E-A947-70E740481C1C}">
                <a14:useLocalDpi xmlns:a14="http://schemas.microsoft.com/office/drawing/2010/main" val="0"/>
              </a:ext>
            </a:extLst>
          </a:blip>
          <a:srcRect r="55472" b="30408"/>
          <a:stretch>
            <a:fillRect/>
          </a:stretch>
        </p:blipFill>
        <p:spPr bwMode="auto">
          <a:xfrm>
            <a:off x="6462714" y="4751388"/>
            <a:ext cx="1273175"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ectangle 22">
            <a:extLst>
              <a:ext uri="{FF2B5EF4-FFF2-40B4-BE49-F238E27FC236}">
                <a16:creationId xmlns:a16="http://schemas.microsoft.com/office/drawing/2014/main" id="{C3E7A74C-138A-4993-B17A-03643CD78E96}"/>
              </a:ext>
            </a:extLst>
          </p:cNvPr>
          <p:cNvSpPr/>
          <p:nvPr/>
        </p:nvSpPr>
        <p:spPr>
          <a:xfrm>
            <a:off x="4287838" y="4581525"/>
            <a:ext cx="1617662" cy="151130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11271" name="Picture 2">
            <a:extLst>
              <a:ext uri="{FF2B5EF4-FFF2-40B4-BE49-F238E27FC236}">
                <a16:creationId xmlns:a16="http://schemas.microsoft.com/office/drawing/2014/main" id="{C284AE10-BBF6-4B2F-8364-22B940B620E2}"/>
              </a:ext>
            </a:extLst>
          </p:cNvPr>
          <p:cNvPicPr>
            <a:picLocks noChangeAspect="1"/>
          </p:cNvPicPr>
          <p:nvPr/>
        </p:nvPicPr>
        <p:blipFill>
          <a:blip r:embed="rId5">
            <a:extLst>
              <a:ext uri="{28A0092B-C50C-407E-A947-70E740481C1C}">
                <a14:useLocalDpi xmlns:a14="http://schemas.microsoft.com/office/drawing/2010/main" val="0"/>
              </a:ext>
            </a:extLst>
          </a:blip>
          <a:srcRect r="55716" b="30936"/>
          <a:stretch>
            <a:fillRect/>
          </a:stretch>
        </p:blipFill>
        <p:spPr bwMode="auto">
          <a:xfrm>
            <a:off x="4462464" y="4748214"/>
            <a:ext cx="1266825" cy="117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6" name="Title 5">
            <a:extLst>
              <a:ext uri="{FF2B5EF4-FFF2-40B4-BE49-F238E27FC236}">
                <a16:creationId xmlns:a16="http://schemas.microsoft.com/office/drawing/2014/main" id="{3BA976C7-A0EA-43C6-B54C-7EDA1429E4AC}"/>
              </a:ext>
            </a:extLst>
          </p:cNvPr>
          <p:cNvSpPr>
            <a:spLocks noGrp="1"/>
          </p:cNvSpPr>
          <p:nvPr>
            <p:ph type="title"/>
          </p:nvPr>
        </p:nvSpPr>
        <p:spPr>
          <a:xfrm>
            <a:off x="1981201" y="428625"/>
            <a:ext cx="8220075" cy="1047750"/>
          </a:xfrm>
        </p:spPr>
        <p:txBody>
          <a:bodyPr>
            <a:normAutofit fontScale="90000"/>
          </a:bodyPr>
          <a:lstStyle/>
          <a:p>
            <a:pPr algn="ctr" eaLnBrk="1" hangingPunct="1">
              <a:defRPr/>
            </a:pPr>
            <a:r>
              <a:rPr lang="en-GB" altLang="en-US"/>
              <a:t>Different Surfaces</a:t>
            </a:r>
          </a:p>
        </p:txBody>
      </p:sp>
      <p:sp>
        <p:nvSpPr>
          <p:cNvPr id="4" name="Rectangle 3">
            <a:extLst>
              <a:ext uri="{FF2B5EF4-FFF2-40B4-BE49-F238E27FC236}">
                <a16:creationId xmlns:a16="http://schemas.microsoft.com/office/drawing/2014/main" id="{08EDB08E-C340-4208-9A56-9B35DF78D00A}"/>
              </a:ext>
            </a:extLst>
          </p:cNvPr>
          <p:cNvSpPr/>
          <p:nvPr/>
        </p:nvSpPr>
        <p:spPr>
          <a:xfrm>
            <a:off x="2289176" y="1476375"/>
            <a:ext cx="7623175" cy="1016000"/>
          </a:xfrm>
          <a:prstGeom prst="rect">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5" name="Rounded Rectangle 4">
            <a:extLst>
              <a:ext uri="{FF2B5EF4-FFF2-40B4-BE49-F238E27FC236}">
                <a16:creationId xmlns:a16="http://schemas.microsoft.com/office/drawing/2014/main" id="{DCFB3AA9-DC12-41C2-BC55-A1199DF15DC1}"/>
              </a:ext>
            </a:extLst>
          </p:cNvPr>
          <p:cNvSpPr/>
          <p:nvPr/>
        </p:nvSpPr>
        <p:spPr>
          <a:xfrm>
            <a:off x="2279650" y="1476375"/>
            <a:ext cx="7613650" cy="10160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Md"/>
              </a:rPr>
              <a:t>Different surfaces create different amounts of friction.</a:t>
            </a:r>
          </a:p>
          <a:p>
            <a:pPr algn="ctr">
              <a:defRPr/>
            </a:pPr>
            <a:r>
              <a:rPr lang="en-GB" dirty="0">
                <a:solidFill>
                  <a:srgbClr val="1C1C1C"/>
                </a:solidFill>
                <a:latin typeface="Sassoon Infant Rg"/>
              </a:rPr>
              <a:t>The amount of friction created by an object moving over a surface depends on the roughness of the surface and the object, and the force between them.</a:t>
            </a:r>
          </a:p>
        </p:txBody>
      </p:sp>
      <p:sp>
        <p:nvSpPr>
          <p:cNvPr id="11" name="Rectangle 10">
            <a:extLst>
              <a:ext uri="{FF2B5EF4-FFF2-40B4-BE49-F238E27FC236}">
                <a16:creationId xmlns:a16="http://schemas.microsoft.com/office/drawing/2014/main" id="{8C3F2E75-C0FF-4015-8BFE-1B75E4464C76}"/>
              </a:ext>
            </a:extLst>
          </p:cNvPr>
          <p:cNvSpPr/>
          <p:nvPr/>
        </p:nvSpPr>
        <p:spPr>
          <a:xfrm>
            <a:off x="2279651" y="4581525"/>
            <a:ext cx="1617663" cy="151130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pic>
        <p:nvPicPr>
          <p:cNvPr id="11276" name="Picture 1">
            <a:extLst>
              <a:ext uri="{FF2B5EF4-FFF2-40B4-BE49-F238E27FC236}">
                <a16:creationId xmlns:a16="http://schemas.microsoft.com/office/drawing/2014/main" id="{076CFBD6-5EDE-4231-839F-105C7474CD76}"/>
              </a:ext>
            </a:extLst>
          </p:cNvPr>
          <p:cNvPicPr>
            <a:picLocks noChangeAspect="1"/>
          </p:cNvPicPr>
          <p:nvPr/>
        </p:nvPicPr>
        <p:blipFill>
          <a:blip r:embed="rId6">
            <a:extLst>
              <a:ext uri="{28A0092B-C50C-407E-A947-70E740481C1C}">
                <a14:useLocalDpi xmlns:a14="http://schemas.microsoft.com/office/drawing/2010/main" val="0"/>
              </a:ext>
            </a:extLst>
          </a:blip>
          <a:srcRect r="56802" b="32513"/>
          <a:stretch>
            <a:fillRect/>
          </a:stretch>
        </p:blipFill>
        <p:spPr bwMode="auto">
          <a:xfrm>
            <a:off x="2452689" y="4745038"/>
            <a:ext cx="1271587" cy="118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26">
            <a:extLst>
              <a:ext uri="{FF2B5EF4-FFF2-40B4-BE49-F238E27FC236}">
                <a16:creationId xmlns:a16="http://schemas.microsoft.com/office/drawing/2014/main" id="{1674B321-3539-49E7-9D30-A6D9460D52AE}"/>
              </a:ext>
            </a:extLst>
          </p:cNvPr>
          <p:cNvSpPr/>
          <p:nvPr/>
        </p:nvSpPr>
        <p:spPr>
          <a:xfrm>
            <a:off x="2730501" y="5181600"/>
            <a:ext cx="715963" cy="31115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26" name="Rounded Rectangle 25">
            <a:extLst>
              <a:ext uri="{FF2B5EF4-FFF2-40B4-BE49-F238E27FC236}">
                <a16:creationId xmlns:a16="http://schemas.microsoft.com/office/drawing/2014/main" id="{7A09AF5E-3D1F-467D-8D7F-BD0558D84AD1}"/>
              </a:ext>
            </a:extLst>
          </p:cNvPr>
          <p:cNvSpPr/>
          <p:nvPr/>
        </p:nvSpPr>
        <p:spPr>
          <a:xfrm>
            <a:off x="2697164" y="5187950"/>
            <a:ext cx="782637" cy="2984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Grass</a:t>
            </a:r>
          </a:p>
        </p:txBody>
      </p:sp>
      <p:sp>
        <p:nvSpPr>
          <p:cNvPr id="34" name="Rectangle 33">
            <a:extLst>
              <a:ext uri="{FF2B5EF4-FFF2-40B4-BE49-F238E27FC236}">
                <a16:creationId xmlns:a16="http://schemas.microsoft.com/office/drawing/2014/main" id="{3F2C8DA7-BA28-4237-B566-FC7D8983E623}"/>
              </a:ext>
            </a:extLst>
          </p:cNvPr>
          <p:cNvSpPr/>
          <p:nvPr/>
        </p:nvSpPr>
        <p:spPr>
          <a:xfrm>
            <a:off x="4738688" y="5181600"/>
            <a:ext cx="715962" cy="31115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35" name="Rounded Rectangle 34">
            <a:extLst>
              <a:ext uri="{FF2B5EF4-FFF2-40B4-BE49-F238E27FC236}">
                <a16:creationId xmlns:a16="http://schemas.microsoft.com/office/drawing/2014/main" id="{10529964-E12B-424D-8CAA-9D11A749BBE8}"/>
              </a:ext>
            </a:extLst>
          </p:cNvPr>
          <p:cNvSpPr/>
          <p:nvPr/>
        </p:nvSpPr>
        <p:spPr>
          <a:xfrm>
            <a:off x="4687888" y="5187950"/>
            <a:ext cx="817562" cy="2984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Gravel</a:t>
            </a:r>
          </a:p>
        </p:txBody>
      </p:sp>
      <p:sp>
        <p:nvSpPr>
          <p:cNvPr id="40" name="Rectangle 39">
            <a:extLst>
              <a:ext uri="{FF2B5EF4-FFF2-40B4-BE49-F238E27FC236}">
                <a16:creationId xmlns:a16="http://schemas.microsoft.com/office/drawing/2014/main" id="{5269617D-3DA6-43E1-A1C0-DB3CE0DAB84E}"/>
              </a:ext>
            </a:extLst>
          </p:cNvPr>
          <p:cNvSpPr/>
          <p:nvPr/>
        </p:nvSpPr>
        <p:spPr>
          <a:xfrm>
            <a:off x="6742113" y="5189538"/>
            <a:ext cx="715962" cy="31115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41" name="Rounded Rectangle 40">
            <a:extLst>
              <a:ext uri="{FF2B5EF4-FFF2-40B4-BE49-F238E27FC236}">
                <a16:creationId xmlns:a16="http://schemas.microsoft.com/office/drawing/2014/main" id="{B7A0DD85-07EF-4C6E-A20C-EF5396C38307}"/>
              </a:ext>
            </a:extLst>
          </p:cNvPr>
          <p:cNvSpPr/>
          <p:nvPr/>
        </p:nvSpPr>
        <p:spPr>
          <a:xfrm>
            <a:off x="6742113" y="5195888"/>
            <a:ext cx="715962" cy="2984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Sand</a:t>
            </a:r>
          </a:p>
        </p:txBody>
      </p:sp>
      <p:sp>
        <p:nvSpPr>
          <p:cNvPr id="46" name="Rectangle 45">
            <a:extLst>
              <a:ext uri="{FF2B5EF4-FFF2-40B4-BE49-F238E27FC236}">
                <a16:creationId xmlns:a16="http://schemas.microsoft.com/office/drawing/2014/main" id="{843517A5-0A2F-4D6F-BC9F-134A22A0DEAB}"/>
              </a:ext>
            </a:extLst>
          </p:cNvPr>
          <p:cNvSpPr/>
          <p:nvPr/>
        </p:nvSpPr>
        <p:spPr>
          <a:xfrm>
            <a:off x="8745538" y="5184775"/>
            <a:ext cx="715962" cy="311150"/>
          </a:xfrm>
          <a:prstGeom prst="rect">
            <a:avLst/>
          </a:prstGeom>
          <a:solidFill>
            <a:srgbClr val="E6C13A">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latin typeface="Sassoon Infant Rg"/>
            </a:endParaRPr>
          </a:p>
        </p:txBody>
      </p:sp>
      <p:sp>
        <p:nvSpPr>
          <p:cNvPr id="47" name="Rounded Rectangle 46">
            <a:extLst>
              <a:ext uri="{FF2B5EF4-FFF2-40B4-BE49-F238E27FC236}">
                <a16:creationId xmlns:a16="http://schemas.microsoft.com/office/drawing/2014/main" id="{CC8F6CD6-2C22-433B-8FA4-9324A0F1FC18}"/>
              </a:ext>
            </a:extLst>
          </p:cNvPr>
          <p:cNvSpPr/>
          <p:nvPr/>
        </p:nvSpPr>
        <p:spPr>
          <a:xfrm>
            <a:off x="8745538" y="5191125"/>
            <a:ext cx="715962" cy="2984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rgbClr val="1C1C1C"/>
                </a:solidFill>
                <a:latin typeface="Sassoon Infant Rg"/>
              </a:rPr>
              <a:t>Road</a:t>
            </a:r>
          </a:p>
        </p:txBody>
      </p:sp>
      <p:cxnSp>
        <p:nvCxnSpPr>
          <p:cNvPr id="13" name="Straight Arrow Connector 12">
            <a:extLst>
              <a:ext uri="{FF2B5EF4-FFF2-40B4-BE49-F238E27FC236}">
                <a16:creationId xmlns:a16="http://schemas.microsoft.com/office/drawing/2014/main" id="{A5AD9A2C-6DE0-4401-BE42-BFB5FDED62F8}"/>
              </a:ext>
            </a:extLst>
          </p:cNvPr>
          <p:cNvCxnSpPr/>
          <p:nvPr/>
        </p:nvCxnSpPr>
        <p:spPr>
          <a:xfrm>
            <a:off x="3940175" y="3429000"/>
            <a:ext cx="1169988"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C88B846D-DB18-4E2C-9A7E-39EA0C566BE7}"/>
              </a:ext>
            </a:extLst>
          </p:cNvPr>
          <p:cNvCxnSpPr/>
          <p:nvPr/>
        </p:nvCxnSpPr>
        <p:spPr>
          <a:xfrm flipH="1">
            <a:off x="7094539" y="3438525"/>
            <a:ext cx="1169987"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Rounded Rectangle 27">
            <a:extLst>
              <a:ext uri="{FF2B5EF4-FFF2-40B4-BE49-F238E27FC236}">
                <a16:creationId xmlns:a16="http://schemas.microsoft.com/office/drawing/2014/main" id="{029C885D-F1A3-46BB-B94C-324DB3DA3111}"/>
              </a:ext>
            </a:extLst>
          </p:cNvPr>
          <p:cNvSpPr/>
          <p:nvPr/>
        </p:nvSpPr>
        <p:spPr>
          <a:xfrm>
            <a:off x="8318501" y="3159125"/>
            <a:ext cx="1590675" cy="81915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defRPr/>
            </a:pPr>
            <a:r>
              <a:rPr lang="en-GB" altLang="en-US" sz="1600" dirty="0">
                <a:solidFill>
                  <a:srgbClr val="1C1C1C"/>
                </a:solidFill>
                <a:latin typeface="Sassoon Infant Rg"/>
                <a:ea typeface="SimSun" panose="02010600030101010101" pitchFamily="2" charset="-122"/>
              </a:rPr>
              <a:t>Friction pushes on the bicycle, slowing it down.</a:t>
            </a:r>
          </a:p>
        </p:txBody>
      </p:sp>
      <p:sp>
        <p:nvSpPr>
          <p:cNvPr id="29" name="Rounded Rectangle 28">
            <a:extLst>
              <a:ext uri="{FF2B5EF4-FFF2-40B4-BE49-F238E27FC236}">
                <a16:creationId xmlns:a16="http://schemas.microsoft.com/office/drawing/2014/main" id="{3805206B-679F-480C-97C4-1918CE102970}"/>
              </a:ext>
            </a:extLst>
          </p:cNvPr>
          <p:cNvSpPr/>
          <p:nvPr/>
        </p:nvSpPr>
        <p:spPr>
          <a:xfrm>
            <a:off x="2290764" y="3116263"/>
            <a:ext cx="1590675" cy="81756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defRPr/>
            </a:pPr>
            <a:r>
              <a:rPr lang="en-GB" altLang="en-US" sz="1600" dirty="0">
                <a:solidFill>
                  <a:srgbClr val="1C1C1C"/>
                </a:solidFill>
                <a:latin typeface="Sassoon Infant Rg"/>
                <a:ea typeface="SimSun" panose="02010600030101010101" pitchFamily="2" charset="-122"/>
              </a:rPr>
              <a:t>The driving force pushes the bicycle, making it move.</a:t>
            </a:r>
          </a:p>
        </p:txBody>
      </p:sp>
      <p:pic>
        <p:nvPicPr>
          <p:cNvPr id="11289" name="Picture 29">
            <a:extLst>
              <a:ext uri="{FF2B5EF4-FFF2-40B4-BE49-F238E27FC236}">
                <a16:creationId xmlns:a16="http://schemas.microsoft.com/office/drawing/2014/main" id="{2B858911-6E0D-409F-BCBF-855363381354}"/>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130800" y="2644775"/>
            <a:ext cx="1930400" cy="182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1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384</Words>
  <Application>Microsoft Office PowerPoint</Application>
  <PresentationFormat>Widescreen</PresentationFormat>
  <Paragraphs>53</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BPreplay</vt:lpstr>
      <vt:lpstr>Calibri</vt:lpstr>
      <vt:lpstr>Sassoon Infant Md</vt:lpstr>
      <vt:lpstr>Sassoon Infant Rg</vt:lpstr>
      <vt:lpstr>1_Office Theme</vt:lpstr>
      <vt:lpstr>PowerPoint Presentation</vt:lpstr>
      <vt:lpstr>PowerPoint Presentation</vt:lpstr>
      <vt:lpstr>Making Things Move</vt:lpstr>
      <vt:lpstr>Making Things Move</vt:lpstr>
      <vt:lpstr>Different Surfaces</vt:lpstr>
      <vt:lpstr>Different Surfaces</vt:lpstr>
      <vt:lpstr>Different Surfaces</vt:lpstr>
      <vt:lpstr>Different Surfaces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Andrews</dc:creator>
  <cp:lastModifiedBy>Emma Andrews</cp:lastModifiedBy>
  <cp:revision>1</cp:revision>
  <dcterms:created xsi:type="dcterms:W3CDTF">2020-05-31T09:04:01Z</dcterms:created>
  <dcterms:modified xsi:type="dcterms:W3CDTF">2020-05-31T09:06:21Z</dcterms:modified>
</cp:coreProperties>
</file>