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4"/>
  </p:handoutMasterIdLst>
  <p:sldIdLst>
    <p:sldId id="306" r:id="rId2"/>
    <p:sldId id="267" r:id="rId3"/>
    <p:sldId id="263" r:id="rId4"/>
    <p:sldId id="298" r:id="rId5"/>
    <p:sldId id="291" r:id="rId6"/>
    <p:sldId id="296" r:id="rId7"/>
    <p:sldId id="300" r:id="rId8"/>
    <p:sldId id="305" r:id="rId9"/>
    <p:sldId id="301" r:id="rId10"/>
    <p:sldId id="302" r:id="rId11"/>
    <p:sldId id="304" r:id="rId12"/>
    <p:sldId id="303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  <p:embeddedFont>
      <p:font typeface="Twinkl SemiBold" charset="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DAB4"/>
    <a:srgbClr val="ACB669"/>
    <a:srgbClr val="EE7919"/>
    <a:srgbClr val="A67335"/>
    <a:srgbClr val="86CCCE"/>
    <a:srgbClr val="B2B2B2"/>
    <a:srgbClr val="C1CBF7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414" y="10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14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9FF26A6-9230-4094-89E2-132EB5AC7D2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E79B69-63A9-40B3-97E2-1AE37C72769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3176A76-3335-4B3C-9BEC-921586D2CE51}" type="datetimeFigureOut">
              <a:rPr lang="en-GB"/>
              <a:pPr>
                <a:defRPr/>
              </a:pPr>
              <a:t>09/02/2021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72EC5A-23B0-4B1D-A5C2-B8755A4C286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061A0D-BE84-4FB3-B8C0-8492438E33A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5A5A6BC-E638-4605-86A4-B4EF11BA35E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1B67FC1-AF67-40E1-86BB-F21A7988811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+mn-lt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4793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3BE522B-4C52-4EF0-BD76-21BF0C836B5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42683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3F79C9E-3FE8-4B26-A49F-364CDC5443E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id="{75C87E72-1CA4-4A32-A16F-64338943C49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5843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10E6D42A-D229-4BDE-89DA-324005D112D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id="{540D2C0D-0E25-4AB4-90D9-A3F8F1B8FAA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7099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107B0EC-0158-4D88-9068-BF54C9D5D59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20AA9794-9A81-4B82-8541-32E1DD6EEB7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9757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980D7D7C-36F9-48DC-92B7-5A5B3424EA0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Talking Partners">
            <a:extLst>
              <a:ext uri="{FF2B5EF4-FFF2-40B4-BE49-F238E27FC236}">
                <a16:creationId xmlns:a16="http://schemas.microsoft.com/office/drawing/2014/main" id="{470E5B8E-00C5-44E7-886E-6C49A594141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0313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AD69A48F-55C5-4E87-AA61-1F33C6FF220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Group Work">
            <a:extLst>
              <a:ext uri="{FF2B5EF4-FFF2-40B4-BE49-F238E27FC236}">
                <a16:creationId xmlns:a16="http://schemas.microsoft.com/office/drawing/2014/main" id="{F2B410CD-B961-4F79-A6C9-F945AC258DE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4847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F85AD67A-A962-4E66-A7DA-21990BD0D93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id="{AA04A6BD-9D37-4F36-9C94-6CB770BC3BB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9068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C0553B80-908D-46F8-8DF6-03652B75EEE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A8EBE6A7-8057-4F9E-B452-AEFAF4E4D9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3025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99094"/>
          </a:xfrm>
        </p:spPr>
        <p:txBody>
          <a:bodyPr>
            <a:normAutofit/>
          </a:bodyPr>
          <a:lstStyle>
            <a:lvl1pPr>
              <a:defRPr sz="40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7" y="1837268"/>
            <a:ext cx="8220075" cy="4558770"/>
          </a:xfrm>
        </p:spPr>
        <p:txBody>
          <a:bodyPr/>
          <a:lstStyle>
            <a:lvl1pPr>
              <a:defRPr sz="1800">
                <a:latin typeface="+mn-lt"/>
                <a:ea typeface="Twinkl" pitchFamily="2" charset="0"/>
              </a:defRPr>
            </a:lvl1pPr>
            <a:lvl2pPr>
              <a:defRPr sz="1600">
                <a:latin typeface="+mn-lt"/>
                <a:ea typeface="Twinkl" pitchFamily="2" charset="0"/>
              </a:defRPr>
            </a:lvl2pPr>
            <a:lvl3pPr>
              <a:defRPr sz="1400">
                <a:latin typeface="+mn-lt"/>
                <a:ea typeface="Twinkl" pitchFamily="2" charset="0"/>
              </a:defRPr>
            </a:lvl3pPr>
            <a:lvl4pPr>
              <a:defRPr sz="1400">
                <a:latin typeface="+mn-lt"/>
                <a:ea typeface="Twinkl" pitchFamily="2" charset="0"/>
              </a:defRPr>
            </a:lvl4pPr>
            <a:lvl5pPr>
              <a:defRPr sz="1400">
                <a:latin typeface="+mn-lt"/>
                <a:ea typeface="Twinkl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6647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206580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03200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9161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E7A3CA8-7AD1-441D-89CE-0A9BAD9FBB6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69C8285-8E77-4067-AFD7-CDF1D5222A3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49" r:id="rId10"/>
    <p:sldLayoutId id="2147483750" r:id="rId11"/>
    <p:sldLayoutId id="2147483751" r:id="rId12"/>
    <p:sldLayoutId id="2147483752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+mn-lt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+mn-lt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11.jpeg"/><Relationship Id="rId4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10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12.jpe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0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0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0.png"/><Relationship Id="rId5" Type="http://schemas.openxmlformats.org/officeDocument/2006/relationships/image" Target="../media/image15.jpe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0.pn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0.png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7" Type="http://schemas.openxmlformats.org/officeDocument/2006/relationships/image" Target="../media/image10.png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4.png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F89C88F-32BD-4F53-BB71-5665E8F93DDC}"/>
              </a:ext>
            </a:extLst>
          </p:cNvPr>
          <p:cNvSpPr txBox="1"/>
          <p:nvPr/>
        </p:nvSpPr>
        <p:spPr>
          <a:xfrm>
            <a:off x="-233363" y="0"/>
            <a:ext cx="3265488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400" dirty="0">
                <a:solidFill>
                  <a:schemeClr val="bg1"/>
                </a:solidFill>
                <a:latin typeface="+mj-lt"/>
              </a:rPr>
              <a:t>Day 3</a:t>
            </a:r>
          </a:p>
        </p:txBody>
      </p:sp>
      <p:pic>
        <p:nvPicPr>
          <p:cNvPr id="12291" name="Picture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92598B7B-919B-465B-97D3-9C086400F3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3513" y="0"/>
            <a:ext cx="6381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00D6FCE-A180-40FB-8DD4-FB8C27CD2E9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16"/>
    </mc:Choice>
    <mc:Fallback xmlns="">
      <p:transition spd="slow" advTm="203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866C4C5-7F64-410A-B8ED-8C4D1481A3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83"/>
    </mc:Choice>
    <mc:Fallback xmlns="">
      <p:transition spd="slow" advTm="68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4BCCB7A4-DE73-48FA-82C2-877ABC379995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BDD6082-CCD7-46AE-A44C-A54B08941FAC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3316" name="Title 1">
            <a:extLst>
              <a:ext uri="{FF2B5EF4-FFF2-40B4-BE49-F238E27FC236}">
                <a16:creationId xmlns:a16="http://schemas.microsoft.com/office/drawing/2014/main" id="{8B3ED048-788F-40C6-A4F3-4AF051679D35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13317" name="Title 1">
            <a:extLst>
              <a:ext uri="{FF2B5EF4-FFF2-40B4-BE49-F238E27FC236}">
                <a16:creationId xmlns:a16="http://schemas.microsoft.com/office/drawing/2014/main" id="{08AB10C7-DCEF-42F3-A0F6-C677EADFEE49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13318" name="Content Placeholder 15">
            <a:extLst>
              <a:ext uri="{FF2B5EF4-FFF2-40B4-BE49-F238E27FC236}">
                <a16:creationId xmlns:a16="http://schemas.microsoft.com/office/drawing/2014/main" id="{D44E97AC-7C69-43C1-8D28-F4DB39B7A7A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 err="1"/>
              <a:t>L.O:To</a:t>
            </a:r>
            <a:r>
              <a:rPr lang="en-GB" altLang="en-US" dirty="0"/>
              <a:t> draft and write a descriptive poem about an Amazonian animal.</a:t>
            </a:r>
          </a:p>
        </p:txBody>
      </p:sp>
      <p:sp>
        <p:nvSpPr>
          <p:cNvPr id="13319" name="Content Placeholder 15">
            <a:extLst>
              <a:ext uri="{FF2B5EF4-FFF2-40B4-BE49-F238E27FC236}">
                <a16:creationId xmlns:a16="http://schemas.microsoft.com/office/drawing/2014/main" id="{851DAD80-9930-44BF-95CD-D7B0ABC28A2B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/>
              <a:t>I can use structure suitable for a poem.</a:t>
            </a:r>
          </a:p>
          <a:p>
            <a:pPr eaLnBrk="1" hangingPunct="1"/>
            <a:r>
              <a:rPr lang="en-GB" altLang="en-US"/>
              <a:t>I can select appropriate vocabulary for the subject.</a:t>
            </a:r>
          </a:p>
          <a:p>
            <a:pPr eaLnBrk="1" hangingPunct="1"/>
            <a:r>
              <a:rPr lang="en-GB" altLang="en-US"/>
              <a:t>I can create a rhyme.</a:t>
            </a:r>
          </a:p>
          <a:p>
            <a:pPr eaLnBrk="1" hangingPunct="1"/>
            <a:r>
              <a:rPr lang="en-GB" altLang="en-US"/>
              <a:t>I can read and perform my poem aloud, with suitable intonation and expression.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4D22942-DB66-45D3-B7F0-DC31F7BEB34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68"/>
    </mc:Choice>
    <mc:Fallback xmlns="">
      <p:transition spd="slow" advTm="269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62ADA5-63E2-4CC5-9D63-5AC0D7BC5876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Today…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AB63A796-8E58-4DA8-85CB-A1F9B73EE4F1}"/>
              </a:ext>
            </a:extLst>
          </p:cNvPr>
          <p:cNvSpPr/>
          <p:nvPr/>
        </p:nvSpPr>
        <p:spPr>
          <a:xfrm>
            <a:off x="755650" y="1476375"/>
            <a:ext cx="7632700" cy="2106613"/>
          </a:xfrm>
          <a:prstGeom prst="roundRect">
            <a:avLst>
              <a:gd name="adj" fmla="val 0"/>
            </a:avLst>
          </a:prstGeom>
          <a:solidFill>
            <a:srgbClr val="D5DA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There are two main tasks for today: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1. You are going to come up with some rhymes for your poem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2. You will use your planning notes (along with rhyming ideas) to create your own Amazonian animal poem.</a:t>
            </a:r>
          </a:p>
        </p:txBody>
      </p:sp>
      <p:pic>
        <p:nvPicPr>
          <p:cNvPr id="14340" name="Picture 2">
            <a:extLst>
              <a:ext uri="{FF2B5EF4-FFF2-40B4-BE49-F238E27FC236}">
                <a16:creationId xmlns:a16="http://schemas.microsoft.com/office/drawing/2014/main" id="{210D8DB0-DD0C-461E-A8FE-ED1C37916AB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3641725"/>
            <a:ext cx="7632700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Whole Class">
            <a:extLst>
              <a:ext uri="{FF2B5EF4-FFF2-40B4-BE49-F238E27FC236}">
                <a16:creationId xmlns:a16="http://schemas.microsoft.com/office/drawing/2014/main" id="{C0FE0DDB-F31F-4EED-AD3A-830A14AB1B3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F800332-1C5F-4501-9C2C-1D01C52057D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66"/>
    </mc:Choice>
    <mc:Fallback xmlns="">
      <p:transition spd="slow" advTm="129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C3173A6-7660-4953-97F1-02E888156ADF}"/>
              </a:ext>
            </a:extLst>
          </p:cNvPr>
          <p:cNvSpPr/>
          <p:nvPr/>
        </p:nvSpPr>
        <p:spPr>
          <a:xfrm>
            <a:off x="2024063" y="36513"/>
            <a:ext cx="6981825" cy="6784975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5363" name="Picture 6">
            <a:extLst>
              <a:ext uri="{FF2B5EF4-FFF2-40B4-BE49-F238E27FC236}">
                <a16:creationId xmlns:a16="http://schemas.microsoft.com/office/drawing/2014/main" id="{A13DB59C-EA92-4630-BB5D-AC29A0D7AE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363788"/>
            <a:ext cx="2557463" cy="449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1">
            <a:extLst>
              <a:ext uri="{FF2B5EF4-FFF2-40B4-BE49-F238E27FC236}">
                <a16:creationId xmlns:a16="http://schemas.microsoft.com/office/drawing/2014/main" id="{2F0D1B52-B228-425D-8094-708EC454FD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9675" y="85725"/>
            <a:ext cx="4572000" cy="23701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Tyger </a:t>
            </a:r>
            <a:r>
              <a:rPr lang="en-GB" altLang="en-US" sz="1200" dirty="0" err="1">
                <a:solidFill>
                  <a:schemeClr val="tx1"/>
                </a:solidFill>
              </a:rPr>
              <a:t>Tyger</a:t>
            </a:r>
            <a:r>
              <a:rPr lang="en-GB" altLang="en-US" sz="1200" dirty="0">
                <a:solidFill>
                  <a:schemeClr val="tx1"/>
                </a:solidFill>
              </a:rPr>
              <a:t>, burning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bright</a:t>
            </a:r>
            <a:r>
              <a:rPr lang="en-GB" altLang="en-US" sz="1200" dirty="0">
                <a:solidFill>
                  <a:schemeClr val="tx1"/>
                </a:solidFill>
              </a:rPr>
              <a:t>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In the forests of the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night</a:t>
            </a:r>
            <a:r>
              <a:rPr lang="en-GB" altLang="en-US" sz="1200" dirty="0">
                <a:solidFill>
                  <a:schemeClr val="tx1"/>
                </a:solidFill>
              </a:rPr>
              <a:t>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What immortal hand or eye,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Could frame thy fearful symmetry?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endParaRPr lang="en-GB" altLang="en-US" sz="1200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In what distant deeps or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skies</a:t>
            </a:r>
            <a:r>
              <a:rPr lang="en-GB" altLang="en-US" sz="1200" dirty="0">
                <a:solidFill>
                  <a:schemeClr val="tx1"/>
                </a:solidFill>
              </a:rPr>
              <a:t>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Burnt the fire of thine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eyes</a:t>
            </a:r>
            <a:r>
              <a:rPr lang="en-GB" altLang="en-US" sz="1200" dirty="0">
                <a:solidFill>
                  <a:schemeClr val="tx1"/>
                </a:solidFill>
              </a:rPr>
              <a:t>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On what wings dare he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aspire</a:t>
            </a:r>
            <a:r>
              <a:rPr lang="en-GB" altLang="en-US" sz="1200" dirty="0">
                <a:solidFill>
                  <a:schemeClr val="tx1"/>
                </a:solidFill>
              </a:rPr>
              <a:t>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What the hand, dare seize the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fire</a:t>
            </a:r>
            <a:r>
              <a:rPr lang="en-GB" altLang="en-US" sz="12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Text 2">
            <a:extLst>
              <a:ext uri="{FF2B5EF4-FFF2-40B4-BE49-F238E27FC236}">
                <a16:creationId xmlns:a16="http://schemas.microsoft.com/office/drawing/2014/main" id="{62BFA485-8797-4E08-9C8C-EFF20A0EC1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6218" y="2068513"/>
            <a:ext cx="4572000" cy="23685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And what shoulder, &amp; what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art</a:t>
            </a:r>
            <a:r>
              <a:rPr lang="en-GB" altLang="en-US" sz="1200" dirty="0">
                <a:solidFill>
                  <a:schemeClr val="tx1"/>
                </a:solidFill>
              </a:rPr>
              <a:t>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Could twist the sinews of thy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heart</a:t>
            </a:r>
            <a:r>
              <a:rPr lang="en-GB" altLang="en-US" sz="1200" dirty="0">
                <a:solidFill>
                  <a:schemeClr val="tx1"/>
                </a:solidFill>
              </a:rPr>
              <a:t>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And when thy heart began to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beat</a:t>
            </a:r>
            <a:r>
              <a:rPr lang="en-GB" altLang="en-US" sz="1200" dirty="0">
                <a:solidFill>
                  <a:schemeClr val="tx1"/>
                </a:solidFill>
              </a:rPr>
              <a:t>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What dread hand? &amp; what dread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feet</a:t>
            </a:r>
            <a:r>
              <a:rPr lang="en-GB" altLang="en-US" sz="1200" dirty="0">
                <a:solidFill>
                  <a:schemeClr val="tx1"/>
                </a:solidFill>
              </a:rPr>
              <a:t>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endParaRPr lang="en-GB" altLang="en-US" sz="1200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What the hammer? what the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chain</a:t>
            </a:r>
            <a:r>
              <a:rPr lang="en-GB" altLang="en-US" sz="1200" dirty="0">
                <a:solidFill>
                  <a:schemeClr val="tx1"/>
                </a:solidFill>
              </a:rPr>
              <a:t>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In what furnace was thy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brain</a:t>
            </a:r>
            <a:r>
              <a:rPr lang="en-GB" altLang="en-US" sz="1200" dirty="0">
                <a:solidFill>
                  <a:schemeClr val="tx1"/>
                </a:solidFill>
              </a:rPr>
              <a:t>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What the anvil? what dread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grasp</a:t>
            </a:r>
            <a:r>
              <a:rPr lang="en-GB" altLang="en-US" sz="1200" dirty="0">
                <a:solidFill>
                  <a:schemeClr val="tx1"/>
                </a:solidFill>
              </a:rPr>
              <a:t>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Dare its deadly terrors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clasp</a:t>
            </a:r>
            <a:r>
              <a:rPr lang="en-GB" altLang="en-US" sz="1200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15" name="Text 3">
            <a:extLst>
              <a:ext uri="{FF2B5EF4-FFF2-40B4-BE49-F238E27FC236}">
                <a16:creationId xmlns:a16="http://schemas.microsoft.com/office/drawing/2014/main" id="{22D59B80-A0FF-44DE-966D-1A6110F5BE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4938" y="4437063"/>
            <a:ext cx="4572000" cy="2370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Twinkl" panose="020B0604020202020204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When the stars threw down their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spears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And </a:t>
            </a:r>
            <a:r>
              <a:rPr lang="en-GB" altLang="en-US" sz="1200" dirty="0" err="1">
                <a:solidFill>
                  <a:schemeClr val="tx1"/>
                </a:solidFill>
              </a:rPr>
              <a:t>water’d</a:t>
            </a:r>
            <a:r>
              <a:rPr lang="en-GB" altLang="en-US" sz="1200" dirty="0">
                <a:solidFill>
                  <a:schemeClr val="tx1"/>
                </a:solidFill>
              </a:rPr>
              <a:t> heaven with their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tears</a:t>
            </a:r>
            <a:r>
              <a:rPr lang="en-GB" altLang="en-US" sz="1200" dirty="0">
                <a:solidFill>
                  <a:schemeClr val="tx1"/>
                </a:solidFill>
              </a:rPr>
              <a:t>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Did he smile his work to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see</a:t>
            </a:r>
            <a:r>
              <a:rPr lang="en-GB" altLang="en-US" sz="1200" dirty="0">
                <a:solidFill>
                  <a:schemeClr val="tx1"/>
                </a:solidFill>
              </a:rPr>
              <a:t>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Did he who made the Lamb make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thee</a:t>
            </a:r>
            <a:r>
              <a:rPr lang="en-GB" altLang="en-US" sz="1200" dirty="0">
                <a:solidFill>
                  <a:schemeClr val="tx1"/>
                </a:solidFill>
              </a:rPr>
              <a:t>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endParaRPr lang="en-GB" altLang="en-US" sz="1200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Tyger </a:t>
            </a:r>
            <a:r>
              <a:rPr lang="en-GB" altLang="en-US" sz="1200" dirty="0" err="1">
                <a:solidFill>
                  <a:schemeClr val="tx1"/>
                </a:solidFill>
              </a:rPr>
              <a:t>Tyger</a:t>
            </a:r>
            <a:r>
              <a:rPr lang="en-GB" altLang="en-US" sz="1200" dirty="0">
                <a:solidFill>
                  <a:schemeClr val="tx1"/>
                </a:solidFill>
              </a:rPr>
              <a:t> burning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bright</a:t>
            </a:r>
            <a:r>
              <a:rPr lang="en-GB" altLang="en-US" sz="1200" dirty="0">
                <a:solidFill>
                  <a:schemeClr val="tx1"/>
                </a:solidFill>
              </a:rPr>
              <a:t>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In the forests of the </a:t>
            </a:r>
            <a:r>
              <a:rPr lang="en-GB" altLang="en-US" sz="1200" dirty="0">
                <a:solidFill>
                  <a:schemeClr val="tx1"/>
                </a:solidFill>
                <a:highlight>
                  <a:srgbClr val="FFFF00"/>
                </a:highlight>
              </a:rPr>
              <a:t>night</a:t>
            </a:r>
            <a:r>
              <a:rPr lang="en-GB" altLang="en-US" sz="1200" dirty="0">
                <a:solidFill>
                  <a:schemeClr val="tx1"/>
                </a:solidFill>
              </a:rPr>
              <a:t>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What immortal hand or eye,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GB" altLang="en-US" sz="1200" dirty="0">
                <a:solidFill>
                  <a:schemeClr val="tx1"/>
                </a:solidFill>
              </a:rPr>
              <a:t>Dare frame thy fearful symmetry?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D912866-D4BA-4481-88AE-D8E7466E3DF7}"/>
              </a:ext>
            </a:extLst>
          </p:cNvPr>
          <p:cNvSpPr txBox="1"/>
          <p:nvPr/>
        </p:nvSpPr>
        <p:spPr>
          <a:xfrm>
            <a:off x="5486400" y="528638"/>
            <a:ext cx="3267075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400" dirty="0">
                <a:latin typeface="+mj-lt"/>
              </a:rPr>
              <a:t>The </a:t>
            </a:r>
            <a:r>
              <a:rPr lang="en-GB" sz="4400" dirty="0" err="1">
                <a:latin typeface="+mj-lt"/>
              </a:rPr>
              <a:t>Tyger</a:t>
            </a:r>
            <a:endParaRPr lang="en-GB" sz="4400" dirty="0">
              <a:latin typeface="+mj-lt"/>
            </a:endParaRPr>
          </a:p>
        </p:txBody>
      </p:sp>
      <p:sp>
        <p:nvSpPr>
          <p:cNvPr id="15368" name="TextBox 12">
            <a:extLst>
              <a:ext uri="{FF2B5EF4-FFF2-40B4-BE49-F238E27FC236}">
                <a16:creationId xmlns:a16="http://schemas.microsoft.com/office/drawing/2014/main" id="{C38F4B13-8297-405B-8C2B-8852333348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8475" y="6261100"/>
            <a:ext cx="4895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A0D66"/>
                </a:solidFill>
                <a:latin typeface="Sassoon"/>
              </a:rPr>
              <a:t>by William Blake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CE8056-32AD-4A53-AB30-FF07D899215D}"/>
              </a:ext>
            </a:extLst>
          </p:cNvPr>
          <p:cNvSpPr txBox="1"/>
          <p:nvPr/>
        </p:nvSpPr>
        <p:spPr>
          <a:xfrm>
            <a:off x="-620713" y="144463"/>
            <a:ext cx="3267076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400" dirty="0">
                <a:solidFill>
                  <a:schemeClr val="bg1"/>
                </a:solidFill>
                <a:latin typeface="+mj-lt"/>
              </a:rPr>
              <a:t>Rhyme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4C7D688-5D8E-447C-AC5C-3365A377FB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65306" y="6024562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22"/>
    </mc:Choice>
    <mc:Fallback xmlns="">
      <p:transition spd="slow" advTm="220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686C48-D8B1-4744-B083-21243766AF09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Words to Describe and Rhyme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B64A4C9-4E34-451E-B775-22C1AE824587}"/>
              </a:ext>
            </a:extLst>
          </p:cNvPr>
          <p:cNvSpPr/>
          <p:nvPr/>
        </p:nvSpPr>
        <p:spPr>
          <a:xfrm>
            <a:off x="755650" y="1449388"/>
            <a:ext cx="7632700" cy="5937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Either using the sheet provided or on you own piece of paper, write down 5-10 words that describe your animal.</a:t>
            </a:r>
          </a:p>
        </p:txBody>
      </p:sp>
      <p:pic>
        <p:nvPicPr>
          <p:cNvPr id="16388" name="Picture 4">
            <a:extLst>
              <a:ext uri="{FF2B5EF4-FFF2-40B4-BE49-F238E27FC236}">
                <a16:creationId xmlns:a16="http://schemas.microsoft.com/office/drawing/2014/main" id="{0995ACE5-2410-4873-911E-55A2D1D8045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179638"/>
            <a:ext cx="2876550" cy="391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489CF5-35A5-45A5-BAF6-62999676A6D3}"/>
              </a:ext>
            </a:extLst>
          </p:cNvPr>
          <p:cNvSpPr/>
          <p:nvPr/>
        </p:nvSpPr>
        <p:spPr>
          <a:xfrm>
            <a:off x="3856038" y="2178050"/>
            <a:ext cx="4340225" cy="869950"/>
          </a:xfrm>
          <a:prstGeom prst="roundRect">
            <a:avLst/>
          </a:prstGeom>
          <a:solidFill>
            <a:srgbClr val="ACB6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Thinking about these words, can you think of 3 words that rhyme with it?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26A87B7-23F9-4FF0-9038-3AF866C5470F}"/>
              </a:ext>
            </a:extLst>
          </p:cNvPr>
          <p:cNvSpPr/>
          <p:nvPr/>
        </p:nvSpPr>
        <p:spPr>
          <a:xfrm>
            <a:off x="3856038" y="3295650"/>
            <a:ext cx="4340225" cy="1004888"/>
          </a:xfrm>
          <a:prstGeom prst="roundRect">
            <a:avLst/>
          </a:prstGeom>
          <a:solidFill>
            <a:srgbClr val="D5DA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Finally, for each list of three, highlight the best or most suitable to fit with a phrase or sentence about your animal.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9F80F06-6F25-4437-88E7-127F1A28E342}"/>
              </a:ext>
            </a:extLst>
          </p:cNvPr>
          <p:cNvGraphicFramePr>
            <a:graphicFrameLocks noGrp="1"/>
          </p:cNvGraphicFramePr>
          <p:nvPr/>
        </p:nvGraphicFramePr>
        <p:xfrm>
          <a:off x="3487667" y="4548189"/>
          <a:ext cx="4708596" cy="76708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771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71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71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71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4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Describing Word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Rhyming words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2590"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07000"/>
                        </a:lnSpc>
                        <a:spcAft>
                          <a:spcPts val="800"/>
                        </a:spcAft>
                        <a:buAutoNum type="arabicPeriod"/>
                      </a:pPr>
                      <a:r>
                        <a:rPr lang="en-GB" sz="1100" dirty="0">
                          <a:effectLst/>
                        </a:rPr>
                        <a:t>eyes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highlight>
                            <a:srgbClr val="FFFF00"/>
                          </a:highlight>
                        </a:rPr>
                        <a:t>prize </a:t>
                      </a:r>
                      <a:endParaRPr lang="en-GB" sz="1100" dirty="0"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 demise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skies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Rounded Rectangle 8">
            <a:extLst>
              <a:ext uri="{FF2B5EF4-FFF2-40B4-BE49-F238E27FC236}">
                <a16:creationId xmlns:a16="http://schemas.microsoft.com/office/drawing/2014/main" id="{86CDAF56-C344-4783-BA1F-3DE621F1DC4E}"/>
              </a:ext>
            </a:extLst>
          </p:cNvPr>
          <p:cNvSpPr/>
          <p:nvPr/>
        </p:nvSpPr>
        <p:spPr>
          <a:xfrm>
            <a:off x="3671888" y="5408613"/>
            <a:ext cx="4524375" cy="766762"/>
          </a:xfrm>
          <a:prstGeom prst="roundRect">
            <a:avLst/>
          </a:prstGeom>
          <a:solidFill>
            <a:srgbClr val="D5DA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Hold onto the work as you’ll need it shortly…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822319C-0C2E-4CD0-8982-4FB5A710EDE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712"/>
    </mc:Choice>
    <mc:Fallback xmlns="">
      <p:transition spd="slow" advTm="56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7" grpId="0" animBg="1" autoUpdateAnimBg="0"/>
      <p:bldP spid="9" grpId="0" animBg="1" autoUpdateAnimBg="0"/>
      <p:bldP spid="11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177326B-D845-450A-A379-C8BA8ED97F3E}"/>
              </a:ext>
            </a:extLst>
          </p:cNvPr>
          <p:cNvSpPr txBox="1"/>
          <p:nvPr/>
        </p:nvSpPr>
        <p:spPr>
          <a:xfrm>
            <a:off x="461246" y="444500"/>
            <a:ext cx="804934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If you haven’t done this yesterday…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Use your notes from yesterday, to convert your notes into powerful phrases.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2255483-B29D-42D1-B1F1-AF6350395ADB}"/>
              </a:ext>
            </a:extLst>
          </p:cNvPr>
          <p:cNvSpPr/>
          <p:nvPr/>
        </p:nvSpPr>
        <p:spPr>
          <a:xfrm>
            <a:off x="755650" y="2143919"/>
            <a:ext cx="7632700" cy="719137"/>
          </a:xfrm>
          <a:prstGeom prst="roundRect">
            <a:avLst>
              <a:gd name="adj" fmla="val 0"/>
            </a:avLst>
          </a:prstGeom>
          <a:solidFill>
            <a:srgbClr val="ACB6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Your descriptive words about your animal can firstly be converted into some powerful phrases: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89AEB1F-545D-46CE-B79C-542CD99673D2}"/>
              </a:ext>
            </a:extLst>
          </p:cNvPr>
          <p:cNvSpPr/>
          <p:nvPr/>
        </p:nvSpPr>
        <p:spPr>
          <a:xfrm>
            <a:off x="755650" y="3414713"/>
            <a:ext cx="7632700" cy="711200"/>
          </a:xfrm>
          <a:prstGeom prst="roundRect">
            <a:avLst>
              <a:gd name="adj" fmla="val 0"/>
            </a:avLst>
          </a:prstGeom>
          <a:solidFill>
            <a:srgbClr val="D5DA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Can you think of ideas for the next two phrases, beginning with these words?</a:t>
            </a:r>
          </a:p>
        </p:txBody>
      </p:sp>
      <p:sp>
        <p:nvSpPr>
          <p:cNvPr id="17413" name="Rectangle 4">
            <a:extLst>
              <a:ext uri="{FF2B5EF4-FFF2-40B4-BE49-F238E27FC236}">
                <a16:creationId xmlns:a16="http://schemas.microsoft.com/office/drawing/2014/main" id="{1A0EC404-C39A-4A0C-89CD-6387E6AD4F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7888" y="2871788"/>
            <a:ext cx="4572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Majestic predator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6A10EF2-5A78-48C5-8506-F05B6E158F3D}"/>
              </a:ext>
            </a:extLst>
          </p:cNvPr>
          <p:cNvSpPr/>
          <p:nvPr/>
        </p:nvSpPr>
        <p:spPr>
          <a:xfrm>
            <a:off x="2693988" y="2871788"/>
            <a:ext cx="4572000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6"/>
                </a:solidFill>
                <a:latin typeface="+mn-lt"/>
              </a:rPr>
              <a:t>searching for prey.</a:t>
            </a:r>
          </a:p>
        </p:txBody>
      </p:sp>
      <p:sp>
        <p:nvSpPr>
          <p:cNvPr id="17415" name="Rectangle 9">
            <a:extLst>
              <a:ext uri="{FF2B5EF4-FFF2-40B4-BE49-F238E27FC236}">
                <a16:creationId xmlns:a16="http://schemas.microsoft.com/office/drawing/2014/main" id="{A0AAF0FE-9AB6-4C18-B8AE-BDAE81A49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327525"/>
            <a:ext cx="457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Burnt orange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9E91432-84DA-493A-9C6E-60D529BAB2E6}"/>
              </a:ext>
            </a:extLst>
          </p:cNvPr>
          <p:cNvSpPr/>
          <p:nvPr/>
        </p:nvSpPr>
        <p:spPr>
          <a:xfrm>
            <a:off x="2193925" y="4327525"/>
            <a:ext cx="45720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6"/>
                </a:solidFill>
                <a:latin typeface="+mn-lt"/>
              </a:rPr>
              <a:t>stripes like fallen leaves.</a:t>
            </a:r>
          </a:p>
        </p:txBody>
      </p:sp>
      <p:sp>
        <p:nvSpPr>
          <p:cNvPr id="17417" name="Rectangle 12">
            <a:extLst>
              <a:ext uri="{FF2B5EF4-FFF2-40B4-BE49-F238E27FC236}">
                <a16:creationId xmlns:a16="http://schemas.microsoft.com/office/drawing/2014/main" id="{7F1DFD59-A838-4083-BA3B-117599ABF1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968875"/>
            <a:ext cx="457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Muscular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CB2D221-CCD4-4C4D-9E54-6C155BC9CD51}"/>
              </a:ext>
            </a:extLst>
          </p:cNvPr>
          <p:cNvSpPr/>
          <p:nvPr/>
        </p:nvSpPr>
        <p:spPr>
          <a:xfrm>
            <a:off x="1755775" y="498633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6"/>
                </a:solidFill>
                <a:latin typeface="+mn-lt"/>
              </a:rPr>
              <a:t>legs poised and ready for its victim to stray.</a:t>
            </a:r>
          </a:p>
        </p:txBody>
      </p:sp>
      <p:sp>
        <p:nvSpPr>
          <p:cNvPr id="17419" name="TextBox 2">
            <a:extLst>
              <a:ext uri="{FF2B5EF4-FFF2-40B4-BE49-F238E27FC236}">
                <a16:creationId xmlns:a16="http://schemas.microsoft.com/office/drawing/2014/main" id="{41FCA741-6F8F-415E-8A51-4A59A0CD5C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0425" y="4460875"/>
            <a:ext cx="2651125" cy="1755775"/>
          </a:xfrm>
          <a:prstGeom prst="rect">
            <a:avLst/>
          </a:prstGeom>
          <a:noFill/>
          <a:ln w="2857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Keep in mind the rhyming words you came up with earlier. Can you end a sentence with the complimentary rhyming word?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F1BD36A-A32B-445F-B722-7E5B11337C6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285"/>
    </mc:Choice>
    <mc:Fallback xmlns="">
      <p:transition spd="slow" advTm="772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/>
      <p:bldP spid="12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BF708C5-33C0-447E-B529-15707CAA85F2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Joining Rhymes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FE4DFB0-CE06-4BF1-99F2-CE7C6EEB467D}"/>
              </a:ext>
            </a:extLst>
          </p:cNvPr>
          <p:cNvSpPr/>
          <p:nvPr/>
        </p:nvSpPr>
        <p:spPr>
          <a:xfrm>
            <a:off x="755650" y="1449388"/>
            <a:ext cx="7632700" cy="8413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Razor-sharp teeth and glaring eyes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Silently watches and follows its prize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F4140EE-92B3-4B7A-B43B-95A31BC15045}"/>
              </a:ext>
            </a:extLst>
          </p:cNvPr>
          <p:cNvSpPr/>
          <p:nvPr/>
        </p:nvSpPr>
        <p:spPr>
          <a:xfrm>
            <a:off x="4572000" y="2357438"/>
            <a:ext cx="3816350" cy="1000125"/>
          </a:xfrm>
          <a:prstGeom prst="roundRect">
            <a:avLst>
              <a:gd name="adj" fmla="val 0"/>
            </a:avLst>
          </a:prstGeom>
          <a:solidFill>
            <a:srgbClr val="D5DA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Example: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The tiger follows the scent of its prey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Tracking and stalking from far away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6B541A02-EC46-4929-9B41-EBFEEA95BE57}"/>
              </a:ext>
            </a:extLst>
          </p:cNvPr>
          <p:cNvSpPr/>
          <p:nvPr/>
        </p:nvSpPr>
        <p:spPr>
          <a:xfrm>
            <a:off x="4572000" y="3500438"/>
            <a:ext cx="3816350" cy="1347787"/>
          </a:xfrm>
          <a:prstGeom prst="roundRect">
            <a:avLst>
              <a:gd name="adj" fmla="val 0"/>
            </a:avLst>
          </a:prstGeom>
          <a:solidFill>
            <a:srgbClr val="ACB6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Challenge: </a:t>
            </a:r>
            <a:r>
              <a:rPr lang="en-GB" sz="1600" dirty="0">
                <a:solidFill>
                  <a:schemeClr val="tx1"/>
                </a:solidFill>
              </a:rPr>
              <a:t>can anyone turn their rhyming words into a pair of lines as rhyming couplets?</a:t>
            </a:r>
          </a:p>
        </p:txBody>
      </p:sp>
      <p:pic>
        <p:nvPicPr>
          <p:cNvPr id="18438" name="Picture 2">
            <a:extLst>
              <a:ext uri="{FF2B5EF4-FFF2-40B4-BE49-F238E27FC236}">
                <a16:creationId xmlns:a16="http://schemas.microsoft.com/office/drawing/2014/main" id="{3BC3CE6C-0C97-41D4-844F-3F4E5F09388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357438"/>
            <a:ext cx="34163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9">
            <a:extLst>
              <a:ext uri="{FF2B5EF4-FFF2-40B4-BE49-F238E27FC236}">
                <a16:creationId xmlns:a16="http://schemas.microsoft.com/office/drawing/2014/main" id="{7C27EA2D-BFD6-4820-AC43-62A4915FC182}"/>
              </a:ext>
            </a:extLst>
          </p:cNvPr>
          <p:cNvSpPr/>
          <p:nvPr/>
        </p:nvSpPr>
        <p:spPr>
          <a:xfrm>
            <a:off x="4572000" y="4989513"/>
            <a:ext cx="3816350" cy="1000125"/>
          </a:xfrm>
          <a:prstGeom prst="roundRect">
            <a:avLst>
              <a:gd name="adj" fmla="val 0"/>
            </a:avLst>
          </a:prstGeom>
          <a:solidFill>
            <a:srgbClr val="D5DA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If you are finding it hard to make your lines rhyme then just concentrate on your powerful phrases.</a:t>
            </a: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C633E8A-A051-477C-863C-E344523B74C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832"/>
    </mc:Choice>
    <mc:Fallback xmlns="">
      <p:transition spd="slow" advTm="54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E75D2C1-A976-4D8A-89CC-251E4DD2AFEA}"/>
              </a:ext>
            </a:extLst>
          </p:cNvPr>
          <p:cNvSpPr/>
          <p:nvPr/>
        </p:nvSpPr>
        <p:spPr>
          <a:xfrm>
            <a:off x="876300" y="2298700"/>
            <a:ext cx="7632700" cy="804863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With some ideas for powerful phrases, next we can combine them and turn the phrases into a poem!</a:t>
            </a:r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id="{DD526D92-8305-4F13-B19D-4ED7AF3FCF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1963" y="3165475"/>
            <a:ext cx="5349875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Majestic predator searching for prey,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Creeping and stalking at the end of the day,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stripes of this robber are not plain to see,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Piercing green eyes fixed on those that flee.</a:t>
            </a:r>
          </a:p>
        </p:txBody>
      </p:sp>
      <p:pic>
        <p:nvPicPr>
          <p:cNvPr id="19460" name="Picture 5">
            <a:extLst>
              <a:ext uri="{FF2B5EF4-FFF2-40B4-BE49-F238E27FC236}">
                <a16:creationId xmlns:a16="http://schemas.microsoft.com/office/drawing/2014/main" id="{64C8BD1C-BE5C-47AB-BE11-0027B78607A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59038" y="4638675"/>
            <a:ext cx="4225925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C2B1A7E-8050-4AD4-84EC-A1253C21140F}"/>
              </a:ext>
            </a:extLst>
          </p:cNvPr>
          <p:cNvSpPr txBox="1"/>
          <p:nvPr/>
        </p:nvSpPr>
        <p:spPr>
          <a:xfrm>
            <a:off x="755650" y="728663"/>
            <a:ext cx="7632700" cy="10779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Joining Powerful Phrases and Rhymes together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DACF9CF-1468-4563-8C96-E384E309285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42"/>
    </mc:Choice>
    <mc:Fallback xmlns="">
      <p:transition spd="slow" advTm="31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638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4AA007B-1EF7-43C7-852C-0D0C75C870E5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Poetry Writing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33C9C95-F1FC-4FAF-BB4F-EC6B30452125}"/>
              </a:ext>
            </a:extLst>
          </p:cNvPr>
          <p:cNvSpPr/>
          <p:nvPr/>
        </p:nvSpPr>
        <p:spPr>
          <a:xfrm>
            <a:off x="755650" y="1305846"/>
            <a:ext cx="7632700" cy="1117600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Try creating your own original, Amazonian animal poem!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Aim to make good use of well-chosen vocabulary, converted into powerful phrases.</a:t>
            </a:r>
          </a:p>
        </p:txBody>
      </p:sp>
      <p:pic>
        <p:nvPicPr>
          <p:cNvPr id="20484" name="Picture 2">
            <a:extLst>
              <a:ext uri="{FF2B5EF4-FFF2-40B4-BE49-F238E27FC236}">
                <a16:creationId xmlns:a16="http://schemas.microsoft.com/office/drawing/2014/main" id="{984F6EC6-550B-4F6C-80B5-91EC817DB9F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528888"/>
            <a:ext cx="3279775" cy="356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FDF24FD-91CA-4923-8708-05A0EC6F714A}"/>
              </a:ext>
            </a:extLst>
          </p:cNvPr>
          <p:cNvSpPr/>
          <p:nvPr/>
        </p:nvSpPr>
        <p:spPr>
          <a:xfrm>
            <a:off x="4300229" y="2475039"/>
            <a:ext cx="3913187" cy="815975"/>
          </a:xfrm>
          <a:prstGeom prst="rect">
            <a:avLst/>
          </a:prstGeom>
          <a:solidFill>
            <a:srgbClr val="D5DA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tx1"/>
                </a:solidFill>
              </a:rPr>
              <a:t>*</a:t>
            </a:r>
            <a:r>
              <a:rPr lang="en-GB" sz="1600" b="1" dirty="0">
                <a:solidFill>
                  <a:schemeClr val="tx1"/>
                </a:solidFill>
              </a:rPr>
              <a:t> </a:t>
            </a:r>
            <a:r>
              <a:rPr lang="en-GB" sz="1600" dirty="0">
                <a:solidFill>
                  <a:schemeClr val="tx1"/>
                </a:solidFill>
              </a:rPr>
              <a:t>Include descriptive features about the tiger.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809657-728E-4DEF-AE1C-32615A19CAD2}"/>
              </a:ext>
            </a:extLst>
          </p:cNvPr>
          <p:cNvSpPr/>
          <p:nvPr/>
        </p:nvSpPr>
        <p:spPr>
          <a:xfrm>
            <a:off x="4300229" y="3392614"/>
            <a:ext cx="3913187" cy="814388"/>
          </a:xfrm>
          <a:prstGeom prst="rect">
            <a:avLst/>
          </a:prstGeom>
          <a:solidFill>
            <a:srgbClr val="D5DA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tx1"/>
                </a:solidFill>
              </a:rPr>
              <a:t>**</a:t>
            </a:r>
            <a:r>
              <a:rPr lang="en-GB" sz="1600" dirty="0">
                <a:solidFill>
                  <a:schemeClr val="tx1"/>
                </a:solidFill>
              </a:rPr>
              <a:t> Remember the tiger’s appearance and movement. Include rhymes if you can.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887377-7518-492B-B557-CDBCCB1AEA5C}"/>
              </a:ext>
            </a:extLst>
          </p:cNvPr>
          <p:cNvSpPr/>
          <p:nvPr/>
        </p:nvSpPr>
        <p:spPr>
          <a:xfrm>
            <a:off x="4300229" y="4308602"/>
            <a:ext cx="3913187" cy="1033462"/>
          </a:xfrm>
          <a:prstGeom prst="rect">
            <a:avLst/>
          </a:prstGeom>
          <a:solidFill>
            <a:srgbClr val="D5DA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tx1"/>
                </a:solidFill>
              </a:rPr>
              <a:t>***</a:t>
            </a:r>
            <a:r>
              <a:rPr lang="en-GB" sz="1600" dirty="0">
                <a:solidFill>
                  <a:schemeClr val="tx1"/>
                </a:solidFill>
              </a:rPr>
              <a:t> Include figurative language in your descriptive phrases. Add your own opinion about the tiger too.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BAE1B13-6F02-430E-B909-A39CA5837D8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sp>
        <p:nvSpPr>
          <p:cNvPr id="10" name="Rounded Rectangle 6">
            <a:extLst>
              <a:ext uri="{FF2B5EF4-FFF2-40B4-BE49-F238E27FC236}">
                <a16:creationId xmlns:a16="http://schemas.microsoft.com/office/drawing/2014/main" id="{EFDBF633-E44E-4F38-99D0-B60384F86C3C}"/>
              </a:ext>
            </a:extLst>
          </p:cNvPr>
          <p:cNvSpPr/>
          <p:nvPr/>
        </p:nvSpPr>
        <p:spPr>
          <a:xfrm>
            <a:off x="4741933" y="5552154"/>
            <a:ext cx="2553556" cy="785146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Don’t forget to check your spellings!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714"/>
    </mc:Choice>
    <mc:Fallback xmlns="">
      <p:transition spd="slow" advTm="407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92185380-8E3D-4397-81B6-EE70DE95B030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64637BE5-B5D7-4DC2-8086-1A493C896CD2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1508" name="Title 1">
            <a:extLst>
              <a:ext uri="{FF2B5EF4-FFF2-40B4-BE49-F238E27FC236}">
                <a16:creationId xmlns:a16="http://schemas.microsoft.com/office/drawing/2014/main" id="{A3C14BB5-A507-4F5D-8F1C-F8E8B8423080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21509" name="Title 1">
            <a:extLst>
              <a:ext uri="{FF2B5EF4-FFF2-40B4-BE49-F238E27FC236}">
                <a16:creationId xmlns:a16="http://schemas.microsoft.com/office/drawing/2014/main" id="{8F125677-9627-437C-9A6A-E4135809BE74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21510" name="Content Placeholder 15">
            <a:extLst>
              <a:ext uri="{FF2B5EF4-FFF2-40B4-BE49-F238E27FC236}">
                <a16:creationId xmlns:a16="http://schemas.microsoft.com/office/drawing/2014/main" id="{89D846C3-B5A4-4C64-A9EB-5A353342DDC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 err="1"/>
              <a:t>L.O:To</a:t>
            </a:r>
            <a:r>
              <a:rPr lang="en-GB" altLang="en-US" dirty="0"/>
              <a:t> draft and write a descriptive poem about an Amazonian animal.</a:t>
            </a:r>
          </a:p>
        </p:txBody>
      </p:sp>
      <p:sp>
        <p:nvSpPr>
          <p:cNvPr id="13319" name="Content Placeholder 15">
            <a:extLst>
              <a:ext uri="{FF2B5EF4-FFF2-40B4-BE49-F238E27FC236}">
                <a16:creationId xmlns:a16="http://schemas.microsoft.com/office/drawing/2014/main" id="{AEE30C24-ABAB-4093-A8B9-1C7F5535C63D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390775"/>
          </a:xfrm>
          <a:prstGeom prst="rect">
            <a:avLst/>
          </a:prstGeom>
          <a:noFill/>
          <a:ln>
            <a:noFill/>
          </a:ln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/>
              <a:t>I can use structure suitable for a poem.</a:t>
            </a:r>
          </a:p>
          <a:p>
            <a:pPr eaLnBrk="1" hangingPunct="1">
              <a:defRPr/>
            </a:pPr>
            <a:r>
              <a:rPr lang="en-GB" altLang="en-US" dirty="0"/>
              <a:t>I can select appropriate vocabulary for the subject.</a:t>
            </a:r>
          </a:p>
          <a:p>
            <a:pPr eaLnBrk="1" hangingPunct="1">
              <a:defRPr/>
            </a:pPr>
            <a:r>
              <a:rPr lang="en-GB" altLang="en-US" dirty="0"/>
              <a:t>I can create a rhythm and/or rhyme.</a:t>
            </a:r>
          </a:p>
          <a:p>
            <a:pPr eaLnBrk="1" hangingPunct="1">
              <a:defRPr/>
            </a:pPr>
            <a:r>
              <a:rPr lang="en-GB" altLang="en-US" dirty="0">
                <a:highlight>
                  <a:srgbClr val="FFFF00"/>
                </a:highlight>
              </a:rPr>
              <a:t>I can read and perform my poem aloud, with suitable intonation and expression.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AAFB8B9-E698-447E-AB97-7A9BB8B3D2F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98"/>
    </mc:Choice>
    <mc:Fallback xmlns="">
      <p:transition spd="slow" advTm="25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BC9DE1-2320-4BDF-A5B3-C71148079182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Performing Poems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8E05B539-80CF-4E2A-8942-BA9BC29D1E37}"/>
              </a:ext>
            </a:extLst>
          </p:cNvPr>
          <p:cNvSpPr/>
          <p:nvPr/>
        </p:nvSpPr>
        <p:spPr>
          <a:xfrm>
            <a:off x="755650" y="1485900"/>
            <a:ext cx="7632700" cy="828675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To complete your poetry experience, you are invited to perform your own compositions by reading them aloud.</a:t>
            </a:r>
          </a:p>
        </p:txBody>
      </p:sp>
      <p:pic>
        <p:nvPicPr>
          <p:cNvPr id="22532" name="Picture 2">
            <a:extLst>
              <a:ext uri="{FF2B5EF4-FFF2-40B4-BE49-F238E27FC236}">
                <a16:creationId xmlns:a16="http://schemas.microsoft.com/office/drawing/2014/main" id="{DD445C68-3952-484C-BB35-CB7B8953D5F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528888"/>
            <a:ext cx="3279775" cy="356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FCA488-2790-4CDB-9D9A-5567D5C95204}"/>
              </a:ext>
            </a:extLst>
          </p:cNvPr>
          <p:cNvSpPr/>
          <p:nvPr/>
        </p:nvSpPr>
        <p:spPr>
          <a:xfrm>
            <a:off x="4316413" y="2584450"/>
            <a:ext cx="3913187" cy="900113"/>
          </a:xfrm>
          <a:prstGeom prst="rect">
            <a:avLst/>
          </a:prstGeom>
          <a:solidFill>
            <a:srgbClr val="D5DA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Aim to use a loud, clear voice – or adjust the volume of your voice as you read, for effect.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EA8940D-6612-46E8-A4A7-EBE837BFFF2B}"/>
              </a:ext>
            </a:extLst>
          </p:cNvPr>
          <p:cNvSpPr/>
          <p:nvPr/>
        </p:nvSpPr>
        <p:spPr>
          <a:xfrm>
            <a:off x="4316413" y="3578225"/>
            <a:ext cx="3913187" cy="1068388"/>
          </a:xfrm>
          <a:prstGeom prst="rect">
            <a:avLst/>
          </a:prstGeom>
          <a:solidFill>
            <a:srgbClr val="D5DA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Think about your intonation and expression to make the performance of your poem interesting and enjoyable to listen to.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4A1CD19-0C48-492E-8D01-3D3ABDA6C2D7}"/>
              </a:ext>
            </a:extLst>
          </p:cNvPr>
          <p:cNvSpPr/>
          <p:nvPr/>
        </p:nvSpPr>
        <p:spPr>
          <a:xfrm>
            <a:off x="4316413" y="4748213"/>
            <a:ext cx="3913187" cy="1033462"/>
          </a:xfrm>
          <a:prstGeom prst="rect">
            <a:avLst/>
          </a:prstGeom>
          <a:solidFill>
            <a:srgbClr val="D5DA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You might even add movement to make your performance more visual for an audience.</a:t>
            </a:r>
          </a:p>
        </p:txBody>
      </p:sp>
      <p:pic>
        <p:nvPicPr>
          <p:cNvPr id="22536" name="Pairs">
            <a:extLst>
              <a:ext uri="{FF2B5EF4-FFF2-40B4-BE49-F238E27FC236}">
                <a16:creationId xmlns:a16="http://schemas.microsoft.com/office/drawing/2014/main" id="{F399A926-F4A8-4DDE-9701-FC1065305EF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CADAB57-AF99-47EB-85A9-6F0EA89A393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81"/>
    </mc:Choice>
    <mc:Fallback xmlns="">
      <p:transition spd="slow" advTm="453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8.6|1.2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2.5|17.4|7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4.5|15.3|5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1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9.4|3.2|4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1.6|0.1|14.3"/>
</p:tagLst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3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#English Lesson Presentation.pptx" id="{53ABCBF8-228C-4216-89FC-4DC4E9C7AE2C}" vid="{56CAEF1F-959C-4ABD-8377-FD1FFE1CA16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#English Lesson Presentation</Template>
  <TotalTime>0</TotalTime>
  <Words>815</Words>
  <Application>Microsoft Office PowerPoint</Application>
  <PresentationFormat>On-screen Show (4:3)</PresentationFormat>
  <Paragraphs>101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Twinkl</vt:lpstr>
      <vt:lpstr>Calibri</vt:lpstr>
      <vt:lpstr>Sassoon</vt:lpstr>
      <vt:lpstr>Arial</vt:lpstr>
      <vt:lpstr>Tuffy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Naomi Akien</cp:lastModifiedBy>
  <cp:revision>37</cp:revision>
  <dcterms:created xsi:type="dcterms:W3CDTF">2017-02-09T12:08:11Z</dcterms:created>
  <dcterms:modified xsi:type="dcterms:W3CDTF">2021-02-09T21:30:37Z</dcterms:modified>
</cp:coreProperties>
</file>