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2" r:id="rId6"/>
    <p:sldId id="263" r:id="rId7"/>
    <p:sldId id="264" r:id="rId8"/>
    <p:sldId id="267" r:id="rId9"/>
    <p:sldId id="266" r:id="rId10"/>
    <p:sldId id="26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8" d="100"/>
          <a:sy n="78" d="100"/>
        </p:scale>
        <p:origin x="4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1E0-961A-4806-9F59-79892490FE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99D2526-EF96-4524-9ED0-7EA84C61BA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7200185-F194-4481-B689-EA1523C77E3E}"/>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D007F172-D0AF-4A5A-B43F-7669A4CE16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7EB523-7389-40AD-B1EF-AF293199196A}"/>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710292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F5395-2AA4-4613-8B36-8C76939C16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87207D-0DEB-4AA8-A1D2-86942A764EF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6E6E4C-2DE6-43BE-A0F5-17137FFF3B84}"/>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A2859F98-D254-40C5-8646-1304EAE03E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B96A1-B2C8-424C-9E0A-44329BE065E9}"/>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257857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33B04-4D4E-45CE-BDE9-51EE42D593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EA62D1-0817-4B16-AF36-BA748C68BE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BCEAEA7-CE3C-4AA5-B0DA-99894E027907}"/>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5ACF2C07-1D88-420B-A01C-24CF434BD3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776ADB-6B67-44E6-81CF-A4965E30AF07}"/>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246996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78890-E6CC-4E5E-AF75-336813F55C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928CFA4-3BC6-4C3E-9620-823668BA625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41916A-1D84-480C-B21B-99F30899DC8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C4713BF-E85F-4774-A079-D2D89987F4F4}"/>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8E5B46EE-BEE8-4AAA-816A-FC6EA8C92B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46A24-2F6E-480B-A10B-B267C3516CE4}"/>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662656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C4C5D-3176-4EA5-BAD6-9B3314D3F6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AE93565-A503-4FC0-A7E5-2CB29EAE2D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A2E227D-9EF2-4596-BAA0-ED629BB1A18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7E27EDD-FD3C-45E0-A373-E015B89C57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580DFBD-3AA5-4986-A8D5-0E104E26546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AFC188-0E63-4989-AB13-215BDF4934A6}"/>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8" name="Footer Placeholder 7">
            <a:extLst>
              <a:ext uri="{FF2B5EF4-FFF2-40B4-BE49-F238E27FC236}">
                <a16:creationId xmlns:a16="http://schemas.microsoft.com/office/drawing/2014/main" id="{CCDD3DBB-6088-47E8-B89F-4A5A3F20AD3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F2EDD63-58AC-411A-A461-AA35A64F137E}"/>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884905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248C6-D46D-499F-A6AC-AFB27472A5C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9CBD9C-4300-4F02-90B5-2DB1F48EFC23}"/>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4" name="Footer Placeholder 3">
            <a:extLst>
              <a:ext uri="{FF2B5EF4-FFF2-40B4-BE49-F238E27FC236}">
                <a16:creationId xmlns:a16="http://schemas.microsoft.com/office/drawing/2014/main" id="{37512651-5413-471C-860E-7E9EB7EF57B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97605F-3D8F-4253-8DFE-6FF5110C68EE}"/>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765392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931495-673B-4004-B8DF-CE9E897BB386}"/>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3" name="Footer Placeholder 2">
            <a:extLst>
              <a:ext uri="{FF2B5EF4-FFF2-40B4-BE49-F238E27FC236}">
                <a16:creationId xmlns:a16="http://schemas.microsoft.com/office/drawing/2014/main" id="{07DFABC8-E459-4233-B4A9-092D2B35A7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0407C02-E8B9-43D3-A15A-BED42DC26DB4}"/>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866501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68C7D-26B1-4BF8-A4CD-6DDBFB800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8CBF0A6-B6DB-4F07-A8E8-4D057BC35F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9493426-6FCB-4F7A-B54C-4AF06011E4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D700349-9E69-4563-97C9-4E302FACDCF5}"/>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23A83DB9-8BF1-4B3F-9636-3FF44015E2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38A00B-B2B2-4756-A7F3-6F26F3DDBEF8}"/>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1232262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C5D55-013E-4EF6-BD08-95C5A15684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B8F8BC-DD8C-48DA-97D7-8AAE519176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6139AD-360C-4DC0-96C4-1A9E3C8911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5FB5D6-D9AE-4D02-9748-F03E08E280C0}"/>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6" name="Footer Placeholder 5">
            <a:extLst>
              <a:ext uri="{FF2B5EF4-FFF2-40B4-BE49-F238E27FC236}">
                <a16:creationId xmlns:a16="http://schemas.microsoft.com/office/drawing/2014/main" id="{6DB978CB-CA5D-40B0-9287-864292EDD9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D2E4B8-5CB1-4302-8D2E-41F038DC29B3}"/>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2806044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72896-1B98-46EF-8754-FE7D4171DE2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AAB701F-9561-4418-BC39-36F0E0A7206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394C37-CC2C-40C1-8BA1-3E927AA52ECA}"/>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9DCA1119-83E4-4BD8-B46B-65B29B3446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7CBC7-A996-4B42-9A11-452EDB6AA5D2}"/>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4039674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32C349-0994-4FE0-A28A-95A4FD39499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0BCF899-E954-4F45-9536-3E573D2E6FD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5854BC-FB9F-41E6-998D-652580F0BE5D}"/>
              </a:ext>
            </a:extLst>
          </p:cNvPr>
          <p:cNvSpPr>
            <a:spLocks noGrp="1"/>
          </p:cNvSpPr>
          <p:nvPr>
            <p:ph type="dt" sz="half" idx="10"/>
          </p:nvPr>
        </p:nvSpPr>
        <p:spPr/>
        <p:txBody>
          <a:body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9EC511F6-99D7-40E0-B2F5-A2D65B1AF0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C25C39-2908-4D31-8BD6-CE3DDF96E54C}"/>
              </a:ext>
            </a:extLst>
          </p:cNvPr>
          <p:cNvSpPr>
            <a:spLocks noGrp="1"/>
          </p:cNvSpPr>
          <p:nvPr>
            <p:ph type="sldNum" sz="quarter" idx="12"/>
          </p:nvPr>
        </p:nvSpPr>
        <p:spPr/>
        <p:txBody>
          <a:bodyPr/>
          <a:lstStyle/>
          <a:p>
            <a:fld id="{E6A5C91B-B4F1-436A-8191-FD51C342D10D}" type="slidenum">
              <a:rPr lang="en-US" smtClean="0"/>
              <a:t>‹#›</a:t>
            </a:fld>
            <a:endParaRPr lang="en-US"/>
          </a:p>
        </p:txBody>
      </p:sp>
    </p:spTree>
    <p:extLst>
      <p:ext uri="{BB962C8B-B14F-4D97-AF65-F5344CB8AC3E}">
        <p14:creationId xmlns:p14="http://schemas.microsoft.com/office/powerpoint/2010/main" val="849552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137712-B761-41F2-BFAD-ACC02A45BE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A69289F-4008-4045-BC87-22D1A62C64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976FBC-EAEB-4E34-8997-B61136DA27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D23E9E-843D-4255-886C-8446E93AF4DF}" type="datetimeFigureOut">
              <a:rPr lang="en-US" smtClean="0"/>
              <a:t>2/7/2021</a:t>
            </a:fld>
            <a:endParaRPr lang="en-US"/>
          </a:p>
        </p:txBody>
      </p:sp>
      <p:sp>
        <p:nvSpPr>
          <p:cNvPr id="5" name="Footer Placeholder 4">
            <a:extLst>
              <a:ext uri="{FF2B5EF4-FFF2-40B4-BE49-F238E27FC236}">
                <a16:creationId xmlns:a16="http://schemas.microsoft.com/office/drawing/2014/main" id="{CF06E87E-29CD-4F91-826B-C59CB507CE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C6B19C0-0CE1-4BD8-AEB0-B34F7738AE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A5C91B-B4F1-436A-8191-FD51C342D10D}" type="slidenum">
              <a:rPr lang="en-US" smtClean="0"/>
              <a:t>‹#›</a:t>
            </a:fld>
            <a:endParaRPr lang="en-US"/>
          </a:p>
        </p:txBody>
      </p:sp>
    </p:spTree>
    <p:extLst>
      <p:ext uri="{BB962C8B-B14F-4D97-AF65-F5344CB8AC3E}">
        <p14:creationId xmlns:p14="http://schemas.microsoft.com/office/powerpoint/2010/main" val="132794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media1.m4a"/><Relationship Id="rId7" Type="http://schemas.openxmlformats.org/officeDocument/2006/relationships/image" Target="../media/image3.jpe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slideLayout" Target="../slideLayouts/slideLayout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image" Target="../media/image6.jpeg"/><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7" Type="http://schemas.openxmlformats.org/officeDocument/2006/relationships/image" Target="../media/image5.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5.png"/><Relationship Id="rId5" Type="http://schemas.openxmlformats.org/officeDocument/2006/relationships/image" Target="../media/image10.jpeg"/><Relationship Id="rId4"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5" Type="http://schemas.openxmlformats.org/officeDocument/2006/relationships/image" Target="../media/image5.pn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B15F288-F7CB-4548-96F4-560E456E02EF}"/>
              </a:ext>
            </a:extLst>
          </p:cNvPr>
          <p:cNvSpPr txBox="1"/>
          <p:nvPr/>
        </p:nvSpPr>
        <p:spPr>
          <a:xfrm>
            <a:off x="562708" y="464234"/>
            <a:ext cx="11085341" cy="2800767"/>
          </a:xfrm>
          <a:prstGeom prst="rect">
            <a:avLst/>
          </a:prstGeom>
          <a:noFill/>
        </p:spPr>
        <p:txBody>
          <a:bodyPr wrap="square" rtlCol="0">
            <a:spAutoFit/>
          </a:bodyPr>
          <a:lstStyle/>
          <a:p>
            <a:pPr algn="ctr"/>
            <a:r>
              <a:rPr lang="en-GB" sz="8800" dirty="0">
                <a:latin typeface="Comic Sans MS" panose="030F0702030302020204" pitchFamily="66" charset="0"/>
              </a:rPr>
              <a:t>Insects of the </a:t>
            </a:r>
          </a:p>
          <a:p>
            <a:pPr algn="ctr"/>
            <a:r>
              <a:rPr lang="en-GB" sz="8800" dirty="0">
                <a:latin typeface="Comic Sans MS" panose="030F0702030302020204" pitchFamily="66" charset="0"/>
              </a:rPr>
              <a:t>Amazon Rainforest</a:t>
            </a:r>
            <a:endParaRPr lang="en-US" sz="8800" dirty="0">
              <a:latin typeface="Comic Sans MS" panose="030F0702030302020204" pitchFamily="66" charset="0"/>
            </a:endParaRPr>
          </a:p>
        </p:txBody>
      </p:sp>
      <p:pic>
        <p:nvPicPr>
          <p:cNvPr id="1026" name="Picture 2" descr="amazon-assassin-bug">
            <a:extLst>
              <a:ext uri="{FF2B5EF4-FFF2-40B4-BE49-F238E27FC236}">
                <a16:creationId xmlns:a16="http://schemas.microsoft.com/office/drawing/2014/main" id="{891D2F67-19A0-49B4-A983-72A0AB8289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931" y="4206240"/>
            <a:ext cx="2683632" cy="17890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mazon-bullet-ant">
            <a:extLst>
              <a:ext uri="{FF2B5EF4-FFF2-40B4-BE49-F238E27FC236}">
                <a16:creationId xmlns:a16="http://schemas.microsoft.com/office/drawing/2014/main" id="{E0365D36-6701-461D-8FCA-226D807B19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82890" y="4206240"/>
            <a:ext cx="2683632" cy="17890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mazon-beetle">
            <a:extLst>
              <a:ext uri="{FF2B5EF4-FFF2-40B4-BE49-F238E27FC236}">
                <a16:creationId xmlns:a16="http://schemas.microsoft.com/office/drawing/2014/main" id="{99DA3595-B6FD-4DFD-BE83-B0950817FF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44312" y="4206257"/>
            <a:ext cx="2680041" cy="178907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mazon-tarantula">
            <a:extLst>
              <a:ext uri="{FF2B5EF4-FFF2-40B4-BE49-F238E27FC236}">
                <a16:creationId xmlns:a16="http://schemas.microsoft.com/office/drawing/2014/main" id="{78BAAF90-90FC-4BB5-9FD4-8ED9A5A0DBD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17354" y="4206238"/>
            <a:ext cx="2680041" cy="1789089"/>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a:extLst>
              <a:ext uri="{FF2B5EF4-FFF2-40B4-BE49-F238E27FC236}">
                <a16:creationId xmlns:a16="http://schemas.microsoft.com/office/drawing/2014/main" id="{8197AD50-FBA5-44C8-BD9E-A00CBF1D11D7}"/>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740530020"/>
      </p:ext>
    </p:extLst>
  </p:cSld>
  <p:clrMapOvr>
    <a:masterClrMapping/>
  </p:clrMapOvr>
  <mc:AlternateContent xmlns:mc="http://schemas.openxmlformats.org/markup-compatibility/2006">
    <mc:Choice xmlns:p14="http://schemas.microsoft.com/office/powerpoint/2010/main" Requires="p14">
      <p:transition spd="slow" p14:dur="2000" advTm="12143"/>
    </mc:Choice>
    <mc:Fallback>
      <p:transition spd="slow" advTm="12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702354-DDEC-46D4-9562-3ECA21361E10}"/>
              </a:ext>
            </a:extLst>
          </p:cNvPr>
          <p:cNvSpPr txBox="1"/>
          <p:nvPr/>
        </p:nvSpPr>
        <p:spPr>
          <a:xfrm>
            <a:off x="250874" y="450166"/>
            <a:ext cx="11690252" cy="5016758"/>
          </a:xfrm>
          <a:prstGeom prst="rect">
            <a:avLst/>
          </a:prstGeom>
          <a:noFill/>
        </p:spPr>
        <p:txBody>
          <a:bodyPr wrap="square" rtlCol="0">
            <a:spAutoFit/>
          </a:bodyPr>
          <a:lstStyle/>
          <a:p>
            <a:r>
              <a:rPr lang="en-GB" sz="8000" dirty="0">
                <a:latin typeface="Comic Sans MS" panose="030F0702030302020204" pitchFamily="66" charset="0"/>
              </a:rPr>
              <a:t>We are learning</a:t>
            </a:r>
          </a:p>
          <a:p>
            <a:r>
              <a:rPr lang="en-GB" sz="8000" dirty="0">
                <a:latin typeface="Comic Sans MS" panose="030F0702030302020204" pitchFamily="66" charset="0"/>
              </a:rPr>
              <a:t>To find out about an amazing creature.</a:t>
            </a:r>
          </a:p>
          <a:p>
            <a:r>
              <a:rPr lang="en-GB" sz="8000" dirty="0">
                <a:latin typeface="Comic Sans MS" panose="030F0702030302020204" pitchFamily="66" charset="0"/>
              </a:rPr>
              <a:t>To write facts about it. </a:t>
            </a:r>
            <a:endParaRPr lang="en-US" sz="8000"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E73D8E5E-89A3-4286-80E4-E22CF3BF7704}"/>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2675610425"/>
      </p:ext>
    </p:extLst>
  </p:cSld>
  <p:clrMapOvr>
    <a:masterClrMapping/>
  </p:clrMapOvr>
  <mc:AlternateContent xmlns:mc="http://schemas.openxmlformats.org/markup-compatibility/2006">
    <mc:Choice xmlns:p14="http://schemas.microsoft.com/office/powerpoint/2010/main" Requires="p14">
      <p:transition spd="slow" p14:dur="2000" advTm="6444"/>
    </mc:Choice>
    <mc:Fallback>
      <p:transition spd="slow" advTm="64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5170646"/>
          </a:xfrm>
          <a:prstGeom prst="rect">
            <a:avLst/>
          </a:prstGeom>
          <a:noFill/>
        </p:spPr>
        <p:txBody>
          <a:bodyPr wrap="square" rtlCol="0">
            <a:spAutoFit/>
          </a:bodyPr>
          <a:lstStyle/>
          <a:p>
            <a:r>
              <a:rPr lang="en-GB" sz="6600" dirty="0">
                <a:latin typeface="Comic Sans MS" panose="030F0702030302020204" pitchFamily="66" charset="0"/>
              </a:rPr>
              <a:t>Today we will be learning about a fascinating creature. </a:t>
            </a:r>
          </a:p>
          <a:p>
            <a:r>
              <a:rPr lang="en-GB" sz="6600" dirty="0">
                <a:latin typeface="Comic Sans MS" panose="030F0702030302020204" pitchFamily="66" charset="0"/>
              </a:rPr>
              <a:t>Look on the next slide to find out what it is......</a:t>
            </a:r>
            <a:endParaRPr lang="en-US" sz="6600" dirty="0">
              <a:latin typeface="Comic Sans MS" panose="030F0702030302020204" pitchFamily="66" charset="0"/>
            </a:endParaRPr>
          </a:p>
        </p:txBody>
      </p:sp>
      <p:pic>
        <p:nvPicPr>
          <p:cNvPr id="2" name="Audio 1">
            <a:hlinkClick r:id="" action="ppaction://media"/>
            <a:extLst>
              <a:ext uri="{FF2B5EF4-FFF2-40B4-BE49-F238E27FC236}">
                <a16:creationId xmlns:a16="http://schemas.microsoft.com/office/drawing/2014/main" id="{9E08A153-3194-4072-88EC-086DAFD37B3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136836758"/>
      </p:ext>
    </p:extLst>
  </p:cSld>
  <p:clrMapOvr>
    <a:masterClrMapping/>
  </p:clrMapOvr>
  <mc:AlternateContent xmlns:mc="http://schemas.openxmlformats.org/markup-compatibility/2006">
    <mc:Choice xmlns:p14="http://schemas.microsoft.com/office/powerpoint/2010/main" Requires="p14">
      <p:transition spd="slow" p14:dur="2000" advTm="8247"/>
    </mc:Choice>
    <mc:Fallback>
      <p:transition spd="slow" advTm="82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830997"/>
          </a:xfrm>
          <a:prstGeom prst="rect">
            <a:avLst/>
          </a:prstGeom>
          <a:noFill/>
        </p:spPr>
        <p:txBody>
          <a:bodyPr wrap="square" rtlCol="0">
            <a:spAutoFit/>
          </a:bodyPr>
          <a:lstStyle/>
          <a:p>
            <a:pPr algn="ctr"/>
            <a:r>
              <a:rPr lang="en-GB" sz="4800" b="1" dirty="0">
                <a:latin typeface="Comic Sans MS" panose="030F0702030302020204" pitchFamily="66" charset="0"/>
              </a:rPr>
              <a:t>The Blue Morpho Butterfly</a:t>
            </a:r>
            <a:endParaRPr lang="en-US" sz="4800" b="1" dirty="0">
              <a:latin typeface="Comic Sans MS" panose="030F0702030302020204" pitchFamily="66" charset="0"/>
            </a:endParaRPr>
          </a:p>
        </p:txBody>
      </p:sp>
      <p:pic>
        <p:nvPicPr>
          <p:cNvPr id="3" name="Picture 2" descr="Morpho didius Male Dos MHNT.jpg">
            <a:extLst>
              <a:ext uri="{FF2B5EF4-FFF2-40B4-BE49-F238E27FC236}">
                <a16:creationId xmlns:a16="http://schemas.microsoft.com/office/drawing/2014/main" id="{E3F5E536-2444-4AB7-B4D0-D8BD50BE0A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8054" y="1427402"/>
            <a:ext cx="7155892" cy="5331744"/>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E8DDB75B-8BC9-4A09-967D-0FF8F6FCAA4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72170224"/>
      </p:ext>
    </p:extLst>
  </p:cSld>
  <p:clrMapOvr>
    <a:masterClrMapping/>
  </p:clrMapOvr>
  <mc:AlternateContent xmlns:mc="http://schemas.openxmlformats.org/markup-compatibility/2006">
    <mc:Choice xmlns:p14="http://schemas.microsoft.com/office/powerpoint/2010/main" Requires="p14">
      <p:transition spd="slow" p14:dur="2000" advTm="6076"/>
    </mc:Choice>
    <mc:Fallback>
      <p:transition spd="slow" advTm="60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4893647"/>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Habitat:</a:t>
            </a:r>
          </a:p>
          <a:p>
            <a:r>
              <a:rPr lang="en-GB" sz="4400" dirty="0">
                <a:latin typeface="Comic Sans MS" panose="030F0702030302020204" pitchFamily="66" charset="0"/>
              </a:rPr>
              <a:t>Blue morphos adults spend most of their time on the forest floor and in the lower shrubs and trees, with their wings folded. However, when looking for mates, the blue morpho will fly through all layers of the forest. </a:t>
            </a:r>
          </a:p>
        </p:txBody>
      </p:sp>
      <p:pic>
        <p:nvPicPr>
          <p:cNvPr id="3" name="Audio 2">
            <a:hlinkClick r:id="" action="ppaction://media"/>
            <a:extLst>
              <a:ext uri="{FF2B5EF4-FFF2-40B4-BE49-F238E27FC236}">
                <a16:creationId xmlns:a16="http://schemas.microsoft.com/office/drawing/2014/main" id="{4ABD2440-9241-4EFF-87C3-55D9C67717E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954585784"/>
      </p:ext>
    </p:extLst>
  </p:cSld>
  <p:clrMapOvr>
    <a:masterClrMapping/>
  </p:clrMapOvr>
  <mc:AlternateContent xmlns:mc="http://schemas.openxmlformats.org/markup-compatibility/2006">
    <mc:Choice xmlns:p14="http://schemas.microsoft.com/office/powerpoint/2010/main" Requires="p14">
      <p:transition spd="slow" p14:dur="2000" advTm="20473"/>
    </mc:Choice>
    <mc:Fallback>
      <p:transition spd="slow" advTm="204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124274" y="478302"/>
            <a:ext cx="11340895" cy="1569660"/>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Habitat:</a:t>
            </a:r>
          </a:p>
          <a:p>
            <a:endParaRPr lang="en-GB" sz="4800" dirty="0">
              <a:solidFill>
                <a:srgbClr val="7030A0"/>
              </a:solidFill>
              <a:latin typeface="Comic Sans MS" panose="030F0702030302020204" pitchFamily="66" charset="0"/>
            </a:endParaRPr>
          </a:p>
        </p:txBody>
      </p:sp>
      <p:sp>
        <p:nvSpPr>
          <p:cNvPr id="8" name="AutoShape 6" descr="C:\Users\cweerasekera\Desktop\Home Learning\English\Week 5\blue 1.webp">
            <a:extLst>
              <a:ext uri="{FF2B5EF4-FFF2-40B4-BE49-F238E27FC236}">
                <a16:creationId xmlns:a16="http://schemas.microsoft.com/office/drawing/2014/main" id="{DA2EC118-97C7-420B-90D8-3CE8486534E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6DE65D8C-B453-4DE3-A9AA-50F109FD723D}"/>
              </a:ext>
            </a:extLst>
          </p:cNvPr>
          <p:cNvPicPr>
            <a:picLocks noChangeAspect="1"/>
          </p:cNvPicPr>
          <p:nvPr/>
        </p:nvPicPr>
        <p:blipFill rotWithShape="1">
          <a:blip r:embed="rId5"/>
          <a:srcRect l="33649" t="38913" r="33513" b="29853"/>
          <a:stretch/>
        </p:blipFill>
        <p:spPr>
          <a:xfrm>
            <a:off x="1915296" y="1804087"/>
            <a:ext cx="7809472" cy="4176234"/>
          </a:xfrm>
          <a:prstGeom prst="rect">
            <a:avLst/>
          </a:prstGeom>
        </p:spPr>
      </p:pic>
      <p:pic>
        <p:nvPicPr>
          <p:cNvPr id="3" name="Audio 2">
            <a:hlinkClick r:id="" action="ppaction://media"/>
            <a:extLst>
              <a:ext uri="{FF2B5EF4-FFF2-40B4-BE49-F238E27FC236}">
                <a16:creationId xmlns:a16="http://schemas.microsoft.com/office/drawing/2014/main" id="{2FF0B16C-70C6-4A58-90F8-7692A4A9C66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4120008534"/>
      </p:ext>
    </p:extLst>
  </p:cSld>
  <p:clrMapOvr>
    <a:masterClrMapping/>
  </p:clrMapOvr>
  <mc:AlternateContent xmlns:mc="http://schemas.openxmlformats.org/markup-compatibility/2006">
    <mc:Choice xmlns:p14="http://schemas.microsoft.com/office/powerpoint/2010/main" Requires="p14">
      <p:transition spd="slow" p14:dur="2000" advTm="27395"/>
    </mc:Choice>
    <mc:Fallback>
      <p:transition spd="slow" advTm="273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5693866"/>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Appearance:</a:t>
            </a:r>
          </a:p>
          <a:p>
            <a:endParaRPr lang="en-GB" sz="2800" dirty="0">
              <a:latin typeface="Comic Sans MS" panose="030F0702030302020204" pitchFamily="66" charset="0"/>
            </a:endParaRPr>
          </a:p>
          <a:p>
            <a:r>
              <a:rPr lang="en-GB" sz="3600" dirty="0">
                <a:latin typeface="Comic Sans MS" panose="030F0702030302020204" pitchFamily="66" charset="0"/>
              </a:rPr>
              <a:t>The Blue morpho is one of the largest species of butterfly in the world. Their wings are bright blue, edged with black. The blue colouring is because they have tiny scales on the backs of their wings, which reflect light. The underside of the morpho’s wings, are a dull brown colour with many eyespots which provide camouflage when their wings are closed. </a:t>
            </a:r>
          </a:p>
        </p:txBody>
      </p:sp>
      <p:pic>
        <p:nvPicPr>
          <p:cNvPr id="3" name="Audio 2">
            <a:hlinkClick r:id="" action="ppaction://media"/>
            <a:extLst>
              <a:ext uri="{FF2B5EF4-FFF2-40B4-BE49-F238E27FC236}">
                <a16:creationId xmlns:a16="http://schemas.microsoft.com/office/drawing/2014/main" id="{FD8D711D-E9DB-4C45-A0E4-3D4D9967EF9A}"/>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852437259"/>
      </p:ext>
    </p:extLst>
  </p:cSld>
  <p:clrMapOvr>
    <a:masterClrMapping/>
  </p:clrMapOvr>
  <mc:AlternateContent xmlns:mc="http://schemas.openxmlformats.org/markup-compatibility/2006">
    <mc:Choice xmlns:p14="http://schemas.microsoft.com/office/powerpoint/2010/main" Requires="p14">
      <p:transition spd="slow" p14:dur="2000" advTm="32037"/>
    </mc:Choice>
    <mc:Fallback>
      <p:transition spd="slow" advTm="320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r>
              <a:rPr lang="en-GB" sz="6600" dirty="0">
                <a:latin typeface="Comic Sans MS" panose="030F0702030302020204" pitchFamily="66" charset="0"/>
              </a:rPr>
              <a:t>wings open      wings closed</a:t>
            </a:r>
            <a:endParaRPr lang="en-US" sz="6600" dirty="0">
              <a:latin typeface="Comic Sans MS" panose="030F0702030302020204" pitchFamily="66" charset="0"/>
            </a:endParaRPr>
          </a:p>
        </p:txBody>
      </p:sp>
      <p:pic>
        <p:nvPicPr>
          <p:cNvPr id="4098" name="Picture 2" descr="Image result for blue morpho wings closed">
            <a:extLst>
              <a:ext uri="{FF2B5EF4-FFF2-40B4-BE49-F238E27FC236}">
                <a16:creationId xmlns:a16="http://schemas.microsoft.com/office/drawing/2014/main" id="{0AF60460-9B9E-4F99-9BC1-78C01A3B6FC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9401"/>
          <a:stretch/>
        </p:blipFill>
        <p:spPr bwMode="auto">
          <a:xfrm>
            <a:off x="6694702" y="2866767"/>
            <a:ext cx="4713856" cy="310154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blue morpho wings open">
            <a:extLst>
              <a:ext uri="{FF2B5EF4-FFF2-40B4-BE49-F238E27FC236}">
                <a16:creationId xmlns:a16="http://schemas.microsoft.com/office/drawing/2014/main" id="{43446B03-6142-4D31-B469-C96DC06128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3442" y="2702159"/>
            <a:ext cx="4078631" cy="3266155"/>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a:extLst>
              <a:ext uri="{FF2B5EF4-FFF2-40B4-BE49-F238E27FC236}">
                <a16:creationId xmlns:a16="http://schemas.microsoft.com/office/drawing/2014/main" id="{A0988C7F-176D-4223-A124-887515851754}"/>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575865002"/>
      </p:ext>
    </p:extLst>
  </p:cSld>
  <p:clrMapOvr>
    <a:masterClrMapping/>
  </p:clrMapOvr>
  <mc:AlternateContent xmlns:mc="http://schemas.openxmlformats.org/markup-compatibility/2006">
    <mc:Choice xmlns:p14="http://schemas.microsoft.com/office/powerpoint/2010/main" Requires="p14">
      <p:transition spd="slow" p14:dur="2000" advTm="25977"/>
    </mc:Choice>
    <mc:Fallback>
      <p:transition spd="slow" advTm="259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6617196"/>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What they eat:</a:t>
            </a:r>
          </a:p>
          <a:p>
            <a:endParaRPr lang="en-GB" sz="4800" dirty="0">
              <a:solidFill>
                <a:srgbClr val="7030A0"/>
              </a:solidFill>
              <a:latin typeface="Comic Sans MS" panose="030F0702030302020204" pitchFamily="66" charset="0"/>
            </a:endParaRPr>
          </a:p>
          <a:p>
            <a:r>
              <a:rPr lang="en-GB" sz="4400" dirty="0">
                <a:latin typeface="Comic Sans MS" panose="030F0702030302020204" pitchFamily="66" charset="0"/>
              </a:rPr>
              <a:t>Adults use a long part of their mouth called a proboscis. They </a:t>
            </a:r>
            <a:r>
              <a:rPr lang="en-GB" sz="4400">
                <a:latin typeface="Comic Sans MS" panose="030F0702030302020204" pitchFamily="66" charset="0"/>
              </a:rPr>
              <a:t>use it </a:t>
            </a:r>
            <a:r>
              <a:rPr lang="en-GB" sz="4400" dirty="0">
                <a:latin typeface="Comic Sans MS" panose="030F0702030302020204" pitchFamily="66" charset="0"/>
              </a:rPr>
              <a:t>like a straw to sip the juice of rotting fruit, tree sap and wet mud.</a:t>
            </a:r>
          </a:p>
          <a:p>
            <a:endParaRPr lang="en-GB" sz="4400" dirty="0">
              <a:latin typeface="Comic Sans MS" panose="030F0702030302020204" pitchFamily="66" charset="0"/>
            </a:endParaRPr>
          </a:p>
          <a:p>
            <a:r>
              <a:rPr lang="en-GB" sz="4400" dirty="0">
                <a:latin typeface="Comic Sans MS" panose="030F0702030302020204" pitchFamily="66" charset="0"/>
              </a:rPr>
              <a:t>									</a:t>
            </a:r>
            <a:r>
              <a:rPr lang="en-GB" sz="2400" dirty="0">
                <a:latin typeface="Comic Sans MS" panose="030F0702030302020204" pitchFamily="66" charset="0"/>
              </a:rPr>
              <a:t>proboscis</a:t>
            </a:r>
            <a:r>
              <a:rPr lang="en-GB" sz="4400" dirty="0">
                <a:latin typeface="Comic Sans MS" panose="030F0702030302020204" pitchFamily="66" charset="0"/>
              </a:rPr>
              <a:t> </a:t>
            </a:r>
            <a:endParaRPr lang="en-GB" sz="4400" dirty="0">
              <a:solidFill>
                <a:srgbClr val="7030A0"/>
              </a:solidFill>
              <a:latin typeface="Comic Sans MS" panose="030F0702030302020204" pitchFamily="66" charset="0"/>
            </a:endParaRPr>
          </a:p>
          <a:p>
            <a:endParaRPr lang="en-GB" sz="2800" dirty="0">
              <a:latin typeface="Comic Sans MS" panose="030F0702030302020204" pitchFamily="66" charset="0"/>
            </a:endParaRPr>
          </a:p>
          <a:p>
            <a:endParaRPr lang="en-GB" sz="3600" dirty="0">
              <a:latin typeface="Comic Sans MS" panose="030F0702030302020204" pitchFamily="66" charset="0"/>
            </a:endParaRPr>
          </a:p>
        </p:txBody>
      </p:sp>
      <p:pic>
        <p:nvPicPr>
          <p:cNvPr id="1028" name="Picture 4" descr="Image result for blue morpho proboscis">
            <a:extLst>
              <a:ext uri="{FF2B5EF4-FFF2-40B4-BE49-F238E27FC236}">
                <a16:creationId xmlns:a16="http://schemas.microsoft.com/office/drawing/2014/main" id="{3F96C01C-A461-4297-840B-A4FFA9FF73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85114" y="3780782"/>
            <a:ext cx="4446185" cy="295873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CFB986DA-4141-45E0-807E-FFC507149AAB}"/>
              </a:ext>
            </a:extLst>
          </p:cNvPr>
          <p:cNvCxnSpPr/>
          <p:nvPr/>
        </p:nvCxnSpPr>
        <p:spPr>
          <a:xfrm flipH="1">
            <a:off x="6462584" y="5511114"/>
            <a:ext cx="2211859" cy="444843"/>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 name="Audio 2">
            <a:hlinkClick r:id="" action="ppaction://media"/>
            <a:extLst>
              <a:ext uri="{FF2B5EF4-FFF2-40B4-BE49-F238E27FC236}">
                <a16:creationId xmlns:a16="http://schemas.microsoft.com/office/drawing/2014/main" id="{CD43A9BB-6BE8-4547-B085-BD7E8216D65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3699977593"/>
      </p:ext>
    </p:extLst>
  </p:cSld>
  <p:clrMapOvr>
    <a:masterClrMapping/>
  </p:clrMapOvr>
  <mc:AlternateContent xmlns:mc="http://schemas.openxmlformats.org/markup-compatibility/2006">
    <mc:Choice xmlns:p14="http://schemas.microsoft.com/office/powerpoint/2010/main" Requires="p14">
      <p:transition spd="slow" p14:dur="2000" advTm="22839"/>
    </mc:Choice>
    <mc:Fallback>
      <p:transition spd="slow" advTm="228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39EE78-3496-4189-8ECC-BE4FFCEAE419}"/>
              </a:ext>
            </a:extLst>
          </p:cNvPr>
          <p:cNvSpPr txBox="1"/>
          <p:nvPr/>
        </p:nvSpPr>
        <p:spPr>
          <a:xfrm>
            <a:off x="604911" y="478302"/>
            <a:ext cx="10860258" cy="1107996"/>
          </a:xfrm>
          <a:prstGeom prst="rect">
            <a:avLst/>
          </a:prstGeom>
          <a:noFill/>
        </p:spPr>
        <p:txBody>
          <a:bodyPr wrap="square" rtlCol="0">
            <a:spAutoFit/>
          </a:bodyPr>
          <a:lstStyle/>
          <a:p>
            <a:endParaRPr lang="en-US" sz="6600" dirty="0">
              <a:latin typeface="Comic Sans MS" panose="030F0702030302020204" pitchFamily="66" charset="0"/>
            </a:endParaRPr>
          </a:p>
        </p:txBody>
      </p:sp>
      <p:sp>
        <p:nvSpPr>
          <p:cNvPr id="2" name="TextBox 1">
            <a:extLst>
              <a:ext uri="{FF2B5EF4-FFF2-40B4-BE49-F238E27FC236}">
                <a16:creationId xmlns:a16="http://schemas.microsoft.com/office/drawing/2014/main" id="{41ACFA27-98E1-4295-8179-1618F2D0EBF3}"/>
              </a:ext>
            </a:extLst>
          </p:cNvPr>
          <p:cNvSpPr txBox="1"/>
          <p:nvPr/>
        </p:nvSpPr>
        <p:spPr>
          <a:xfrm>
            <a:off x="407963" y="253218"/>
            <a:ext cx="11310425" cy="4585871"/>
          </a:xfrm>
          <a:prstGeom prst="rect">
            <a:avLst/>
          </a:prstGeom>
          <a:noFill/>
        </p:spPr>
        <p:txBody>
          <a:bodyPr wrap="square" rtlCol="0">
            <a:spAutoFit/>
          </a:bodyPr>
          <a:lstStyle/>
          <a:p>
            <a:r>
              <a:rPr lang="en-GB" sz="4800" dirty="0">
                <a:solidFill>
                  <a:srgbClr val="7030A0"/>
                </a:solidFill>
                <a:latin typeface="Comic Sans MS" panose="030F0702030302020204" pitchFamily="66" charset="0"/>
              </a:rPr>
              <a:t>For today’s lesson, I would like you to write facts about the Blue Morpho butterfly. I would also like you to draw a picture of one too.  </a:t>
            </a:r>
          </a:p>
          <a:p>
            <a:endParaRPr lang="en-GB" sz="2800" dirty="0">
              <a:latin typeface="Comic Sans MS" panose="030F0702030302020204" pitchFamily="66" charset="0"/>
            </a:endParaRPr>
          </a:p>
          <a:p>
            <a:endParaRPr lang="en-GB" sz="3600" dirty="0">
              <a:latin typeface="Comic Sans MS" panose="030F0702030302020204" pitchFamily="66" charset="0"/>
            </a:endParaRPr>
          </a:p>
          <a:p>
            <a:endParaRPr lang="en-GB" sz="3600" dirty="0">
              <a:latin typeface="Comic Sans MS" panose="030F0702030302020204" pitchFamily="66" charset="0"/>
            </a:endParaRPr>
          </a:p>
        </p:txBody>
      </p:sp>
      <p:pic>
        <p:nvPicPr>
          <p:cNvPr id="3" name="Audio 2">
            <a:hlinkClick r:id="" action="ppaction://media"/>
            <a:extLst>
              <a:ext uri="{FF2B5EF4-FFF2-40B4-BE49-F238E27FC236}">
                <a16:creationId xmlns:a16="http://schemas.microsoft.com/office/drawing/2014/main" id="{1EE0BEF1-6A4B-4D1B-882D-485CBE508EE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30000" y="6096000"/>
            <a:ext cx="609600" cy="609600"/>
          </a:xfrm>
          <a:prstGeom prst="rect">
            <a:avLst/>
          </a:prstGeom>
        </p:spPr>
      </p:pic>
    </p:spTree>
    <p:custDataLst>
      <p:tags r:id="rId1"/>
    </p:custDataLst>
    <p:extLst>
      <p:ext uri="{BB962C8B-B14F-4D97-AF65-F5344CB8AC3E}">
        <p14:creationId xmlns:p14="http://schemas.microsoft.com/office/powerpoint/2010/main" val="1943087553"/>
      </p:ext>
    </p:extLst>
  </p:cSld>
  <p:clrMapOvr>
    <a:masterClrMapping/>
  </p:clrMapOvr>
  <mc:AlternateContent xmlns:mc="http://schemas.openxmlformats.org/markup-compatibility/2006">
    <mc:Choice xmlns:p14="http://schemas.microsoft.com/office/powerpoint/2010/main" Requires="p14">
      <p:transition spd="slow" p14:dur="2000" advTm="17673"/>
    </mc:Choice>
    <mc:Fallback>
      <p:transition spd="slow" advTm="176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251</Words>
  <Application>Microsoft Office PowerPoint</Application>
  <PresentationFormat>Widescreen</PresentationFormat>
  <Paragraphs>22</Paragraphs>
  <Slides>10</Slides>
  <Notes>0</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Weerasekera</dc:creator>
  <cp:lastModifiedBy>Christina Weerasekera</cp:lastModifiedBy>
  <cp:revision>8</cp:revision>
  <dcterms:created xsi:type="dcterms:W3CDTF">2021-02-05T14:13:08Z</dcterms:created>
  <dcterms:modified xsi:type="dcterms:W3CDTF">2021-02-07T15:37:36Z</dcterms:modified>
</cp:coreProperties>
</file>