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0"/>
  </p:notesMasterIdLst>
  <p:handoutMasterIdLst>
    <p:handoutMasterId r:id="rId11"/>
  </p:handoutMasterIdLst>
  <p:sldIdLst>
    <p:sldId id="264" r:id="rId2"/>
    <p:sldId id="268" r:id="rId3"/>
    <p:sldId id="275" r:id="rId4"/>
    <p:sldId id="276" r:id="rId5"/>
    <p:sldId id="277" r:id="rId6"/>
    <p:sldId id="278" r:id="rId7"/>
    <p:sldId id="269" r:id="rId8"/>
    <p:sldId id="280" r:id="rId9"/>
  </p:sldIdLst>
  <p:sldSz cx="9144000" cy="6858000" type="screen4x3"/>
  <p:notesSz cx="10020300" cy="6888163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Twinkl" panose="020B0604020202020204" charset="0"/>
      <p:regular r:id="rId16"/>
      <p:bold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4" pos="340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pos="5420" userDrawn="1">
          <p15:clr>
            <a:srgbClr val="A4A3A4"/>
          </p15:clr>
        </p15:guide>
        <p15:guide id="7" orient="horz" pos="346" userDrawn="1">
          <p15:clr>
            <a:srgbClr val="A4A3A4"/>
          </p15:clr>
        </p15:guide>
        <p15:guide id="8" pos="476" userDrawn="1">
          <p15:clr>
            <a:srgbClr val="A4A3A4"/>
          </p15:clr>
        </p15:guide>
        <p15:guide id="9" orient="horz" pos="482" userDrawn="1">
          <p15:clr>
            <a:srgbClr val="A4A3A4"/>
          </p15:clr>
        </p15:guide>
        <p15:guide id="10" orient="horz" pos="3838" userDrawn="1">
          <p15:clr>
            <a:srgbClr val="A4A3A4"/>
          </p15:clr>
        </p15:guide>
        <p15:guide id="11" pos="52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782F"/>
    <a:srgbClr val="9EEFE7"/>
    <a:srgbClr val="18A0DB"/>
    <a:srgbClr val="DE1E5A"/>
    <a:srgbClr val="BC0105"/>
    <a:srgbClr val="4DB1E3"/>
    <a:srgbClr val="80C1EB"/>
    <a:srgbClr val="ACDDFC"/>
    <a:srgbClr val="FFFFFF"/>
    <a:srgbClr val="4AA1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12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1116" y="84"/>
      </p:cViewPr>
      <p:guideLst>
        <p:guide orient="horz" pos="2160"/>
        <p:guide pos="2880"/>
        <p:guide pos="340"/>
        <p:guide orient="horz" pos="3974"/>
        <p:guide pos="5420"/>
        <p:guide orient="horz" pos="346"/>
        <p:guide pos="476"/>
        <p:guide orient="horz" pos="482"/>
        <p:guide orient="horz" pos="3838"/>
        <p:guide pos="52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77" d="100"/>
          <a:sy n="77" d="100"/>
        </p:scale>
        <p:origin x="264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notesMaster" Target="notesMasters/notesMaster1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42130" cy="345604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75851" y="1"/>
            <a:ext cx="4342130" cy="345604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6B34F151-63AC-41CE-96F5-7702E930870C}" type="datetimeFigureOut">
              <a:rPr lang="en-GB" smtClean="0"/>
              <a:t>06/07/2020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42560"/>
            <a:ext cx="4342130" cy="345603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75851" y="6542560"/>
            <a:ext cx="4342130" cy="345603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2676B846-B279-40AC-BFF5-DBC4013370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397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42130" cy="345604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75851" y="1"/>
            <a:ext cx="4342130" cy="345604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3D02C5D1-7818-41B5-ABAD-5E4B38A5388F}" type="datetimeFigureOut">
              <a:rPr lang="en-GB" smtClean="0"/>
              <a:t>06/07/2020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459163" y="860425"/>
            <a:ext cx="3101975" cy="23256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002030" y="3314928"/>
            <a:ext cx="8016240" cy="2712215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42560"/>
            <a:ext cx="4342130" cy="345603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75851" y="6542560"/>
            <a:ext cx="4342130" cy="345603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FA521341-850D-40E1-BB3D-87946DC9B0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7048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040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2497" y="5734211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871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>
            <a:lvl1pPr>
              <a:defRPr>
                <a:latin typeface="Twinkl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079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7523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97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745" y="695325"/>
            <a:ext cx="8164510" cy="1150938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745" y="1957386"/>
            <a:ext cx="8164510" cy="4387851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38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62" r:id="rId3"/>
    <p:sldLayoutId id="2147483663" r:id="rId4"/>
    <p:sldLayoutId id="2147483666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1C1C1C"/>
          </a:solidFill>
          <a:latin typeface="Twinkl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What Is a Balanced Argument?</a:t>
            </a:r>
            <a:endParaRPr lang="en-GB" sz="3600" dirty="0">
              <a:latin typeface="+mn-lt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5A25AD6-AC14-4446-8DEB-0ED2B19EE97C}"/>
              </a:ext>
            </a:extLst>
          </p:cNvPr>
          <p:cNvPicPr/>
          <p:nvPr/>
        </p:nvPicPr>
        <p:blipFill rotWithShape="1">
          <a:blip r:embed="rId3"/>
          <a:srcRect l="32114" t="24690" r="20229" b="31089"/>
          <a:stretch/>
        </p:blipFill>
        <p:spPr bwMode="auto">
          <a:xfrm>
            <a:off x="1016000" y="1693333"/>
            <a:ext cx="6874933" cy="405271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C557C4F-D08F-4D83-9913-4C6944E09BE6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29" t="23248" r="24293" b="43553"/>
          <a:stretch/>
        </p:blipFill>
        <p:spPr bwMode="auto">
          <a:xfrm>
            <a:off x="743959" y="953911"/>
            <a:ext cx="7661820" cy="389767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EA16370B-230B-4A8D-940F-F74BDCBBA39A}"/>
              </a:ext>
            </a:extLst>
          </p:cNvPr>
          <p:cNvGrpSpPr/>
          <p:nvPr/>
        </p:nvGrpSpPr>
        <p:grpSpPr>
          <a:xfrm>
            <a:off x="738221" y="2726760"/>
            <a:ext cx="7338885" cy="3403105"/>
            <a:chOff x="0" y="0"/>
            <a:chExt cx="4891503" cy="1871492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EE46324-8DEC-49CE-89AB-EE880E79A9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042" t="33793" r="25112" b="55389"/>
            <a:stretch/>
          </p:blipFill>
          <p:spPr bwMode="auto">
            <a:xfrm>
              <a:off x="26377" y="105508"/>
              <a:ext cx="2100580" cy="32067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36594484-A3E9-4007-8E92-A87FB7E08A5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159" t="31706" r="27187" b="48081"/>
            <a:stretch/>
          </p:blipFill>
          <p:spPr bwMode="auto">
            <a:xfrm>
              <a:off x="2848708" y="0"/>
              <a:ext cx="2042795" cy="65087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A1D5523-46DA-4BC3-96D2-C7771DB8052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159" t="32299" r="28896" b="50798"/>
            <a:stretch/>
          </p:blipFill>
          <p:spPr bwMode="auto">
            <a:xfrm>
              <a:off x="2883877" y="931985"/>
              <a:ext cx="1945005" cy="54419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B90EB5E9-A8E6-4EC1-9B5F-FBAA104DA03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848" t="35020" r="25996" b="42949"/>
            <a:stretch/>
          </p:blipFill>
          <p:spPr bwMode="auto">
            <a:xfrm>
              <a:off x="0" y="958362"/>
              <a:ext cx="2667635" cy="91313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6055505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86DEDD1-542F-47FE-87EF-62C661C65BEF}"/>
              </a:ext>
            </a:extLst>
          </p:cNvPr>
          <p:cNvSpPr/>
          <p:nvPr/>
        </p:nvSpPr>
        <p:spPr>
          <a:xfrm>
            <a:off x="3807283" y="2304563"/>
            <a:ext cx="3612445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A343411-8BA9-44A3-81E2-022F85B6C966}"/>
              </a:ext>
            </a:extLst>
          </p:cNvPr>
          <p:cNvPicPr/>
          <p:nvPr/>
        </p:nvPicPr>
        <p:blipFill rotWithShape="1">
          <a:blip r:embed="rId3"/>
          <a:srcRect l="5318" t="25226" r="10143" b="13976"/>
          <a:stretch/>
        </p:blipFill>
        <p:spPr bwMode="auto">
          <a:xfrm>
            <a:off x="722489" y="1794933"/>
            <a:ext cx="7597422" cy="3962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DC75B1FD-8550-4C0A-ADC5-D2D2E7F5DB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1962" y="800627"/>
            <a:ext cx="8220075" cy="994306"/>
          </a:xfrm>
        </p:spPr>
        <p:txBody>
          <a:bodyPr/>
          <a:lstStyle/>
          <a:p>
            <a:r>
              <a:rPr lang="en-US" sz="2200" dirty="0"/>
              <a:t>Watch the Oak Academy Lesson 5 from 5 mins and 45 seconds</a:t>
            </a:r>
            <a:br>
              <a:rPr lang="en-US" sz="2200" dirty="0"/>
            </a:br>
            <a:r>
              <a:rPr lang="en-US" sz="2200" dirty="0"/>
              <a:t>The following slides are a reminder for when you come to plan and write.</a:t>
            </a:r>
            <a:endParaRPr lang="en-GB" sz="2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91281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sz="3600" dirty="0">
              <a:latin typeface="+mn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98503AC-7FF9-4776-9DFF-D30D1C8D7E71}"/>
              </a:ext>
            </a:extLst>
          </p:cNvPr>
          <p:cNvPicPr/>
          <p:nvPr/>
        </p:nvPicPr>
        <p:blipFill rotWithShape="1">
          <a:blip r:embed="rId3"/>
          <a:srcRect l="8103" t="30626" r="12870" b="20271"/>
          <a:stretch/>
        </p:blipFill>
        <p:spPr bwMode="auto">
          <a:xfrm>
            <a:off x="1721203" y="1473201"/>
            <a:ext cx="6356350" cy="222059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530755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D9BD02A-CAB4-4146-AA2E-46B0C530FD3E}"/>
              </a:ext>
            </a:extLst>
          </p:cNvPr>
          <p:cNvPicPr/>
          <p:nvPr/>
        </p:nvPicPr>
        <p:blipFill rotWithShape="1">
          <a:blip r:embed="rId3"/>
          <a:srcRect l="6570" t="31719" r="58700" b="49093"/>
          <a:stretch/>
        </p:blipFill>
        <p:spPr bwMode="auto">
          <a:xfrm>
            <a:off x="1195000" y="1473201"/>
            <a:ext cx="1990090" cy="61785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6340418-3812-4F08-93E9-B3341E40DD48}"/>
              </a:ext>
            </a:extLst>
          </p:cNvPr>
          <p:cNvPicPr/>
          <p:nvPr/>
        </p:nvPicPr>
        <p:blipFill rotWithShape="1">
          <a:blip r:embed="rId4"/>
          <a:srcRect l="7344" t="35580" r="8575" b="23881"/>
          <a:stretch/>
        </p:blipFill>
        <p:spPr bwMode="auto">
          <a:xfrm>
            <a:off x="959556" y="2559684"/>
            <a:ext cx="6819829" cy="209133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863216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5">
            <a:extLst>
              <a:ext uri="{FF2B5EF4-FFF2-40B4-BE49-F238E27FC236}">
                <a16:creationId xmlns:a16="http://schemas.microsoft.com/office/drawing/2014/main" id="{862FCFA2-DFF3-43A8-8AD7-E42BBC7972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51" t="22971" r="27823" b="16223"/>
          <a:stretch>
            <a:fillRect/>
          </a:stretch>
        </p:blipFill>
        <p:spPr bwMode="auto">
          <a:xfrm>
            <a:off x="1004711" y="1466850"/>
            <a:ext cx="3686175" cy="196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Picture 26">
            <a:extLst>
              <a:ext uri="{FF2B5EF4-FFF2-40B4-BE49-F238E27FC236}">
                <a16:creationId xmlns:a16="http://schemas.microsoft.com/office/drawing/2014/main" id="{8CC269D8-222A-4773-817B-378552CCD3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75" t="22523" r="33134" b="17580"/>
          <a:stretch>
            <a:fillRect/>
          </a:stretch>
        </p:blipFill>
        <p:spPr bwMode="auto">
          <a:xfrm>
            <a:off x="1004711" y="3429000"/>
            <a:ext cx="3267075" cy="1933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4">
            <a:extLst>
              <a:ext uri="{FF2B5EF4-FFF2-40B4-BE49-F238E27FC236}">
                <a16:creationId xmlns:a16="http://schemas.microsoft.com/office/drawing/2014/main" id="{780AC9C7-E03B-4C9F-82CE-89557F0B66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4711" y="3429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198B252D-12B2-4ACF-9C9D-1AB06DDFA4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4711" y="53625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132693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Task-Day 3 Plan</a:t>
            </a:r>
            <a:endParaRPr lang="en-GB" sz="3600" dirty="0"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45961" y="2889250"/>
            <a:ext cx="7151222" cy="166199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Twinkl" pitchFamily="50" charset="0"/>
              </a:rPr>
              <a:t>Should we use Palm Oil?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Twinkl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winkl" pitchFamily="50" charset="0"/>
              </a:rPr>
              <a:t>U</a:t>
            </a:r>
            <a:r>
              <a:rPr lang="en-GB" dirty="0">
                <a:latin typeface="Twinkl" pitchFamily="50" charset="0"/>
              </a:rPr>
              <a:t>se the information your gathered from your 3</a:t>
            </a:r>
            <a:r>
              <a:rPr lang="en-GB" baseline="30000" dirty="0">
                <a:latin typeface="Twinkl" pitchFamily="50" charset="0"/>
              </a:rPr>
              <a:t>rd</a:t>
            </a:r>
            <a:r>
              <a:rPr lang="en-GB" dirty="0">
                <a:latin typeface="Twinkl" pitchFamily="50" charset="0"/>
              </a:rPr>
              <a:t> Topic lesson on Palm Oil to help you plan.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winkl" pitchFamily="50" charset="0"/>
              </a:rPr>
              <a:t>Y</a:t>
            </a:r>
            <a:r>
              <a:rPr lang="en-GB" dirty="0" err="1">
                <a:latin typeface="Twinkl" pitchFamily="50" charset="0"/>
              </a:rPr>
              <a:t>ou</a:t>
            </a:r>
            <a:r>
              <a:rPr lang="en-GB" dirty="0">
                <a:latin typeface="Twinkl" pitchFamily="50" charset="0"/>
              </a:rPr>
              <a:t> will find a plan in :</a:t>
            </a:r>
            <a:r>
              <a:rPr lang="en-US" b="1" dirty="0">
                <a:latin typeface="Twinkl" pitchFamily="50" charset="0"/>
              </a:rPr>
              <a:t>Y</a:t>
            </a:r>
            <a:r>
              <a:rPr lang="en-GB" b="1" dirty="0">
                <a:latin typeface="Twinkl" pitchFamily="50" charset="0"/>
              </a:rPr>
              <a:t>ear 5 13</a:t>
            </a:r>
            <a:r>
              <a:rPr lang="en-GB" b="1" baseline="30000" dirty="0">
                <a:latin typeface="Twinkl" pitchFamily="50" charset="0"/>
              </a:rPr>
              <a:t>th</a:t>
            </a:r>
            <a:r>
              <a:rPr lang="en-GB" b="1" dirty="0">
                <a:latin typeface="Twinkl" pitchFamily="50" charset="0"/>
              </a:rPr>
              <a:t> July 2020 Learning Pack English Day 3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CC0DB23-6F2E-48A7-AD3C-91BA342CCEC5}"/>
              </a:ext>
            </a:extLst>
          </p:cNvPr>
          <p:cNvPicPr/>
          <p:nvPr/>
        </p:nvPicPr>
        <p:blipFill rotWithShape="1">
          <a:blip r:embed="rId3"/>
          <a:srcRect l="8356" t="32428" r="14899" b="43057"/>
          <a:stretch/>
        </p:blipFill>
        <p:spPr bwMode="auto">
          <a:xfrm>
            <a:off x="1261427" y="1473201"/>
            <a:ext cx="6011545" cy="10795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86DEDD1-542F-47FE-87EF-62C661C65BEF}"/>
              </a:ext>
            </a:extLst>
          </p:cNvPr>
          <p:cNvSpPr/>
          <p:nvPr/>
        </p:nvSpPr>
        <p:spPr>
          <a:xfrm>
            <a:off x="3807283" y="2304563"/>
            <a:ext cx="3612445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952149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id="{E198BA46-9C36-4BD9-8B47-A58317A32E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4711" y="10096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780AC9C7-E03B-4C9F-82CE-89557F0B66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4711" y="3429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198B252D-12B2-4ACF-9C9D-1AB06DDFA4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4711" y="53625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490C79C-1F27-4F62-B9F9-E1B4D8C2E3F2}"/>
              </a:ext>
            </a:extLst>
          </p:cNvPr>
          <p:cNvPicPr/>
          <p:nvPr/>
        </p:nvPicPr>
        <p:blipFill rotWithShape="1">
          <a:blip r:embed="rId3"/>
          <a:srcRect l="8864" t="22523" r="16928" b="19831"/>
          <a:stretch/>
        </p:blipFill>
        <p:spPr bwMode="auto">
          <a:xfrm>
            <a:off x="903111" y="1238250"/>
            <a:ext cx="7032977" cy="403012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itle 20">
            <a:extLst>
              <a:ext uri="{FF2B5EF4-FFF2-40B4-BE49-F238E27FC236}">
                <a16:creationId xmlns:a16="http://schemas.microsoft.com/office/drawing/2014/main" id="{20712368-9DD0-43A3-9B0B-66CD5D2CB7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/>
          <a:lstStyle/>
          <a:p>
            <a:r>
              <a:rPr lang="en-GB" sz="3600" dirty="0"/>
              <a:t>Task-Day </a:t>
            </a:r>
            <a:r>
              <a:rPr lang="en-GB" sz="3600"/>
              <a:t>4 Write!</a:t>
            </a:r>
            <a:endParaRPr lang="en-GB" sz="3600" dirty="0">
              <a:latin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407208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heme/theme1.xml><?xml version="1.0" encoding="utf-8"?>
<a:theme xmlns:a="http://schemas.openxmlformats.org/drawingml/2006/main" name="Office Theme">
  <a:themeElements>
    <a:clrScheme name="Twinkl Template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Custom 1">
      <a:majorFont>
        <a:latin typeface="Twinkl Sb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8A0D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owerPoint Guidance.pptx" id="{180D27B9-5640-447B-B5C0-DD73573B2821}" vid="{310EF2B5-F8B8-4941-8818-76ED4D5D305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 Template</Template>
  <TotalTime>301</TotalTime>
  <Words>85</Words>
  <Application>Microsoft Office PowerPoint</Application>
  <PresentationFormat>On-screen Show (4:3)</PresentationFormat>
  <Paragraphs>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Twinkl</vt:lpstr>
      <vt:lpstr>Arial</vt:lpstr>
      <vt:lpstr>Calibri</vt:lpstr>
      <vt:lpstr>Office Theme</vt:lpstr>
      <vt:lpstr>What Is a Balanced Argument?</vt:lpstr>
      <vt:lpstr>PowerPoint Presentation</vt:lpstr>
      <vt:lpstr>Watch the Oak Academy Lesson 5 from 5 mins and 45 seconds The following slides are a reminder for when you come to plan and write.</vt:lpstr>
      <vt:lpstr>PowerPoint Presentation</vt:lpstr>
      <vt:lpstr>PowerPoint Presentation</vt:lpstr>
      <vt:lpstr>PowerPoint Presentation</vt:lpstr>
      <vt:lpstr>Task-Day 3 Plan</vt:lpstr>
      <vt:lpstr>Task-Day 4 Write!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Guidance</dc:title>
  <dc:creator>Claire Kerekes</dc:creator>
  <cp:lastModifiedBy>Akien, Naomi</cp:lastModifiedBy>
  <cp:revision>21</cp:revision>
  <cp:lastPrinted>2020-07-06T12:38:19Z</cp:lastPrinted>
  <dcterms:created xsi:type="dcterms:W3CDTF">2019-06-04T13:44:58Z</dcterms:created>
  <dcterms:modified xsi:type="dcterms:W3CDTF">2020-07-06T13:12:45Z</dcterms:modified>
</cp:coreProperties>
</file>