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3CCDA"/>
          </a:solidFill>
        </a:fill>
      </a:tcStyle>
    </a:wholeTbl>
    <a:band2H>
      <a:tcTxStyle/>
      <a:tcStyle>
        <a:tcBdr/>
        <a:fill>
          <a:solidFill>
            <a:srgbClr val="EAE7ED"/>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Sassoon Infant Rg"/>
          <a:ea typeface="Sassoon Infant Rg"/>
          <a:cs typeface="Sassoon Infant Rg"/>
        </a:font>
        <a:srgbClr val="1C1C1C"/>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
          <a:latin typeface="Sassoon Infant Rg"/>
          <a:ea typeface="Sassoon Infant Rg"/>
          <a:cs typeface="Sassoon Infant Rg"/>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Sassoon Infant Rg"/>
          <a:ea typeface="Sassoon Infant Rg"/>
          <a:cs typeface="Sassoon Infant Rg"/>
        </a:font>
        <a:srgbClr val="1C1C1C"/>
      </a:tcTxStyle>
      <a:tcStyle>
        <a:tcBdr>
          <a:left>
            <a:ln w="12700" cap="flat">
              <a:noFill/>
              <a:miter lim="400000"/>
            </a:ln>
          </a:left>
          <a:right>
            <a:ln w="12700" cap="flat">
              <a:noFill/>
              <a:miter lim="400000"/>
            </a:ln>
          </a:right>
          <a:top>
            <a:ln w="508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Sassoon Infant Rg"/>
          <a:ea typeface="Sassoon Infant Rg"/>
          <a:cs typeface="Sassoon Infant Rg"/>
        </a:font>
        <a:srgbClr val="FFFFFF"/>
      </a:tcTxStyle>
      <a:tcStyle>
        <a:tcBdr>
          <a:left>
            <a:ln w="12700" cap="flat">
              <a:noFill/>
              <a:miter lim="400000"/>
            </a:ln>
          </a:left>
          <a:right>
            <a:ln w="12700" cap="flat">
              <a:noFill/>
              <a:miter lim="400000"/>
            </a:ln>
          </a:right>
          <a:top>
            <a:ln w="254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CBCB"/>
          </a:solidFill>
        </a:fill>
      </a:tcStyle>
    </a:wholeTbl>
    <a:band2H>
      <a:tcTxStyle/>
      <a:tcStyle>
        <a:tcBdr/>
        <a:fill>
          <a:solidFill>
            <a:srgbClr val="E7E7E7"/>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Row>
  </a:tblStyle>
  <a:tblStyle styleId="{2708684C-4D16-4618-839F-0558EEFCDFE6}" styleName="">
    <a:tblBg/>
    <a:wholeTbl>
      <a:tcTxStyle b="off"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wholeTbl>
    <a:band2H>
      <a:tcTxStyle/>
      <a:tcStyle>
        <a:tcBdr/>
        <a:fill>
          <a:solidFill>
            <a:srgbClr val="FFFFFF"/>
          </a:solidFill>
        </a:fill>
      </a:tcStyle>
    </a:band2H>
    <a:firstCol>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firstCol>
    <a:lastRow>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508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lastRow>
    <a:firstRow>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254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10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7" name="Shape 57"/>
          <p:cNvSpPr>
            <a:spLocks noGrp="1" noRot="1" noChangeAspect="1"/>
          </p:cNvSpPr>
          <p:nvPr>
            <p:ph type="sldImg"/>
          </p:nvPr>
        </p:nvSpPr>
        <p:spPr>
          <a:xfrm>
            <a:off x="1143000" y="685800"/>
            <a:ext cx="4572000" cy="3429000"/>
          </a:xfrm>
          <a:prstGeom prst="rect">
            <a:avLst/>
          </a:prstGeom>
        </p:spPr>
        <p:txBody>
          <a:bodyPr/>
          <a:lstStyle/>
          <a:p>
            <a:endParaRPr/>
          </a:p>
        </p:txBody>
      </p:sp>
      <p:sp>
        <p:nvSpPr>
          <p:cNvPr id="58" name="Shape 5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a:latin typeface="+mj-lt"/>
        <a:ea typeface="+mj-ea"/>
        <a:cs typeface="+mj-cs"/>
        <a:sym typeface="Helvetica Neue"/>
      </a:defRPr>
    </a:lvl1pPr>
    <a:lvl2pPr indent="228600" latinLnBrk="0">
      <a:defRPr>
        <a:latin typeface="+mj-lt"/>
        <a:ea typeface="+mj-ea"/>
        <a:cs typeface="+mj-cs"/>
        <a:sym typeface="Helvetica Neue"/>
      </a:defRPr>
    </a:lvl2pPr>
    <a:lvl3pPr indent="457200" latinLnBrk="0">
      <a:defRPr>
        <a:latin typeface="+mj-lt"/>
        <a:ea typeface="+mj-ea"/>
        <a:cs typeface="+mj-cs"/>
        <a:sym typeface="Helvetica Neue"/>
      </a:defRPr>
    </a:lvl3pPr>
    <a:lvl4pPr indent="685800" latinLnBrk="0">
      <a:defRPr>
        <a:latin typeface="+mj-lt"/>
        <a:ea typeface="+mj-ea"/>
        <a:cs typeface="+mj-cs"/>
        <a:sym typeface="Helvetica Neue"/>
      </a:defRPr>
    </a:lvl4pPr>
    <a:lvl5pPr indent="914400" latinLnBrk="0">
      <a:defRPr>
        <a:latin typeface="+mj-lt"/>
        <a:ea typeface="+mj-ea"/>
        <a:cs typeface="+mj-cs"/>
        <a:sym typeface="Helvetica Neue"/>
      </a:defRPr>
    </a:lvl5pPr>
    <a:lvl6pPr indent="1143000" latinLnBrk="0">
      <a:defRPr>
        <a:latin typeface="+mj-lt"/>
        <a:ea typeface="+mj-ea"/>
        <a:cs typeface="+mj-cs"/>
        <a:sym typeface="Helvetica Neue"/>
      </a:defRPr>
    </a:lvl6pPr>
    <a:lvl7pPr indent="1371600" latinLnBrk="0">
      <a:defRPr>
        <a:latin typeface="+mj-lt"/>
        <a:ea typeface="+mj-ea"/>
        <a:cs typeface="+mj-cs"/>
        <a:sym typeface="Helvetica Neue"/>
      </a:defRPr>
    </a:lvl7pPr>
    <a:lvl8pPr indent="1600200" latinLnBrk="0">
      <a:defRPr>
        <a:latin typeface="+mj-lt"/>
        <a:ea typeface="+mj-ea"/>
        <a:cs typeface="+mj-cs"/>
        <a:sym typeface="Helvetica Neue"/>
      </a:defRPr>
    </a:lvl8pPr>
    <a:lvl9pPr indent="1828800" latinLnBrk="0">
      <a:defRPr>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grpSp>
        <p:nvGrpSpPr>
          <p:cNvPr id="20" name="Group"/>
          <p:cNvGrpSpPr/>
          <p:nvPr/>
        </p:nvGrpSpPr>
        <p:grpSpPr>
          <a:xfrm>
            <a:off x="457200" y="438150"/>
            <a:ext cx="8220075" cy="5957888"/>
            <a:chOff x="0" y="0"/>
            <a:chExt cx="8220075" cy="5957887"/>
          </a:xfrm>
        </p:grpSpPr>
        <p:sp>
          <p:nvSpPr>
            <p:cNvPr id="18" name="Rounded Rectangle"/>
            <p:cNvSpPr/>
            <p:nvPr/>
          </p:nvSpPr>
          <p:spPr>
            <a:xfrm>
              <a:off x="0" y="0"/>
              <a:ext cx="8220075" cy="5957888"/>
            </a:xfrm>
            <a:prstGeom prst="roundRect">
              <a:avLst>
                <a:gd name="adj" fmla="val 2648"/>
              </a:avLst>
            </a:prstGeom>
            <a:solidFill>
              <a:srgbClr val="FFFFFF">
                <a:alpha val="90194"/>
              </a:srgbClr>
            </a:solidFill>
            <a:ln w="25400" cap="rnd">
              <a:solidFill>
                <a:srgbClr val="FFFFFF"/>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19" name="Text"/>
            <p:cNvSpPr txBox="1"/>
            <p:nvPr/>
          </p:nvSpPr>
          <p:spPr>
            <a:xfrm>
              <a:off x="104759" y="2831623"/>
              <a:ext cx="8010557"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pic>
        <p:nvPicPr>
          <p:cNvPr id="21" name="image.png" descr="image.png"/>
          <p:cNvPicPr>
            <a:picLocks noChangeAspect="1"/>
          </p:cNvPicPr>
          <p:nvPr/>
        </p:nvPicPr>
        <p:blipFill>
          <a:blip r:embed="rId2"/>
          <a:stretch>
            <a:fillRect/>
          </a:stretch>
        </p:blipFill>
        <p:spPr>
          <a:xfrm>
            <a:off x="8486775" y="6700837"/>
            <a:ext cx="585788" cy="85726"/>
          </a:xfrm>
          <a:prstGeom prst="rect">
            <a:avLst/>
          </a:prstGeom>
          <a:ln w="12700">
            <a:miter lim="400000"/>
          </a:ln>
        </p:spPr>
      </p:pic>
      <p:sp>
        <p:nvSpPr>
          <p:cNvPr id="22" name="Title Text"/>
          <p:cNvSpPr txBox="1">
            <a:spLocks noGrp="1"/>
          </p:cNvSpPr>
          <p:nvPr>
            <p:ph type="title"/>
          </p:nvPr>
        </p:nvSpPr>
        <p:spPr>
          <a:xfrm>
            <a:off x="490537" y="695325"/>
            <a:ext cx="8162926" cy="1150938"/>
          </a:xfrm>
          <a:prstGeom prst="rect">
            <a:avLst/>
          </a:prstGeom>
        </p:spPr>
        <p:txBody>
          <a:bodyPr>
            <a:normAutofit/>
          </a:bodyPr>
          <a:lstStyle/>
          <a:p>
            <a:r>
              <a:t>Title Text</a:t>
            </a:r>
          </a:p>
        </p:txBody>
      </p:sp>
      <p:sp>
        <p:nvSpPr>
          <p:cNvPr id="23" name="Body Level One…"/>
          <p:cNvSpPr txBox="1">
            <a:spLocks noGrp="1"/>
          </p:cNvSpPr>
          <p:nvPr>
            <p:ph type="body" idx="1"/>
          </p:nvPr>
        </p:nvSpPr>
        <p:spPr>
          <a:xfrm>
            <a:off x="490537" y="1957387"/>
            <a:ext cx="8162926" cy="4387851"/>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grpSp>
        <p:nvGrpSpPr>
          <p:cNvPr id="33" name="Group"/>
          <p:cNvGrpSpPr/>
          <p:nvPr/>
        </p:nvGrpSpPr>
        <p:grpSpPr>
          <a:xfrm>
            <a:off x="457200" y="438150"/>
            <a:ext cx="8220075" cy="5957888"/>
            <a:chOff x="0" y="0"/>
            <a:chExt cx="8220075" cy="5957887"/>
          </a:xfrm>
        </p:grpSpPr>
        <p:sp>
          <p:nvSpPr>
            <p:cNvPr id="31" name="Rounded Rectangle"/>
            <p:cNvSpPr/>
            <p:nvPr/>
          </p:nvSpPr>
          <p:spPr>
            <a:xfrm>
              <a:off x="0" y="0"/>
              <a:ext cx="8220075" cy="5957888"/>
            </a:xfrm>
            <a:prstGeom prst="roundRect">
              <a:avLst>
                <a:gd name="adj" fmla="val 2648"/>
              </a:avLst>
            </a:prstGeom>
            <a:solidFill>
              <a:srgbClr val="FFFFFF">
                <a:alpha val="90194"/>
              </a:srgbClr>
            </a:solidFill>
            <a:ln w="25400" cap="rnd">
              <a:solidFill>
                <a:srgbClr val="FFFFFF"/>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32" name="Text"/>
            <p:cNvSpPr txBox="1"/>
            <p:nvPr/>
          </p:nvSpPr>
          <p:spPr>
            <a:xfrm>
              <a:off x="104759" y="2831623"/>
              <a:ext cx="8010557"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pic>
        <p:nvPicPr>
          <p:cNvPr id="34" name="image.png" descr="image.png"/>
          <p:cNvPicPr>
            <a:picLocks noChangeAspect="1"/>
          </p:cNvPicPr>
          <p:nvPr/>
        </p:nvPicPr>
        <p:blipFill>
          <a:blip r:embed="rId2"/>
          <a:stretch>
            <a:fillRect/>
          </a:stretch>
        </p:blipFill>
        <p:spPr>
          <a:xfrm>
            <a:off x="8486775" y="6700837"/>
            <a:ext cx="585788" cy="85726"/>
          </a:xfrm>
          <a:prstGeom prst="rect">
            <a:avLst/>
          </a:prstGeom>
          <a:ln w="12700">
            <a:miter lim="400000"/>
          </a:ln>
        </p:spPr>
      </p:pic>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42" name="image.png" descr="image.png"/>
          <p:cNvPicPr>
            <a:picLocks noChangeAspect="1"/>
          </p:cNvPicPr>
          <p:nvPr/>
        </p:nvPicPr>
        <p:blipFill>
          <a:blip r:embed="rId2"/>
          <a:stretch>
            <a:fillRect/>
          </a:stretch>
        </p:blipFill>
        <p:spPr>
          <a:xfrm>
            <a:off x="8453437" y="6700837"/>
            <a:ext cx="584201" cy="84138"/>
          </a:xfrm>
          <a:prstGeom prst="rect">
            <a:avLst/>
          </a:prstGeom>
          <a:ln w="12700">
            <a:miter lim="400000"/>
          </a:ln>
        </p:spPr>
      </p:pic>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50" name="image.png" descr="image.png"/>
          <p:cNvPicPr>
            <a:picLocks noChangeAspect="1"/>
          </p:cNvPicPr>
          <p:nvPr/>
        </p:nvPicPr>
        <p:blipFill>
          <a:blip r:embed="rId2"/>
          <a:stretch>
            <a:fillRect/>
          </a:stretch>
        </p:blipFill>
        <p:spPr>
          <a:xfrm>
            <a:off x="8453437" y="6700837"/>
            <a:ext cx="584201" cy="84138"/>
          </a:xfrm>
          <a:prstGeom prst="rect">
            <a:avLst/>
          </a:prstGeom>
          <a:ln w="12700">
            <a:miter lim="400000"/>
          </a:ln>
        </p:spPr>
      </p:pic>
      <p:sp>
        <p:nvSpPr>
          <p:cNvPr id="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7"/>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nchor="ctr"/>
          <a:lstStyle/>
          <a:p>
            <a:r>
              <a:t>Title Text</a:t>
            </a:r>
          </a:p>
        </p:txBody>
      </p:sp>
      <p:sp>
        <p:nvSpPr>
          <p:cNvPr id="3"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9600" y="6172200"/>
            <a:ext cx="21336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med"/>
  <p:txStyles>
    <p:titleStyle>
      <a:lvl1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1pPr>
      <a:lvl2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2pPr>
      <a:lvl3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3pPr>
      <a:lvl4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4pPr>
      <a:lvl5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5pPr>
      <a:lvl6pPr marL="0" marR="0" indent="4572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6pPr>
      <a:lvl7pPr marL="0" marR="0" indent="9144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7pPr>
      <a:lvl8pPr marL="0" marR="0" indent="13716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8pPr>
      <a:lvl9pPr marL="0" marR="0" indent="18288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1pPr>
      <a:lvl2pPr marL="714375" marR="0" indent="-257175"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2pPr>
      <a:lvl3pPr marL="1208314" marR="0" indent="-293914"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3pPr>
      <a:lvl4pPr marL="16002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4pPr>
      <a:lvl5pPr marL="20574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5pPr>
      <a:lvl6pPr marL="2514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6pPr>
      <a:lvl7pPr marL="29718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7pPr>
      <a:lvl8pPr marL="34290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8pPr>
      <a:lvl9pPr marL="38862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m4a"/><Relationship Id="rId7" Type="http://schemas.openxmlformats.org/officeDocument/2006/relationships/image" Target="../media/image5.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6.m4a"/><Relationship Id="rId7" Type="http://schemas.openxmlformats.org/officeDocument/2006/relationships/image" Target="../media/image9.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3.xml"/><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6.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8.m4a"/><Relationship Id="rId7" Type="http://schemas.openxmlformats.org/officeDocument/2006/relationships/image" Target="../media/image15.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1.m4a"/><Relationship Id="rId7" Type="http://schemas.openxmlformats.org/officeDocument/2006/relationships/image" Target="../media/image18.png"/><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5"/>
          <a:srcRect/>
          <a:stretch>
            <a:fillRect/>
          </a:stretch>
        </a:blipFill>
        <a:effectLst/>
      </p:bgPr>
    </p:bg>
    <p:spTree>
      <p:nvGrpSpPr>
        <p:cNvPr id="1" name=""/>
        <p:cNvGrpSpPr/>
        <p:nvPr/>
      </p:nvGrpSpPr>
      <p:grpSpPr>
        <a:xfrm>
          <a:off x="0" y="0"/>
          <a:ext cx="0" cy="0"/>
          <a:chOff x="0" y="0"/>
          <a:chExt cx="0" cy="0"/>
        </a:xfrm>
      </p:grpSpPr>
      <p:pic>
        <p:nvPicPr>
          <p:cNvPr id="60" name="image.png" descr="image.png"/>
          <p:cNvPicPr>
            <a:picLocks noChangeAspect="1"/>
          </p:cNvPicPr>
          <p:nvPr/>
        </p:nvPicPr>
        <p:blipFill>
          <a:blip r:embed="rId6"/>
          <a:stretch>
            <a:fillRect/>
          </a:stretch>
        </p:blipFill>
        <p:spPr>
          <a:xfrm>
            <a:off x="4278312" y="5719762"/>
            <a:ext cx="587376" cy="373063"/>
          </a:xfrm>
          <a:prstGeom prst="rect">
            <a:avLst/>
          </a:prstGeom>
          <a:ln w="12700">
            <a:miter lim="400000"/>
          </a:ln>
        </p:spPr>
      </p:pic>
      <p:pic>
        <p:nvPicPr>
          <p:cNvPr id="61" name="image.png" descr="image.png"/>
          <p:cNvPicPr>
            <a:picLocks noChangeAspect="1"/>
          </p:cNvPicPr>
          <p:nvPr/>
        </p:nvPicPr>
        <p:blipFill>
          <a:blip r:embed="rId7"/>
          <a:srcRect r="79025" b="80870"/>
          <a:stretch>
            <a:fillRect/>
          </a:stretch>
        </p:blipFill>
        <p:spPr>
          <a:xfrm rot="20508743">
            <a:off x="1625599" y="3616324"/>
            <a:ext cx="1455739" cy="1560514"/>
          </a:xfrm>
          <a:prstGeom prst="rect">
            <a:avLst/>
          </a:prstGeom>
          <a:ln w="12700">
            <a:miter lim="400000"/>
          </a:ln>
        </p:spPr>
      </p:pic>
      <p:pic>
        <p:nvPicPr>
          <p:cNvPr id="62" name="image.png" descr="image.png"/>
          <p:cNvPicPr>
            <a:picLocks noChangeAspect="1"/>
          </p:cNvPicPr>
          <p:nvPr/>
        </p:nvPicPr>
        <p:blipFill>
          <a:blip r:embed="rId7"/>
          <a:srcRect l="55697" r="18273" b="80870"/>
          <a:stretch>
            <a:fillRect/>
          </a:stretch>
        </p:blipFill>
        <p:spPr>
          <a:xfrm>
            <a:off x="3670299" y="3743325"/>
            <a:ext cx="1803401" cy="1560513"/>
          </a:xfrm>
          <a:prstGeom prst="rect">
            <a:avLst/>
          </a:prstGeom>
          <a:ln w="12700">
            <a:miter lim="400000"/>
          </a:ln>
        </p:spPr>
      </p:pic>
      <p:pic>
        <p:nvPicPr>
          <p:cNvPr id="63" name="image.png" descr="image.png"/>
          <p:cNvPicPr>
            <a:picLocks noChangeAspect="1"/>
          </p:cNvPicPr>
          <p:nvPr/>
        </p:nvPicPr>
        <p:blipFill>
          <a:blip r:embed="rId7"/>
          <a:srcRect t="26086" r="77143" b="54783"/>
          <a:stretch>
            <a:fillRect/>
          </a:stretch>
        </p:blipFill>
        <p:spPr>
          <a:xfrm rot="951903">
            <a:off x="6251473" y="3557494"/>
            <a:ext cx="1585000" cy="1558926"/>
          </a:xfrm>
          <a:prstGeom prst="rect">
            <a:avLst/>
          </a:prstGeom>
          <a:ln w="12700">
            <a:miter lim="400000"/>
          </a:ln>
        </p:spPr>
      </p:pic>
      <p:pic>
        <p:nvPicPr>
          <p:cNvPr id="64"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8"/>
          <a:stretch>
            <a:fillRect/>
          </a:stretch>
        </p:blipFill>
        <p:spPr>
          <a:xfrm>
            <a:off x="4278312" y="3142366"/>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6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Group"/>
          <p:cNvGrpSpPr/>
          <p:nvPr/>
        </p:nvGrpSpPr>
        <p:grpSpPr>
          <a:xfrm>
            <a:off x="503237" y="2930525"/>
            <a:ext cx="8137526" cy="3414713"/>
            <a:chOff x="0" y="0"/>
            <a:chExt cx="8137525" cy="3414712"/>
          </a:xfrm>
        </p:grpSpPr>
        <p:sp>
          <p:nvSpPr>
            <p:cNvPr id="66" name="Rounded Rectangle"/>
            <p:cNvSpPr/>
            <p:nvPr/>
          </p:nvSpPr>
          <p:spPr>
            <a:xfrm>
              <a:off x="0" y="0"/>
              <a:ext cx="8137525" cy="3414713"/>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67" name="Text"/>
            <p:cNvSpPr txBox="1"/>
            <p:nvPr/>
          </p:nvSpPr>
          <p:spPr>
            <a:xfrm>
              <a:off x="122446" y="1560036"/>
              <a:ext cx="7892633"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grpSp>
        <p:nvGrpSpPr>
          <p:cNvPr id="71" name="Group"/>
          <p:cNvGrpSpPr/>
          <p:nvPr/>
        </p:nvGrpSpPr>
        <p:grpSpPr>
          <a:xfrm>
            <a:off x="503237" y="512762"/>
            <a:ext cx="8137526" cy="2192338"/>
            <a:chOff x="0" y="0"/>
            <a:chExt cx="8137525" cy="2192337"/>
          </a:xfrm>
        </p:grpSpPr>
        <p:sp>
          <p:nvSpPr>
            <p:cNvPr id="69" name="Rounded Rectangle"/>
            <p:cNvSpPr/>
            <p:nvPr/>
          </p:nvSpPr>
          <p:spPr>
            <a:xfrm>
              <a:off x="0" y="0"/>
              <a:ext cx="8137525" cy="2192338"/>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70" name="Text"/>
            <p:cNvSpPr txBox="1"/>
            <p:nvPr/>
          </p:nvSpPr>
          <p:spPr>
            <a:xfrm>
              <a:off x="99526" y="948848"/>
              <a:ext cx="7938473"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72" name="Success Criteria"/>
          <p:cNvSpPr txBox="1"/>
          <p:nvPr/>
        </p:nvSpPr>
        <p:spPr>
          <a:xfrm>
            <a:off x="628650" y="3068637"/>
            <a:ext cx="7886700" cy="546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Success Criteria</a:t>
            </a:r>
          </a:p>
        </p:txBody>
      </p:sp>
      <p:sp>
        <p:nvSpPr>
          <p:cNvPr id="73" name="Aim"/>
          <p:cNvSpPr txBox="1"/>
          <p:nvPr/>
        </p:nvSpPr>
        <p:spPr>
          <a:xfrm>
            <a:off x="628650" y="731837"/>
            <a:ext cx="7886700" cy="546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Aim</a:t>
            </a:r>
          </a:p>
        </p:txBody>
      </p:sp>
      <p:sp>
        <p:nvSpPr>
          <p:cNvPr id="74" name="I can understand how the Maya number system works."/>
          <p:cNvSpPr txBox="1">
            <a:spLocks noGrp="1"/>
          </p:cNvSpPr>
          <p:nvPr>
            <p:ph type="body" sz="quarter" idx="4294967295"/>
          </p:nvPr>
        </p:nvSpPr>
        <p:spPr>
          <a:xfrm>
            <a:off x="697438" y="1195913"/>
            <a:ext cx="7749124" cy="1272124"/>
          </a:xfrm>
          <a:prstGeom prst="rect">
            <a:avLst/>
          </a:prstGeom>
        </p:spPr>
        <p:txBody>
          <a:bodyPr>
            <a:normAutofit/>
          </a:bodyPr>
          <a:lstStyle/>
          <a:p>
            <a:r>
              <a:t>I can understand how the Maya number system works.</a:t>
            </a:r>
          </a:p>
        </p:txBody>
      </p:sp>
      <p:sp>
        <p:nvSpPr>
          <p:cNvPr id="75" name="I can read numbers using the Maya symbols for 0, 1 and 5.…"/>
          <p:cNvSpPr txBox="1"/>
          <p:nvPr/>
        </p:nvSpPr>
        <p:spPr>
          <a:xfrm>
            <a:off x="585787" y="3539099"/>
            <a:ext cx="8065526" cy="1269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9999" tIns="179999" rIns="179999" bIns="179999">
            <a:spAutoFit/>
          </a:bodyPr>
          <a:lstStyle/>
          <a:p>
            <a:pPr marL="228600" indent="-228600">
              <a:lnSpc>
                <a:spcPct val="90000"/>
              </a:lnSpc>
              <a:spcBef>
                <a:spcPts val="1000"/>
              </a:spcBef>
              <a:buSzPct val="100000"/>
              <a:buFont typeface="Arial"/>
              <a:buChar char="•"/>
            </a:pPr>
            <a:r>
              <a:t>I can read numbers using the Maya symbols for 0, 1 and 5.</a:t>
            </a:r>
          </a:p>
          <a:p>
            <a:pPr marL="228600" indent="-228600">
              <a:lnSpc>
                <a:spcPct val="90000"/>
              </a:lnSpc>
              <a:spcBef>
                <a:spcPts val="1000"/>
              </a:spcBef>
              <a:buSzPct val="100000"/>
              <a:buFont typeface="Arial"/>
              <a:buChar char="•"/>
            </a:pPr>
            <a:r>
              <a:t>I can solve problems and write numbers using the Maya symbols for 0, 1 and 5.</a:t>
            </a:r>
          </a:p>
        </p:txBody>
      </p:sp>
      <p:pic>
        <p:nvPicPr>
          <p:cNvPr id="76"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7705438" y="601946"/>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7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LO"/>
          <p:cNvSpPr txBox="1">
            <a:spLocks noGrp="1"/>
          </p:cNvSpPr>
          <p:nvPr>
            <p:ph type="title" idx="4294967295"/>
          </p:nvPr>
        </p:nvSpPr>
        <p:spPr>
          <a:xfrm>
            <a:off x="535051" y="563626"/>
            <a:ext cx="8064373" cy="1439736"/>
          </a:xfrm>
          <a:prstGeom prst="rect">
            <a:avLst/>
          </a:prstGeom>
        </p:spPr>
        <p:txBody>
          <a:bodyPr>
            <a:normAutofit/>
          </a:bodyPr>
          <a:lstStyle>
            <a:lvl1pPr>
              <a:defRPr b="1"/>
            </a:lvl1pPr>
          </a:lstStyle>
          <a:p>
            <a:r>
              <a:rPr dirty="0"/>
              <a:t>L</a:t>
            </a:r>
            <a:r>
              <a:rPr lang="en-GB" dirty="0"/>
              <a:t>.</a:t>
            </a:r>
            <a:r>
              <a:rPr dirty="0"/>
              <a:t>O</a:t>
            </a:r>
            <a:r>
              <a:rPr lang="en-GB" dirty="0"/>
              <a:t>.</a:t>
            </a:r>
            <a:endParaRPr dirty="0"/>
          </a:p>
        </p:txBody>
      </p:sp>
      <p:sp>
        <p:nvSpPr>
          <p:cNvPr id="79" name="LO  I can work out the Maya number system for larger numbers…"/>
          <p:cNvSpPr txBox="1">
            <a:spLocks noGrp="1"/>
          </p:cNvSpPr>
          <p:nvPr>
            <p:ph type="body" idx="4294967295"/>
          </p:nvPr>
        </p:nvSpPr>
        <p:spPr>
          <a:xfrm>
            <a:off x="664263" y="2359711"/>
            <a:ext cx="7805949" cy="3829265"/>
          </a:xfrm>
          <a:prstGeom prst="rect">
            <a:avLst/>
          </a:prstGeom>
        </p:spPr>
        <p:txBody>
          <a:bodyPr>
            <a:normAutofit/>
          </a:bodyPr>
          <a:lstStyle/>
          <a:p>
            <a:r>
              <a:rPr dirty="0"/>
              <a:t>L</a:t>
            </a:r>
            <a:r>
              <a:rPr lang="en-GB" dirty="0"/>
              <a:t>.</a:t>
            </a:r>
            <a:r>
              <a:rPr dirty="0"/>
              <a:t>O</a:t>
            </a:r>
            <a:r>
              <a:rPr lang="en-GB" dirty="0"/>
              <a:t>:</a:t>
            </a:r>
            <a:r>
              <a:rPr dirty="0"/>
              <a:t>  I can work out the Maya number system for larger numbers</a:t>
            </a:r>
          </a:p>
          <a:p>
            <a:endParaRPr dirty="0"/>
          </a:p>
          <a:p>
            <a:r>
              <a:rPr dirty="0"/>
              <a:t>L</a:t>
            </a:r>
            <a:r>
              <a:rPr lang="en-GB" dirty="0"/>
              <a:t>.</a:t>
            </a:r>
            <a:r>
              <a:rPr dirty="0"/>
              <a:t>O</a:t>
            </a:r>
            <a:r>
              <a:rPr lang="en-GB" dirty="0"/>
              <a:t>:</a:t>
            </a:r>
            <a:r>
              <a:rPr dirty="0"/>
              <a:t> I can work out the Maya number system for numbers 0 – 399</a:t>
            </a:r>
          </a:p>
          <a:p>
            <a:endParaRPr dirty="0"/>
          </a:p>
          <a:p>
            <a:r>
              <a:rPr dirty="0"/>
              <a:t>L</a:t>
            </a:r>
            <a:r>
              <a:rPr lang="en-GB" dirty="0"/>
              <a:t>.</a:t>
            </a:r>
            <a:r>
              <a:rPr dirty="0"/>
              <a:t>O</a:t>
            </a:r>
            <a:r>
              <a:rPr lang="en-GB" dirty="0"/>
              <a:t>:</a:t>
            </a:r>
            <a:r>
              <a:rPr dirty="0"/>
              <a:t> With adult help, I can work out the Maya number system for numbers 0 -19</a:t>
            </a:r>
          </a:p>
        </p:txBody>
      </p:sp>
      <p:pic>
        <p:nvPicPr>
          <p:cNvPr id="80"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8027924" y="563626"/>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8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The Maya and Numbers"/>
          <p:cNvSpPr txBox="1">
            <a:spLocks noGrp="1"/>
          </p:cNvSpPr>
          <p:nvPr>
            <p:ph type="title" idx="4294967295"/>
          </p:nvPr>
        </p:nvSpPr>
        <p:spPr>
          <a:xfrm>
            <a:off x="539413" y="324873"/>
            <a:ext cx="8065174" cy="669012"/>
          </a:xfrm>
          <a:prstGeom prst="rect">
            <a:avLst/>
          </a:prstGeom>
        </p:spPr>
        <p:txBody>
          <a:bodyPr>
            <a:normAutofit fontScale="90000"/>
          </a:bodyPr>
          <a:lstStyle>
            <a:lvl1pPr defTabSz="365760">
              <a:defRPr sz="1440" b="1"/>
            </a:lvl1pPr>
          </a:lstStyle>
          <a:p>
            <a:r>
              <a:t>The Maya and Numbers</a:t>
            </a:r>
          </a:p>
        </p:txBody>
      </p:sp>
      <p:sp>
        <p:nvSpPr>
          <p:cNvPr id="83" name="The Maya had a good understanding of numbers and they developed a complex number and counting system which was advanced for their time.…"/>
          <p:cNvSpPr txBox="1">
            <a:spLocks noGrp="1"/>
          </p:cNvSpPr>
          <p:nvPr>
            <p:ph type="body" idx="4294967295"/>
          </p:nvPr>
        </p:nvSpPr>
        <p:spPr>
          <a:xfrm>
            <a:off x="547014" y="636366"/>
            <a:ext cx="7723401" cy="3829266"/>
          </a:xfrm>
          <a:prstGeom prst="rect">
            <a:avLst/>
          </a:prstGeom>
        </p:spPr>
        <p:txBody>
          <a:bodyPr>
            <a:normAutofit/>
          </a:bodyPr>
          <a:lstStyle/>
          <a:p>
            <a:pPr marL="0" indent="0" algn="ctr">
              <a:buSzTx/>
              <a:buNone/>
            </a:pPr>
            <a:r>
              <a:t>The Maya had a good understanding of numbers and they developed a complex number and counting system which was advanced for their time.</a:t>
            </a:r>
          </a:p>
          <a:p>
            <a:pPr marL="0" indent="0" algn="ctr">
              <a:buSzTx/>
              <a:buNone/>
            </a:pPr>
            <a:r>
              <a:t>They were one of only two cultures in the world to develop the concept of zero and this allowed them to develop a place value system where a zero could act as a place holder in large numbers. This enabled the Maya people to distinguish between numbers like 23 and 203, where the placement of the zero determines the value of the digit 2 as 200. This is a very important concept which many civilisations did not understand until much later than the Maya.</a:t>
            </a:r>
          </a:p>
          <a:p>
            <a:pPr marL="0" indent="0" algn="ctr">
              <a:buSzTx/>
              <a:buNone/>
            </a:pPr>
            <a:r>
              <a:t>The Maya people used symbols to represent their numbers. Let’s have a look at how it worked.</a:t>
            </a:r>
          </a:p>
        </p:txBody>
      </p:sp>
      <p:pic>
        <p:nvPicPr>
          <p:cNvPr id="84" name="image.png" descr="image.png"/>
          <p:cNvPicPr>
            <a:picLocks noChangeAspect="1"/>
          </p:cNvPicPr>
          <p:nvPr/>
        </p:nvPicPr>
        <p:blipFill>
          <a:blip r:embed="rId5"/>
          <a:srcRect r="79025" b="80870"/>
          <a:stretch>
            <a:fillRect/>
          </a:stretch>
        </p:blipFill>
        <p:spPr>
          <a:xfrm>
            <a:off x="1512887" y="4387850"/>
            <a:ext cx="1454151" cy="1560513"/>
          </a:xfrm>
          <a:prstGeom prst="rect">
            <a:avLst/>
          </a:prstGeom>
          <a:ln w="12700">
            <a:miter lim="400000"/>
          </a:ln>
        </p:spPr>
      </p:pic>
      <p:pic>
        <p:nvPicPr>
          <p:cNvPr id="85" name="image.png" descr="image.png"/>
          <p:cNvPicPr>
            <a:picLocks noChangeAspect="1"/>
          </p:cNvPicPr>
          <p:nvPr/>
        </p:nvPicPr>
        <p:blipFill>
          <a:blip r:embed="rId5"/>
          <a:srcRect l="55697" r="18273" b="80870"/>
          <a:stretch>
            <a:fillRect/>
          </a:stretch>
        </p:blipFill>
        <p:spPr>
          <a:xfrm>
            <a:off x="2711450" y="4387850"/>
            <a:ext cx="1804988" cy="1560513"/>
          </a:xfrm>
          <a:prstGeom prst="rect">
            <a:avLst/>
          </a:prstGeom>
          <a:ln w="12700">
            <a:miter lim="400000"/>
          </a:ln>
        </p:spPr>
      </p:pic>
      <p:pic>
        <p:nvPicPr>
          <p:cNvPr id="86" name="image.png" descr="image.png"/>
          <p:cNvPicPr>
            <a:picLocks noChangeAspect="1"/>
          </p:cNvPicPr>
          <p:nvPr/>
        </p:nvPicPr>
        <p:blipFill>
          <a:blip r:embed="rId5"/>
          <a:srcRect t="26086" r="77143" b="54783"/>
          <a:stretch>
            <a:fillRect/>
          </a:stretch>
        </p:blipFill>
        <p:spPr>
          <a:xfrm>
            <a:off x="4657051" y="4291012"/>
            <a:ext cx="1585000" cy="1558926"/>
          </a:xfrm>
          <a:prstGeom prst="rect">
            <a:avLst/>
          </a:prstGeom>
          <a:ln w="12700">
            <a:miter lim="400000"/>
          </a:ln>
        </p:spPr>
      </p:pic>
      <p:pic>
        <p:nvPicPr>
          <p:cNvPr id="87" name="image.png" descr="image.png"/>
          <p:cNvPicPr>
            <a:picLocks noChangeAspect="1"/>
          </p:cNvPicPr>
          <p:nvPr/>
        </p:nvPicPr>
        <p:blipFill>
          <a:blip r:embed="rId5"/>
          <a:srcRect l="37301" t="54606" r="36671" b="26263"/>
          <a:stretch>
            <a:fillRect/>
          </a:stretch>
        </p:blipFill>
        <p:spPr>
          <a:xfrm>
            <a:off x="5984874" y="4291012"/>
            <a:ext cx="1804989" cy="1558926"/>
          </a:xfrm>
          <a:prstGeom prst="rect">
            <a:avLst/>
          </a:prstGeom>
          <a:ln w="12700">
            <a:miter lim="400000"/>
          </a:ln>
        </p:spPr>
      </p:pic>
      <p:pic>
        <p:nvPicPr>
          <p:cNvPr id="88"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6601618" y="64866"/>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8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Number Symbols"/>
          <p:cNvSpPr txBox="1">
            <a:spLocks noGrp="1"/>
          </p:cNvSpPr>
          <p:nvPr>
            <p:ph type="title" idx="4294967295"/>
          </p:nvPr>
        </p:nvSpPr>
        <p:spPr>
          <a:xfrm>
            <a:off x="539413" y="734675"/>
            <a:ext cx="8065174" cy="669012"/>
          </a:xfrm>
          <a:prstGeom prst="rect">
            <a:avLst/>
          </a:prstGeom>
        </p:spPr>
        <p:txBody>
          <a:bodyPr>
            <a:normAutofit fontScale="90000"/>
          </a:bodyPr>
          <a:lstStyle>
            <a:lvl1pPr defTabSz="365760">
              <a:defRPr sz="1440" b="1"/>
            </a:lvl1pPr>
          </a:lstStyle>
          <a:p>
            <a:r>
              <a:t>Number Symbols</a:t>
            </a:r>
          </a:p>
        </p:txBody>
      </p:sp>
      <p:sp>
        <p:nvSpPr>
          <p:cNvPr id="91" name="The Maya people used just three symbols in their number system. These are thought to represent items that the Maya people might have first used to count with such as pebbles, sticks and shells.…"/>
          <p:cNvSpPr txBox="1">
            <a:spLocks noGrp="1"/>
          </p:cNvSpPr>
          <p:nvPr>
            <p:ph type="body" sz="half" idx="4294967295"/>
          </p:nvPr>
        </p:nvSpPr>
        <p:spPr>
          <a:xfrm>
            <a:off x="588448" y="1282185"/>
            <a:ext cx="7967104" cy="1575830"/>
          </a:xfrm>
          <a:prstGeom prst="rect">
            <a:avLst/>
          </a:prstGeom>
        </p:spPr>
        <p:txBody>
          <a:bodyPr>
            <a:normAutofit/>
          </a:bodyPr>
          <a:lstStyle/>
          <a:p>
            <a:pPr marL="0" indent="0" algn="ctr" defTabSz="685800">
              <a:spcBef>
                <a:spcPts val="700"/>
              </a:spcBef>
              <a:buSzTx/>
              <a:buNone/>
              <a:defRPr sz="1350"/>
            </a:pPr>
            <a:r>
              <a:t>The Maya people used just three symbols in their number system. These are thought to represent items that the Maya people might have first used to count with such as pebbles, sticks and shells.</a:t>
            </a:r>
          </a:p>
          <a:p>
            <a:pPr marL="0" indent="0" algn="ctr" defTabSz="685800">
              <a:spcBef>
                <a:spcPts val="700"/>
              </a:spcBef>
              <a:buSzTx/>
              <a:buNone/>
              <a:defRPr sz="1350"/>
            </a:pPr>
            <a:r>
              <a:t>Look at the following Maya numbers. Can you work out what numbers the symbols represent and how the system works?</a:t>
            </a:r>
          </a:p>
        </p:txBody>
      </p:sp>
      <p:grpSp>
        <p:nvGrpSpPr>
          <p:cNvPr id="95" name="Group"/>
          <p:cNvGrpSpPr/>
          <p:nvPr/>
        </p:nvGrpSpPr>
        <p:grpSpPr>
          <a:xfrm>
            <a:off x="1400175" y="3400425"/>
            <a:ext cx="1506538" cy="458788"/>
            <a:chOff x="0" y="0"/>
            <a:chExt cx="1506537" cy="458787"/>
          </a:xfrm>
        </p:grpSpPr>
        <p:sp>
          <p:nvSpPr>
            <p:cNvPr id="92" name="Line"/>
            <p:cNvSpPr/>
            <p:nvPr/>
          </p:nvSpPr>
          <p:spPr>
            <a:xfrm>
              <a:off x="0" y="458787"/>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93" name="Circle"/>
            <p:cNvSpPr/>
            <p:nvPr/>
          </p:nvSpPr>
          <p:spPr>
            <a:xfrm>
              <a:off x="374649" y="0"/>
              <a:ext cx="338139"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94" name="Circle"/>
            <p:cNvSpPr/>
            <p:nvPr/>
          </p:nvSpPr>
          <p:spPr>
            <a:xfrm>
              <a:off x="793749" y="0"/>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99" name="Group"/>
          <p:cNvGrpSpPr/>
          <p:nvPr/>
        </p:nvGrpSpPr>
        <p:grpSpPr>
          <a:xfrm>
            <a:off x="1296987" y="4859337"/>
            <a:ext cx="1508126" cy="576264"/>
            <a:chOff x="0" y="0"/>
            <a:chExt cx="1508125" cy="576262"/>
          </a:xfrm>
        </p:grpSpPr>
        <p:sp>
          <p:nvSpPr>
            <p:cNvPr id="96" name="Line"/>
            <p:cNvSpPr/>
            <p:nvPr/>
          </p:nvSpPr>
          <p:spPr>
            <a:xfrm>
              <a:off x="0" y="439737"/>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97" name="Line"/>
            <p:cNvSpPr/>
            <p:nvPr/>
          </p:nvSpPr>
          <p:spPr>
            <a:xfrm>
              <a:off x="0" y="576262"/>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98" name="Circle"/>
            <p:cNvSpPr/>
            <p:nvPr/>
          </p:nvSpPr>
          <p:spPr>
            <a:xfrm>
              <a:off x="585787" y="0"/>
              <a:ext cx="336551"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06" name="Group"/>
          <p:cNvGrpSpPr/>
          <p:nvPr/>
        </p:nvGrpSpPr>
        <p:grpSpPr>
          <a:xfrm>
            <a:off x="5086350" y="3386137"/>
            <a:ext cx="1508125" cy="695326"/>
            <a:chOff x="0" y="0"/>
            <a:chExt cx="1508125" cy="695324"/>
          </a:xfrm>
        </p:grpSpPr>
        <p:sp>
          <p:nvSpPr>
            <p:cNvPr id="100" name="Line"/>
            <p:cNvSpPr/>
            <p:nvPr/>
          </p:nvSpPr>
          <p:spPr>
            <a:xfrm>
              <a:off x="0" y="558799"/>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101" name="Line"/>
            <p:cNvSpPr/>
            <p:nvPr/>
          </p:nvSpPr>
          <p:spPr>
            <a:xfrm>
              <a:off x="0" y="695325"/>
              <a:ext cx="1508125"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102" name="Line"/>
            <p:cNvSpPr/>
            <p:nvPr/>
          </p:nvSpPr>
          <p:spPr>
            <a:xfrm>
              <a:off x="0" y="425450"/>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103" name="Circle"/>
            <p:cNvSpPr/>
            <p:nvPr/>
          </p:nvSpPr>
          <p:spPr>
            <a:xfrm>
              <a:off x="177799" y="6350"/>
              <a:ext cx="336551"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04" name="Circle"/>
            <p:cNvSpPr/>
            <p:nvPr/>
          </p:nvSpPr>
          <p:spPr>
            <a:xfrm>
              <a:off x="596899" y="6350"/>
              <a:ext cx="338139"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05" name="Circle"/>
            <p:cNvSpPr/>
            <p:nvPr/>
          </p:nvSpPr>
          <p:spPr>
            <a:xfrm>
              <a:off x="1017587" y="0"/>
              <a:ext cx="338138"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09" name="Group"/>
          <p:cNvGrpSpPr/>
          <p:nvPr/>
        </p:nvGrpSpPr>
        <p:grpSpPr>
          <a:xfrm>
            <a:off x="5419725" y="4700587"/>
            <a:ext cx="1022350" cy="981076"/>
            <a:chOff x="0" y="0"/>
            <a:chExt cx="1022350" cy="981074"/>
          </a:xfrm>
        </p:grpSpPr>
        <p:sp>
          <p:nvSpPr>
            <p:cNvPr id="107" name="Oval"/>
            <p:cNvSpPr/>
            <p:nvPr/>
          </p:nvSpPr>
          <p:spPr>
            <a:xfrm>
              <a:off x="342900" y="0"/>
              <a:ext cx="336550"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pic>
          <p:nvPicPr>
            <p:cNvPr id="108" name="image.png" descr="image.png"/>
            <p:cNvPicPr>
              <a:picLocks noChangeAspect="1"/>
            </p:cNvPicPr>
            <p:nvPr/>
          </p:nvPicPr>
          <p:blipFill>
            <a:blip r:embed="rId5"/>
            <a:stretch>
              <a:fillRect/>
            </a:stretch>
          </p:blipFill>
          <p:spPr>
            <a:xfrm>
              <a:off x="0" y="465835"/>
              <a:ext cx="1022350" cy="515240"/>
            </a:xfrm>
            <a:prstGeom prst="rect">
              <a:avLst/>
            </a:prstGeom>
            <a:ln w="12700" cap="flat">
              <a:noFill/>
              <a:miter lim="400000"/>
            </a:ln>
            <a:effectLst/>
          </p:spPr>
        </p:pic>
      </p:grpSp>
      <p:sp>
        <p:nvSpPr>
          <p:cNvPr id="110" name="= 7"/>
          <p:cNvSpPr txBox="1"/>
          <p:nvPr/>
        </p:nvSpPr>
        <p:spPr>
          <a:xfrm>
            <a:off x="2704075" y="3212075"/>
            <a:ext cx="1618125"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gn="ctr">
              <a:lnSpc>
                <a:spcPct val="90000"/>
              </a:lnSpc>
              <a:spcBef>
                <a:spcPts val="1000"/>
              </a:spcBef>
              <a:defRPr sz="2800" b="1">
                <a:solidFill>
                  <a:srgbClr val="F55D36"/>
                </a:solidFill>
              </a:defRPr>
            </a:lvl1pPr>
          </a:lstStyle>
          <a:p>
            <a:r>
              <a:t>= 7</a:t>
            </a:r>
          </a:p>
        </p:txBody>
      </p:sp>
      <p:sp>
        <p:nvSpPr>
          <p:cNvPr id="111" name="= 11"/>
          <p:cNvSpPr txBox="1"/>
          <p:nvPr/>
        </p:nvSpPr>
        <p:spPr>
          <a:xfrm>
            <a:off x="2751688" y="4923388"/>
            <a:ext cx="1619737"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gn="ctr">
              <a:lnSpc>
                <a:spcPct val="90000"/>
              </a:lnSpc>
              <a:spcBef>
                <a:spcPts val="1000"/>
              </a:spcBef>
              <a:defRPr sz="2800" b="1">
                <a:solidFill>
                  <a:srgbClr val="F55D36"/>
                </a:solidFill>
              </a:defRPr>
            </a:lvl1pPr>
          </a:lstStyle>
          <a:p>
            <a:r>
              <a:t>= 11</a:t>
            </a:r>
          </a:p>
        </p:txBody>
      </p:sp>
      <p:sp>
        <p:nvSpPr>
          <p:cNvPr id="112" name="= 18"/>
          <p:cNvSpPr txBox="1"/>
          <p:nvPr/>
        </p:nvSpPr>
        <p:spPr>
          <a:xfrm>
            <a:off x="6460100" y="3327962"/>
            <a:ext cx="1619713"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gn="ctr">
              <a:lnSpc>
                <a:spcPct val="90000"/>
              </a:lnSpc>
              <a:spcBef>
                <a:spcPts val="1000"/>
              </a:spcBef>
              <a:defRPr sz="2800" b="1">
                <a:solidFill>
                  <a:srgbClr val="F55D36"/>
                </a:solidFill>
              </a:defRPr>
            </a:lvl1pPr>
          </a:lstStyle>
          <a:p>
            <a:r>
              <a:t>= 18</a:t>
            </a:r>
          </a:p>
        </p:txBody>
      </p:sp>
      <p:sp>
        <p:nvSpPr>
          <p:cNvPr id="113" name="= 20"/>
          <p:cNvSpPr txBox="1"/>
          <p:nvPr/>
        </p:nvSpPr>
        <p:spPr>
          <a:xfrm>
            <a:off x="6460100" y="4788462"/>
            <a:ext cx="1619713"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gn="ctr">
              <a:lnSpc>
                <a:spcPct val="90000"/>
              </a:lnSpc>
              <a:spcBef>
                <a:spcPts val="1000"/>
              </a:spcBef>
              <a:defRPr sz="2800" b="1">
                <a:solidFill>
                  <a:srgbClr val="F55D36"/>
                </a:solidFill>
              </a:defRPr>
            </a:lvl1pPr>
          </a:lstStyle>
          <a:p>
            <a:r>
              <a:t>= 20</a:t>
            </a:r>
          </a:p>
        </p:txBody>
      </p:sp>
      <p:sp>
        <p:nvSpPr>
          <p:cNvPr id="114" name="Rectangle"/>
          <p:cNvSpPr/>
          <p:nvPr/>
        </p:nvSpPr>
        <p:spPr>
          <a:xfrm>
            <a:off x="882650" y="2992437"/>
            <a:ext cx="7354888" cy="3022601"/>
          </a:xfrm>
          <a:prstGeom prst="rect">
            <a:avLst/>
          </a:prstGeom>
          <a:ln w="38100">
            <a:solidFill>
              <a:srgbClr val="F55D36"/>
            </a:solidFill>
          </a:ln>
        </p:spPr>
        <p:txBody>
          <a:bodyPr lIns="45719" rIns="45719" anchor="ctr"/>
          <a:lstStyle/>
          <a:p>
            <a:pPr algn="ctr">
              <a:defRPr>
                <a:solidFill>
                  <a:srgbClr val="FFFFFF"/>
                </a:solidFill>
              </a:defRPr>
            </a:pPr>
            <a:endParaRPr/>
          </a:p>
        </p:txBody>
      </p:sp>
      <p:pic>
        <p:nvPicPr>
          <p:cNvPr id="116"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5762625" y="686874"/>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1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Rectangle"/>
          <p:cNvSpPr/>
          <p:nvPr/>
        </p:nvSpPr>
        <p:spPr>
          <a:xfrm>
            <a:off x="4649787" y="1470025"/>
            <a:ext cx="3332163" cy="3771900"/>
          </a:xfrm>
          <a:prstGeom prst="rect">
            <a:avLst/>
          </a:prstGeom>
          <a:ln w="38100">
            <a:solidFill>
              <a:srgbClr val="F55D36"/>
            </a:solidFill>
          </a:ln>
        </p:spPr>
        <p:txBody>
          <a:bodyPr lIns="45719" rIns="45719" anchor="ctr"/>
          <a:lstStyle/>
          <a:p>
            <a:pPr algn="ctr">
              <a:defRPr>
                <a:solidFill>
                  <a:srgbClr val="FFFFFF"/>
                </a:solidFill>
              </a:defRPr>
            </a:pPr>
            <a:endParaRPr/>
          </a:p>
        </p:txBody>
      </p:sp>
      <p:sp>
        <p:nvSpPr>
          <p:cNvPr id="119" name="Rectangle"/>
          <p:cNvSpPr/>
          <p:nvPr/>
        </p:nvSpPr>
        <p:spPr>
          <a:xfrm>
            <a:off x="981075" y="1470025"/>
            <a:ext cx="3395663" cy="3781425"/>
          </a:xfrm>
          <a:prstGeom prst="rect">
            <a:avLst/>
          </a:prstGeom>
          <a:solidFill>
            <a:srgbClr val="A3D1C7"/>
          </a:solidFill>
          <a:ln w="12700">
            <a:miter lim="400000"/>
          </a:ln>
        </p:spPr>
        <p:txBody>
          <a:bodyPr lIns="45719" rIns="45719" anchor="ctr"/>
          <a:lstStyle/>
          <a:p>
            <a:pPr algn="ctr">
              <a:defRPr>
                <a:solidFill>
                  <a:srgbClr val="FFFFFF"/>
                </a:solidFill>
              </a:defRPr>
            </a:pPr>
            <a:endParaRPr/>
          </a:p>
        </p:txBody>
      </p:sp>
      <p:sp>
        <p:nvSpPr>
          <p:cNvPr id="120" name="Shells, Sticks and Pebbles"/>
          <p:cNvSpPr txBox="1">
            <a:spLocks noGrp="1"/>
          </p:cNvSpPr>
          <p:nvPr>
            <p:ph type="title" idx="4294967295"/>
          </p:nvPr>
        </p:nvSpPr>
        <p:spPr>
          <a:xfrm>
            <a:off x="539413" y="661650"/>
            <a:ext cx="8065174" cy="669012"/>
          </a:xfrm>
          <a:prstGeom prst="rect">
            <a:avLst/>
          </a:prstGeom>
        </p:spPr>
        <p:txBody>
          <a:bodyPr>
            <a:normAutofit fontScale="90000"/>
          </a:bodyPr>
          <a:lstStyle>
            <a:lvl1pPr defTabSz="365760">
              <a:defRPr sz="1440" b="1"/>
            </a:lvl1pPr>
          </a:lstStyle>
          <a:p>
            <a:r>
              <a:t>Shells, Sticks and Pebbles</a:t>
            </a:r>
          </a:p>
        </p:txBody>
      </p:sp>
      <p:sp>
        <p:nvSpPr>
          <p:cNvPr id="121" name="Did you figure it out?…"/>
          <p:cNvSpPr txBox="1">
            <a:spLocks noGrp="1"/>
          </p:cNvSpPr>
          <p:nvPr>
            <p:ph type="body" sz="quarter" idx="4294967295"/>
          </p:nvPr>
        </p:nvSpPr>
        <p:spPr>
          <a:xfrm>
            <a:off x="793175" y="2065503"/>
            <a:ext cx="3469717" cy="3195472"/>
          </a:xfrm>
          <a:prstGeom prst="rect">
            <a:avLst/>
          </a:prstGeom>
        </p:spPr>
        <p:txBody>
          <a:bodyPr>
            <a:normAutofit/>
          </a:bodyPr>
          <a:lstStyle/>
          <a:p>
            <a:pPr marL="229743" indent="-229743" defTabSz="612648">
              <a:spcBef>
                <a:spcPts val="600"/>
              </a:spcBef>
              <a:buFontTx/>
              <a:buAutoNum type="arabicPeriod"/>
              <a:defRPr sz="1943"/>
            </a:pPr>
            <a:r>
              <a:t>Did you figure it out?</a:t>
            </a:r>
          </a:p>
          <a:p>
            <a:pPr marL="229743" indent="-229743" defTabSz="612648">
              <a:spcBef>
                <a:spcPts val="600"/>
              </a:spcBef>
              <a:buFontTx/>
              <a:buAutoNum type="arabicPeriod"/>
              <a:defRPr sz="1943"/>
            </a:pPr>
            <a:r>
              <a:t>What have you learnt about the way the numbers are written?</a:t>
            </a:r>
          </a:p>
          <a:p>
            <a:pPr marL="229743" indent="-229743" defTabSz="612648">
              <a:spcBef>
                <a:spcPts val="600"/>
              </a:spcBef>
              <a:buFontTx/>
              <a:buAutoNum type="arabicPeriod"/>
              <a:defRPr sz="1943"/>
            </a:pPr>
            <a:r>
              <a:t>What other Maya numbers can you write?</a:t>
            </a:r>
          </a:p>
          <a:p>
            <a:pPr marL="229743" indent="-229743" defTabSz="612648">
              <a:spcBef>
                <a:spcPts val="600"/>
              </a:spcBef>
              <a:buFontTx/>
              <a:buAutoNum type="arabicPeriod"/>
              <a:defRPr sz="1943"/>
            </a:pPr>
            <a:r>
              <a:t>How is the Maya number system similar and different to our own?</a:t>
            </a:r>
          </a:p>
        </p:txBody>
      </p:sp>
      <p:sp>
        <p:nvSpPr>
          <p:cNvPr id="122" name="Questions"/>
          <p:cNvSpPr txBox="1"/>
          <p:nvPr/>
        </p:nvSpPr>
        <p:spPr>
          <a:xfrm>
            <a:off x="857794" y="1467394"/>
            <a:ext cx="3629524" cy="872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400" b="1"/>
            </a:lvl1pPr>
          </a:lstStyle>
          <a:p>
            <a:r>
              <a:t>Questions</a:t>
            </a:r>
          </a:p>
        </p:txBody>
      </p:sp>
      <p:grpSp>
        <p:nvGrpSpPr>
          <p:cNvPr id="127" name="Group"/>
          <p:cNvGrpSpPr/>
          <p:nvPr/>
        </p:nvGrpSpPr>
        <p:grpSpPr>
          <a:xfrm>
            <a:off x="4957762" y="1964898"/>
            <a:ext cx="3121452" cy="2663001"/>
            <a:chOff x="0" y="0"/>
            <a:chExt cx="3121451" cy="2663000"/>
          </a:xfrm>
        </p:grpSpPr>
        <p:sp>
          <p:nvSpPr>
            <p:cNvPr id="123" name="Line"/>
            <p:cNvSpPr/>
            <p:nvPr/>
          </p:nvSpPr>
          <p:spPr>
            <a:xfrm>
              <a:off x="0" y="2454700"/>
              <a:ext cx="1506537"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124" name="Circle"/>
            <p:cNvSpPr/>
            <p:nvPr/>
          </p:nvSpPr>
          <p:spPr>
            <a:xfrm>
              <a:off x="555624" y="1265663"/>
              <a:ext cx="336551"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pic>
          <p:nvPicPr>
            <p:cNvPr id="125" name="image.png" descr="image.png"/>
            <p:cNvPicPr>
              <a:picLocks noChangeAspect="1"/>
            </p:cNvPicPr>
            <p:nvPr/>
          </p:nvPicPr>
          <p:blipFill>
            <a:blip r:embed="rId5"/>
            <a:stretch>
              <a:fillRect/>
            </a:stretch>
          </p:blipFill>
          <p:spPr>
            <a:xfrm>
              <a:off x="212783" y="122924"/>
              <a:ext cx="1022381" cy="515353"/>
            </a:xfrm>
            <a:prstGeom prst="rect">
              <a:avLst/>
            </a:prstGeom>
            <a:ln w="12700" cap="flat">
              <a:noFill/>
              <a:miter lim="400000"/>
            </a:ln>
            <a:effectLst/>
          </p:spPr>
        </p:pic>
        <p:sp>
          <p:nvSpPr>
            <p:cNvPr id="126" name="= 0…"/>
            <p:cNvSpPr txBox="1"/>
            <p:nvPr/>
          </p:nvSpPr>
          <p:spPr>
            <a:xfrm>
              <a:off x="1519517" y="0"/>
              <a:ext cx="1601935" cy="26630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2000" tIns="252000" rIns="252000" bIns="252000" numCol="1" anchor="t">
              <a:spAutoFit/>
            </a:bodyPr>
            <a:lstStyle/>
            <a:p>
              <a:pPr algn="ctr">
                <a:defRPr sz="2800" b="1">
                  <a:solidFill>
                    <a:srgbClr val="F55D36"/>
                  </a:solidFill>
                </a:defRPr>
              </a:pPr>
              <a:r>
                <a:t>= 0</a:t>
              </a:r>
            </a:p>
            <a:p>
              <a:pPr algn="ctr">
                <a:defRPr sz="2800" b="1">
                  <a:solidFill>
                    <a:srgbClr val="F55D36"/>
                  </a:solidFill>
                </a:defRPr>
              </a:pPr>
              <a:endParaRPr/>
            </a:p>
            <a:p>
              <a:pPr algn="ctr">
                <a:defRPr sz="2800" b="1">
                  <a:solidFill>
                    <a:srgbClr val="F55D36"/>
                  </a:solidFill>
                </a:defRPr>
              </a:pPr>
              <a:r>
                <a:t>= 1</a:t>
              </a:r>
            </a:p>
            <a:p>
              <a:pPr algn="ctr">
                <a:defRPr sz="2800" b="1">
                  <a:solidFill>
                    <a:srgbClr val="F55D36"/>
                  </a:solidFill>
                </a:defRPr>
              </a:pPr>
              <a:endParaRPr/>
            </a:p>
            <a:p>
              <a:pPr algn="ctr">
                <a:defRPr sz="2800" b="1">
                  <a:solidFill>
                    <a:srgbClr val="F55D36"/>
                  </a:solidFill>
                </a:defRPr>
              </a:pPr>
              <a:r>
                <a:t>= 5</a:t>
              </a:r>
            </a:p>
          </p:txBody>
        </p:sp>
      </p:grpSp>
      <p:pic>
        <p:nvPicPr>
          <p:cNvPr id="128" name="image.png" descr="image.png"/>
          <p:cNvPicPr>
            <a:picLocks noChangeAspect="1"/>
          </p:cNvPicPr>
          <p:nvPr/>
        </p:nvPicPr>
        <p:blipFill>
          <a:blip r:embed="rId6"/>
          <a:stretch>
            <a:fillRect/>
          </a:stretch>
        </p:blipFill>
        <p:spPr>
          <a:xfrm>
            <a:off x="763587" y="5299075"/>
            <a:ext cx="1069976" cy="1046163"/>
          </a:xfrm>
          <a:prstGeom prst="rect">
            <a:avLst/>
          </a:prstGeom>
          <a:ln w="12700">
            <a:miter lim="400000"/>
          </a:ln>
        </p:spPr>
      </p:pic>
      <p:pic>
        <p:nvPicPr>
          <p:cNvPr id="129" name="image.png" descr="image.png"/>
          <p:cNvPicPr>
            <a:picLocks noChangeAspect="1"/>
          </p:cNvPicPr>
          <p:nvPr/>
        </p:nvPicPr>
        <p:blipFill>
          <a:blip r:embed="rId7"/>
          <a:stretch>
            <a:fillRect/>
          </a:stretch>
        </p:blipFill>
        <p:spPr>
          <a:xfrm>
            <a:off x="2416175" y="5330825"/>
            <a:ext cx="1098550" cy="1063625"/>
          </a:xfrm>
          <a:prstGeom prst="rect">
            <a:avLst/>
          </a:prstGeom>
          <a:ln w="12700">
            <a:miter lim="400000"/>
          </a:ln>
        </p:spPr>
      </p:pic>
      <p:pic>
        <p:nvPicPr>
          <p:cNvPr id="130" name="image.png" descr="image.png"/>
          <p:cNvPicPr>
            <a:picLocks noChangeAspect="1"/>
          </p:cNvPicPr>
          <p:nvPr/>
        </p:nvPicPr>
        <p:blipFill>
          <a:blip r:embed="rId8"/>
          <a:stretch>
            <a:fillRect/>
          </a:stretch>
        </p:blipFill>
        <p:spPr>
          <a:xfrm rot="1015025">
            <a:off x="1439862" y="5451475"/>
            <a:ext cx="1195388" cy="1001713"/>
          </a:xfrm>
          <a:prstGeom prst="rect">
            <a:avLst/>
          </a:prstGeom>
          <a:ln w="12700">
            <a:miter lim="400000"/>
          </a:ln>
        </p:spPr>
      </p:pic>
      <p:pic>
        <p:nvPicPr>
          <p:cNvPr id="131" name="image.png" descr="image.png"/>
          <p:cNvPicPr>
            <a:picLocks noChangeAspect="1"/>
          </p:cNvPicPr>
          <p:nvPr/>
        </p:nvPicPr>
        <p:blipFill>
          <a:blip r:embed="rId6"/>
          <a:stretch>
            <a:fillRect/>
          </a:stretch>
        </p:blipFill>
        <p:spPr>
          <a:xfrm>
            <a:off x="3187700" y="5314950"/>
            <a:ext cx="1069975" cy="1046163"/>
          </a:xfrm>
          <a:prstGeom prst="rect">
            <a:avLst/>
          </a:prstGeom>
          <a:ln w="12700">
            <a:miter lim="400000"/>
          </a:ln>
        </p:spPr>
      </p:pic>
      <p:pic>
        <p:nvPicPr>
          <p:cNvPr id="132" name="image.png" descr="image.png"/>
          <p:cNvPicPr>
            <a:picLocks noChangeAspect="1"/>
          </p:cNvPicPr>
          <p:nvPr/>
        </p:nvPicPr>
        <p:blipFill>
          <a:blip r:embed="rId7"/>
          <a:stretch>
            <a:fillRect/>
          </a:stretch>
        </p:blipFill>
        <p:spPr>
          <a:xfrm>
            <a:off x="4840287" y="5345112"/>
            <a:ext cx="1098551" cy="1063626"/>
          </a:xfrm>
          <a:prstGeom prst="rect">
            <a:avLst/>
          </a:prstGeom>
          <a:ln w="12700">
            <a:miter lim="400000"/>
          </a:ln>
        </p:spPr>
      </p:pic>
      <p:pic>
        <p:nvPicPr>
          <p:cNvPr id="133" name="image.png" descr="image.png"/>
          <p:cNvPicPr>
            <a:picLocks noChangeAspect="1"/>
          </p:cNvPicPr>
          <p:nvPr/>
        </p:nvPicPr>
        <p:blipFill>
          <a:blip r:embed="rId8"/>
          <a:stretch>
            <a:fillRect/>
          </a:stretch>
        </p:blipFill>
        <p:spPr>
          <a:xfrm rot="1015025">
            <a:off x="3863975" y="5467350"/>
            <a:ext cx="1195388" cy="1001713"/>
          </a:xfrm>
          <a:prstGeom prst="rect">
            <a:avLst/>
          </a:prstGeom>
          <a:ln w="12700">
            <a:miter lim="400000"/>
          </a:ln>
        </p:spPr>
      </p:pic>
      <p:pic>
        <p:nvPicPr>
          <p:cNvPr id="134" name="image.png" descr="image.png"/>
          <p:cNvPicPr>
            <a:picLocks noChangeAspect="1"/>
          </p:cNvPicPr>
          <p:nvPr/>
        </p:nvPicPr>
        <p:blipFill>
          <a:blip r:embed="rId6"/>
          <a:stretch>
            <a:fillRect/>
          </a:stretch>
        </p:blipFill>
        <p:spPr>
          <a:xfrm>
            <a:off x="5611812" y="5330825"/>
            <a:ext cx="1069976" cy="1046163"/>
          </a:xfrm>
          <a:prstGeom prst="rect">
            <a:avLst/>
          </a:prstGeom>
          <a:ln w="12700">
            <a:miter lim="400000"/>
          </a:ln>
        </p:spPr>
      </p:pic>
      <p:pic>
        <p:nvPicPr>
          <p:cNvPr id="135" name="image.png" descr="image.png"/>
          <p:cNvPicPr>
            <a:picLocks noChangeAspect="1"/>
          </p:cNvPicPr>
          <p:nvPr/>
        </p:nvPicPr>
        <p:blipFill>
          <a:blip r:embed="rId7"/>
          <a:stretch>
            <a:fillRect/>
          </a:stretch>
        </p:blipFill>
        <p:spPr>
          <a:xfrm>
            <a:off x="7264400" y="5360987"/>
            <a:ext cx="1098550" cy="1063626"/>
          </a:xfrm>
          <a:prstGeom prst="rect">
            <a:avLst/>
          </a:prstGeom>
          <a:ln w="12700">
            <a:miter lim="400000"/>
          </a:ln>
        </p:spPr>
      </p:pic>
      <p:pic>
        <p:nvPicPr>
          <p:cNvPr id="136" name="image.png" descr="image.png"/>
          <p:cNvPicPr>
            <a:picLocks noChangeAspect="1"/>
          </p:cNvPicPr>
          <p:nvPr/>
        </p:nvPicPr>
        <p:blipFill>
          <a:blip r:embed="rId8"/>
          <a:stretch>
            <a:fillRect/>
          </a:stretch>
        </p:blipFill>
        <p:spPr>
          <a:xfrm rot="1015025">
            <a:off x="6288087" y="5483225"/>
            <a:ext cx="1195388" cy="1001713"/>
          </a:xfrm>
          <a:prstGeom prst="rect">
            <a:avLst/>
          </a:prstGeom>
          <a:ln w="12700">
            <a:miter lim="400000"/>
          </a:ln>
        </p:spPr>
      </p:pic>
      <p:pic>
        <p:nvPicPr>
          <p:cNvPr id="138"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9"/>
          <a:stretch>
            <a:fillRect/>
          </a:stretch>
        </p:blipFill>
        <p:spPr>
          <a:xfrm>
            <a:off x="5849937" y="758825"/>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3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Maya Numbers"/>
          <p:cNvSpPr txBox="1">
            <a:spLocks noGrp="1"/>
          </p:cNvSpPr>
          <p:nvPr>
            <p:ph type="title" idx="4294967295"/>
          </p:nvPr>
        </p:nvSpPr>
        <p:spPr>
          <a:xfrm>
            <a:off x="539413" y="661650"/>
            <a:ext cx="8065174" cy="669012"/>
          </a:xfrm>
          <a:prstGeom prst="rect">
            <a:avLst/>
          </a:prstGeom>
        </p:spPr>
        <p:txBody>
          <a:bodyPr>
            <a:normAutofit fontScale="90000"/>
          </a:bodyPr>
          <a:lstStyle>
            <a:lvl1pPr defTabSz="365760">
              <a:defRPr sz="1440" b="1"/>
            </a:lvl1pPr>
          </a:lstStyle>
          <a:p>
            <a:r>
              <a:t>Maya Numbers</a:t>
            </a:r>
          </a:p>
        </p:txBody>
      </p:sp>
      <p:pic>
        <p:nvPicPr>
          <p:cNvPr id="141" name="image.png" descr="image.png"/>
          <p:cNvPicPr>
            <a:picLocks noChangeAspect="1"/>
          </p:cNvPicPr>
          <p:nvPr/>
        </p:nvPicPr>
        <p:blipFill>
          <a:blip r:embed="rId5"/>
          <a:stretch>
            <a:fillRect/>
          </a:stretch>
        </p:blipFill>
        <p:spPr>
          <a:xfrm>
            <a:off x="877887" y="1474787"/>
            <a:ext cx="3621088" cy="4492626"/>
          </a:xfrm>
          <a:prstGeom prst="rect">
            <a:avLst/>
          </a:prstGeom>
          <a:ln w="12700">
            <a:miter lim="400000"/>
          </a:ln>
        </p:spPr>
      </p:pic>
      <p:pic>
        <p:nvPicPr>
          <p:cNvPr id="142" name="image.png" descr="image.png"/>
          <p:cNvPicPr>
            <a:picLocks noChangeAspect="1"/>
          </p:cNvPicPr>
          <p:nvPr/>
        </p:nvPicPr>
        <p:blipFill>
          <a:blip r:embed="rId6"/>
          <a:stretch>
            <a:fillRect/>
          </a:stretch>
        </p:blipFill>
        <p:spPr>
          <a:xfrm>
            <a:off x="4651375" y="1481137"/>
            <a:ext cx="3621088" cy="4492626"/>
          </a:xfrm>
          <a:prstGeom prst="rect">
            <a:avLst/>
          </a:prstGeom>
          <a:ln w="12700">
            <a:miter lim="400000"/>
          </a:ln>
        </p:spPr>
      </p:pic>
      <p:sp>
        <p:nvSpPr>
          <p:cNvPr id="143" name="Line"/>
          <p:cNvSpPr/>
          <p:nvPr/>
        </p:nvSpPr>
        <p:spPr>
          <a:xfrm>
            <a:off x="3168650" y="3486150"/>
            <a:ext cx="739775" cy="0"/>
          </a:xfrm>
          <a:prstGeom prst="line">
            <a:avLst/>
          </a:prstGeom>
          <a:ln w="28575">
            <a:solidFill>
              <a:srgbClr val="1C1C1C"/>
            </a:solidFill>
            <a:miter/>
          </a:ln>
        </p:spPr>
        <p:txBody>
          <a:bodyPr lIns="45719" rIns="45719"/>
          <a:lstStyle/>
          <a:p>
            <a:endParaRPr/>
          </a:p>
        </p:txBody>
      </p:sp>
      <p:sp>
        <p:nvSpPr>
          <p:cNvPr id="144" name="Circle"/>
          <p:cNvSpPr/>
          <p:nvPr/>
        </p:nvSpPr>
        <p:spPr>
          <a:xfrm flipV="1">
            <a:off x="3487737" y="1639887"/>
            <a:ext cx="141288" cy="141288"/>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grpSp>
        <p:nvGrpSpPr>
          <p:cNvPr id="147" name="Group"/>
          <p:cNvGrpSpPr/>
          <p:nvPr/>
        </p:nvGrpSpPr>
        <p:grpSpPr>
          <a:xfrm>
            <a:off x="3389312" y="2101849"/>
            <a:ext cx="327026" cy="141289"/>
            <a:chOff x="0" y="0"/>
            <a:chExt cx="327025" cy="141287"/>
          </a:xfrm>
        </p:grpSpPr>
        <p:sp>
          <p:nvSpPr>
            <p:cNvPr id="145" name="Circle"/>
            <p:cNvSpPr/>
            <p:nvPr/>
          </p:nvSpPr>
          <p:spPr>
            <a:xfrm rot="10800000" flipH="1">
              <a:off x="-1"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46" name="Circle"/>
            <p:cNvSpPr/>
            <p:nvPr/>
          </p:nvSpPr>
          <p:spPr>
            <a:xfrm rot="10800000" flipH="1">
              <a:off x="185737"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51" name="Group"/>
          <p:cNvGrpSpPr/>
          <p:nvPr/>
        </p:nvGrpSpPr>
        <p:grpSpPr>
          <a:xfrm>
            <a:off x="3294062" y="2536824"/>
            <a:ext cx="511176" cy="141289"/>
            <a:chOff x="0" y="0"/>
            <a:chExt cx="511175" cy="141287"/>
          </a:xfrm>
        </p:grpSpPr>
        <p:sp>
          <p:nvSpPr>
            <p:cNvPr id="148" name="Circle"/>
            <p:cNvSpPr/>
            <p:nvPr/>
          </p:nvSpPr>
          <p:spPr>
            <a:xfrm rot="10800000" flipH="1">
              <a:off x="0"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49" name="Circle"/>
            <p:cNvSpPr/>
            <p:nvPr/>
          </p:nvSpPr>
          <p:spPr>
            <a:xfrm rot="10800000" flipH="1">
              <a:off x="184149" y="0"/>
              <a:ext cx="142876"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0" name="Circle"/>
            <p:cNvSpPr/>
            <p:nvPr/>
          </p:nvSpPr>
          <p:spPr>
            <a:xfrm rot="10800000" flipH="1">
              <a:off x="369887"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56" name="Group"/>
          <p:cNvGrpSpPr/>
          <p:nvPr/>
        </p:nvGrpSpPr>
        <p:grpSpPr>
          <a:xfrm>
            <a:off x="3186112" y="2971799"/>
            <a:ext cx="696914" cy="141289"/>
            <a:chOff x="0" y="0"/>
            <a:chExt cx="696912" cy="141287"/>
          </a:xfrm>
        </p:grpSpPr>
        <p:sp>
          <p:nvSpPr>
            <p:cNvPr id="152" name="Circle"/>
            <p:cNvSpPr/>
            <p:nvPr/>
          </p:nvSpPr>
          <p:spPr>
            <a:xfrm rot="10800000" flipH="1">
              <a:off x="0"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3" name="Circle"/>
            <p:cNvSpPr/>
            <p:nvPr/>
          </p:nvSpPr>
          <p:spPr>
            <a:xfrm rot="10800000" flipH="1">
              <a:off x="185736"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4" name="Circle"/>
            <p:cNvSpPr/>
            <p:nvPr/>
          </p:nvSpPr>
          <p:spPr>
            <a:xfrm rot="10800000" flipH="1">
              <a:off x="369886"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5" name="Circle"/>
            <p:cNvSpPr/>
            <p:nvPr/>
          </p:nvSpPr>
          <p:spPr>
            <a:xfrm rot="10800000" flipH="1">
              <a:off x="555625"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59" name="Group"/>
          <p:cNvGrpSpPr/>
          <p:nvPr/>
        </p:nvGrpSpPr>
        <p:grpSpPr>
          <a:xfrm>
            <a:off x="3186112" y="3802062"/>
            <a:ext cx="739776" cy="204788"/>
            <a:chOff x="0" y="0"/>
            <a:chExt cx="739775" cy="204787"/>
          </a:xfrm>
        </p:grpSpPr>
        <p:sp>
          <p:nvSpPr>
            <p:cNvPr id="157" name="Line"/>
            <p:cNvSpPr/>
            <p:nvPr/>
          </p:nvSpPr>
          <p:spPr>
            <a:xfrm>
              <a:off x="-1" y="204787"/>
              <a:ext cx="739777"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58" name="Circle"/>
            <p:cNvSpPr/>
            <p:nvPr/>
          </p:nvSpPr>
          <p:spPr>
            <a:xfrm rot="10800000" flipH="1">
              <a:off x="301624" y="-1"/>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63" name="Group"/>
          <p:cNvGrpSpPr/>
          <p:nvPr/>
        </p:nvGrpSpPr>
        <p:grpSpPr>
          <a:xfrm>
            <a:off x="3186112" y="4275137"/>
            <a:ext cx="739776" cy="196851"/>
            <a:chOff x="0" y="0"/>
            <a:chExt cx="739775" cy="196850"/>
          </a:xfrm>
        </p:grpSpPr>
        <p:sp>
          <p:nvSpPr>
            <p:cNvPr id="160" name="Line"/>
            <p:cNvSpPr/>
            <p:nvPr/>
          </p:nvSpPr>
          <p:spPr>
            <a:xfrm>
              <a:off x="-1" y="196850"/>
              <a:ext cx="739777"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61" name="Circle"/>
            <p:cNvSpPr/>
            <p:nvPr/>
          </p:nvSpPr>
          <p:spPr>
            <a:xfrm rot="10800000" flipH="1">
              <a:off x="203199" y="-1"/>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62" name="Circle"/>
            <p:cNvSpPr/>
            <p:nvPr/>
          </p:nvSpPr>
          <p:spPr>
            <a:xfrm rot="10800000" flipH="1">
              <a:off x="388936" y="-1"/>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68" name="Group"/>
          <p:cNvGrpSpPr/>
          <p:nvPr/>
        </p:nvGrpSpPr>
        <p:grpSpPr>
          <a:xfrm>
            <a:off x="3186112" y="4718049"/>
            <a:ext cx="739776" cy="203201"/>
            <a:chOff x="0" y="0"/>
            <a:chExt cx="739775" cy="203200"/>
          </a:xfrm>
        </p:grpSpPr>
        <p:sp>
          <p:nvSpPr>
            <p:cNvPr id="164" name="Line"/>
            <p:cNvSpPr/>
            <p:nvPr/>
          </p:nvSpPr>
          <p:spPr>
            <a:xfrm>
              <a:off x="-1" y="203200"/>
              <a:ext cx="739777"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65" name="Circle"/>
            <p:cNvSpPr/>
            <p:nvPr/>
          </p:nvSpPr>
          <p:spPr>
            <a:xfrm rot="10800000" flipH="1">
              <a:off x="107950"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66" name="Circle"/>
            <p:cNvSpPr/>
            <p:nvPr/>
          </p:nvSpPr>
          <p:spPr>
            <a:xfrm rot="10800000" flipH="1">
              <a:off x="293686"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67" name="Circle"/>
            <p:cNvSpPr/>
            <p:nvPr/>
          </p:nvSpPr>
          <p:spPr>
            <a:xfrm rot="10800000" flipH="1">
              <a:off x="477837"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75" name="Group"/>
          <p:cNvGrpSpPr/>
          <p:nvPr/>
        </p:nvGrpSpPr>
        <p:grpSpPr>
          <a:xfrm>
            <a:off x="3170237" y="5157787"/>
            <a:ext cx="739776" cy="204788"/>
            <a:chOff x="0" y="0"/>
            <a:chExt cx="739775" cy="204787"/>
          </a:xfrm>
        </p:grpSpPr>
        <p:sp>
          <p:nvSpPr>
            <p:cNvPr id="169" name="Line"/>
            <p:cNvSpPr/>
            <p:nvPr/>
          </p:nvSpPr>
          <p:spPr>
            <a:xfrm>
              <a:off x="-1" y="204787"/>
              <a:ext cx="739777"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nvGrpSpPr>
            <p:cNvPr id="174" name="Group"/>
            <p:cNvGrpSpPr/>
            <p:nvPr/>
          </p:nvGrpSpPr>
          <p:grpSpPr>
            <a:xfrm>
              <a:off x="20637" y="-1"/>
              <a:ext cx="695326" cy="141289"/>
              <a:chOff x="0" y="0"/>
              <a:chExt cx="695325" cy="141287"/>
            </a:xfrm>
          </p:grpSpPr>
          <p:sp>
            <p:nvSpPr>
              <p:cNvPr id="170" name="Circle"/>
              <p:cNvSpPr/>
              <p:nvPr/>
            </p:nvSpPr>
            <p:spPr>
              <a:xfrm rot="10800000" flipH="1">
                <a:off x="0"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71" name="Circle"/>
              <p:cNvSpPr/>
              <p:nvPr/>
            </p:nvSpPr>
            <p:spPr>
              <a:xfrm rot="10800000" flipH="1">
                <a:off x="184149"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72" name="Circle"/>
              <p:cNvSpPr/>
              <p:nvPr/>
            </p:nvSpPr>
            <p:spPr>
              <a:xfrm rot="10800000" flipH="1">
                <a:off x="369888"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73" name="Circle"/>
              <p:cNvSpPr/>
              <p:nvPr/>
            </p:nvSpPr>
            <p:spPr>
              <a:xfrm rot="10800000" flipH="1">
                <a:off x="554038"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178" name="Group"/>
          <p:cNvGrpSpPr/>
          <p:nvPr/>
        </p:nvGrpSpPr>
        <p:grpSpPr>
          <a:xfrm>
            <a:off x="3160712" y="5716587"/>
            <a:ext cx="741363" cy="69851"/>
            <a:chOff x="0" y="0"/>
            <a:chExt cx="741362" cy="69849"/>
          </a:xfrm>
        </p:grpSpPr>
        <p:sp>
          <p:nvSpPr>
            <p:cNvPr id="176" name="Line"/>
            <p:cNvSpPr/>
            <p:nvPr/>
          </p:nvSpPr>
          <p:spPr>
            <a:xfrm>
              <a:off x="0" y="69850"/>
              <a:ext cx="741363"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77" name="Line"/>
            <p:cNvSpPr/>
            <p:nvPr/>
          </p:nvSpPr>
          <p:spPr>
            <a:xfrm>
              <a:off x="0" y="0"/>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183" name="Group"/>
          <p:cNvGrpSpPr/>
          <p:nvPr/>
        </p:nvGrpSpPr>
        <p:grpSpPr>
          <a:xfrm>
            <a:off x="6996112" y="1647824"/>
            <a:ext cx="739776" cy="257177"/>
            <a:chOff x="0" y="0"/>
            <a:chExt cx="739775" cy="257175"/>
          </a:xfrm>
        </p:grpSpPr>
        <p:grpSp>
          <p:nvGrpSpPr>
            <p:cNvPr id="181" name="Group"/>
            <p:cNvGrpSpPr/>
            <p:nvPr/>
          </p:nvGrpSpPr>
          <p:grpSpPr>
            <a:xfrm>
              <a:off x="0" y="187325"/>
              <a:ext cx="739775" cy="69851"/>
              <a:chOff x="0" y="0"/>
              <a:chExt cx="739775" cy="69849"/>
            </a:xfrm>
          </p:grpSpPr>
          <p:sp>
            <p:nvSpPr>
              <p:cNvPr id="179" name="Line"/>
              <p:cNvSpPr/>
              <p:nvPr/>
            </p:nvSpPr>
            <p:spPr>
              <a:xfrm>
                <a:off x="0" y="69849"/>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80" name="Line"/>
              <p:cNvSpPr/>
              <p:nvPr/>
            </p:nvSpPr>
            <p:spPr>
              <a:xfrm>
                <a:off x="0" y="0"/>
                <a:ext cx="739775"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sp>
          <p:nvSpPr>
            <p:cNvPr id="182" name="Circle"/>
            <p:cNvSpPr/>
            <p:nvPr/>
          </p:nvSpPr>
          <p:spPr>
            <a:xfrm rot="10800000" flipH="1">
              <a:off x="300036" y="-1"/>
              <a:ext cx="139702" cy="14129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90" name="Group"/>
          <p:cNvGrpSpPr/>
          <p:nvPr/>
        </p:nvGrpSpPr>
        <p:grpSpPr>
          <a:xfrm>
            <a:off x="6996112" y="2111374"/>
            <a:ext cx="739776" cy="280989"/>
            <a:chOff x="0" y="0"/>
            <a:chExt cx="739775" cy="280987"/>
          </a:xfrm>
        </p:grpSpPr>
        <p:grpSp>
          <p:nvGrpSpPr>
            <p:cNvPr id="186" name="Group"/>
            <p:cNvGrpSpPr/>
            <p:nvPr/>
          </p:nvGrpSpPr>
          <p:grpSpPr>
            <a:xfrm>
              <a:off x="0" y="211137"/>
              <a:ext cx="739775" cy="69851"/>
              <a:chOff x="0" y="74"/>
              <a:chExt cx="739775" cy="69849"/>
            </a:xfrm>
          </p:grpSpPr>
          <p:sp>
            <p:nvSpPr>
              <p:cNvPr id="184" name="Line"/>
              <p:cNvSpPr/>
              <p:nvPr/>
            </p:nvSpPr>
            <p:spPr>
              <a:xfrm>
                <a:off x="0" y="69924"/>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85" name="Line"/>
              <p:cNvSpPr/>
              <p:nvPr/>
            </p:nvSpPr>
            <p:spPr>
              <a:xfrm>
                <a:off x="0" y="74"/>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189" name="Group"/>
            <p:cNvGrpSpPr/>
            <p:nvPr/>
          </p:nvGrpSpPr>
          <p:grpSpPr>
            <a:xfrm>
              <a:off x="206375" y="-1"/>
              <a:ext cx="327025" cy="141289"/>
              <a:chOff x="0" y="0"/>
              <a:chExt cx="327024" cy="141287"/>
            </a:xfrm>
          </p:grpSpPr>
          <p:sp>
            <p:nvSpPr>
              <p:cNvPr id="187" name="Circle"/>
              <p:cNvSpPr/>
              <p:nvPr/>
            </p:nvSpPr>
            <p:spPr>
              <a:xfrm rot="10800000" flipH="1">
                <a:off x="0"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88" name="Circle"/>
              <p:cNvSpPr/>
              <p:nvPr/>
            </p:nvSpPr>
            <p:spPr>
              <a:xfrm rot="10800000" flipH="1">
                <a:off x="185736"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198" name="Group"/>
          <p:cNvGrpSpPr/>
          <p:nvPr/>
        </p:nvGrpSpPr>
        <p:grpSpPr>
          <a:xfrm>
            <a:off x="6996112" y="2614612"/>
            <a:ext cx="739776" cy="273051"/>
            <a:chOff x="0" y="0"/>
            <a:chExt cx="739775" cy="273050"/>
          </a:xfrm>
        </p:grpSpPr>
        <p:grpSp>
          <p:nvGrpSpPr>
            <p:cNvPr id="193" name="Group"/>
            <p:cNvGrpSpPr/>
            <p:nvPr/>
          </p:nvGrpSpPr>
          <p:grpSpPr>
            <a:xfrm>
              <a:off x="0" y="203200"/>
              <a:ext cx="739775" cy="69850"/>
              <a:chOff x="0" y="112"/>
              <a:chExt cx="739775" cy="69849"/>
            </a:xfrm>
          </p:grpSpPr>
          <p:sp>
            <p:nvSpPr>
              <p:cNvPr id="191" name="Line"/>
              <p:cNvSpPr/>
              <p:nvPr/>
            </p:nvSpPr>
            <p:spPr>
              <a:xfrm>
                <a:off x="0" y="69962"/>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192" name="Line"/>
              <p:cNvSpPr/>
              <p:nvPr/>
            </p:nvSpPr>
            <p:spPr>
              <a:xfrm>
                <a:off x="0" y="112"/>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197" name="Group"/>
            <p:cNvGrpSpPr/>
            <p:nvPr/>
          </p:nvGrpSpPr>
          <p:grpSpPr>
            <a:xfrm>
              <a:off x="128586" y="-1"/>
              <a:ext cx="511176" cy="141288"/>
              <a:chOff x="0" y="0"/>
              <a:chExt cx="511175" cy="141286"/>
            </a:xfrm>
          </p:grpSpPr>
          <p:sp>
            <p:nvSpPr>
              <p:cNvPr id="194" name="Circle"/>
              <p:cNvSpPr/>
              <p:nvPr/>
            </p:nvSpPr>
            <p:spPr>
              <a:xfrm rot="10800000" flipH="1">
                <a:off x="0" y="0"/>
                <a:ext cx="141288"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95" name="Circle"/>
              <p:cNvSpPr/>
              <p:nvPr/>
            </p:nvSpPr>
            <p:spPr>
              <a:xfrm rot="10800000" flipH="1">
                <a:off x="184150" y="0"/>
                <a:ext cx="142876"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96" name="Circle"/>
              <p:cNvSpPr/>
              <p:nvPr/>
            </p:nvSpPr>
            <p:spPr>
              <a:xfrm rot="10800000" flipH="1">
                <a:off x="369888" y="0"/>
                <a:ext cx="141288"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207" name="Group"/>
          <p:cNvGrpSpPr/>
          <p:nvPr/>
        </p:nvGrpSpPr>
        <p:grpSpPr>
          <a:xfrm>
            <a:off x="6996112" y="3049587"/>
            <a:ext cx="739776" cy="280988"/>
            <a:chOff x="0" y="0"/>
            <a:chExt cx="739775" cy="280987"/>
          </a:xfrm>
        </p:grpSpPr>
        <p:grpSp>
          <p:nvGrpSpPr>
            <p:cNvPr id="201" name="Group"/>
            <p:cNvGrpSpPr/>
            <p:nvPr/>
          </p:nvGrpSpPr>
          <p:grpSpPr>
            <a:xfrm>
              <a:off x="0" y="211136"/>
              <a:ext cx="739775" cy="69852"/>
              <a:chOff x="0" y="73"/>
              <a:chExt cx="739775" cy="69850"/>
            </a:xfrm>
          </p:grpSpPr>
          <p:sp>
            <p:nvSpPr>
              <p:cNvPr id="199" name="Line"/>
              <p:cNvSpPr/>
              <p:nvPr/>
            </p:nvSpPr>
            <p:spPr>
              <a:xfrm>
                <a:off x="0" y="69924"/>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00" name="Line"/>
              <p:cNvSpPr/>
              <p:nvPr/>
            </p:nvSpPr>
            <p:spPr>
              <a:xfrm>
                <a:off x="0" y="73"/>
                <a:ext cx="739775"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206" name="Group"/>
            <p:cNvGrpSpPr/>
            <p:nvPr/>
          </p:nvGrpSpPr>
          <p:grpSpPr>
            <a:xfrm>
              <a:off x="22224" y="-1"/>
              <a:ext cx="695326" cy="141289"/>
              <a:chOff x="0" y="0"/>
              <a:chExt cx="695324" cy="141287"/>
            </a:xfrm>
          </p:grpSpPr>
          <p:sp>
            <p:nvSpPr>
              <p:cNvPr id="202" name="Circle"/>
              <p:cNvSpPr/>
              <p:nvPr/>
            </p:nvSpPr>
            <p:spPr>
              <a:xfrm rot="10800000" flipH="1">
                <a:off x="0"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03" name="Circle"/>
              <p:cNvSpPr/>
              <p:nvPr/>
            </p:nvSpPr>
            <p:spPr>
              <a:xfrm rot="10800000" flipH="1">
                <a:off x="184149"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04" name="Circle"/>
              <p:cNvSpPr/>
              <p:nvPr/>
            </p:nvSpPr>
            <p:spPr>
              <a:xfrm rot="10800000" flipH="1">
                <a:off x="369886" y="0"/>
                <a:ext cx="141289"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05" name="Circle"/>
              <p:cNvSpPr/>
              <p:nvPr/>
            </p:nvSpPr>
            <p:spPr>
              <a:xfrm rot="10800000" flipH="1">
                <a:off x="554037"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211" name="Group"/>
          <p:cNvGrpSpPr/>
          <p:nvPr/>
        </p:nvGrpSpPr>
        <p:grpSpPr>
          <a:xfrm>
            <a:off x="6996112" y="3700462"/>
            <a:ext cx="739776" cy="133351"/>
            <a:chOff x="0" y="0"/>
            <a:chExt cx="739775" cy="133349"/>
          </a:xfrm>
        </p:grpSpPr>
        <p:sp>
          <p:nvSpPr>
            <p:cNvPr id="208" name="Line"/>
            <p:cNvSpPr/>
            <p:nvPr/>
          </p:nvSpPr>
          <p:spPr>
            <a:xfrm>
              <a:off x="-1" y="66675"/>
              <a:ext cx="739777"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09" name="Line"/>
            <p:cNvSpPr/>
            <p:nvPr/>
          </p:nvSpPr>
          <p:spPr>
            <a:xfrm>
              <a:off x="-1" y="0"/>
              <a:ext cx="739777"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10" name="Line"/>
            <p:cNvSpPr/>
            <p:nvPr/>
          </p:nvSpPr>
          <p:spPr>
            <a:xfrm>
              <a:off x="-1" y="133350"/>
              <a:ext cx="739777"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217" name="Group"/>
          <p:cNvGrpSpPr/>
          <p:nvPr/>
        </p:nvGrpSpPr>
        <p:grpSpPr>
          <a:xfrm>
            <a:off x="6996112" y="4037012"/>
            <a:ext cx="739776" cy="320676"/>
            <a:chOff x="0" y="0"/>
            <a:chExt cx="739775" cy="320675"/>
          </a:xfrm>
        </p:grpSpPr>
        <p:grpSp>
          <p:nvGrpSpPr>
            <p:cNvPr id="215" name="Group"/>
            <p:cNvGrpSpPr/>
            <p:nvPr/>
          </p:nvGrpSpPr>
          <p:grpSpPr>
            <a:xfrm>
              <a:off x="-1" y="187325"/>
              <a:ext cx="739777" cy="133350"/>
              <a:chOff x="0" y="0"/>
              <a:chExt cx="739775" cy="133349"/>
            </a:xfrm>
          </p:grpSpPr>
          <p:sp>
            <p:nvSpPr>
              <p:cNvPr id="212" name="Line"/>
              <p:cNvSpPr/>
              <p:nvPr/>
            </p:nvSpPr>
            <p:spPr>
              <a:xfrm>
                <a:off x="0" y="66674"/>
                <a:ext cx="739776"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13" name="Line"/>
              <p:cNvSpPr/>
              <p:nvPr/>
            </p:nvSpPr>
            <p:spPr>
              <a:xfrm>
                <a:off x="0" y="0"/>
                <a:ext cx="739776"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14" name="Line"/>
              <p:cNvSpPr/>
              <p:nvPr/>
            </p:nvSpPr>
            <p:spPr>
              <a:xfrm>
                <a:off x="0" y="133349"/>
                <a:ext cx="739776"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sp>
          <p:nvSpPr>
            <p:cNvPr id="216" name="Circle"/>
            <p:cNvSpPr/>
            <p:nvPr/>
          </p:nvSpPr>
          <p:spPr>
            <a:xfrm rot="10800000" flipH="1">
              <a:off x="295275"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25" name="Group"/>
          <p:cNvGrpSpPr/>
          <p:nvPr/>
        </p:nvGrpSpPr>
        <p:grpSpPr>
          <a:xfrm>
            <a:off x="6991350" y="4564062"/>
            <a:ext cx="741363" cy="295276"/>
            <a:chOff x="0" y="0"/>
            <a:chExt cx="741362" cy="295275"/>
          </a:xfrm>
        </p:grpSpPr>
        <p:grpSp>
          <p:nvGrpSpPr>
            <p:cNvPr id="221" name="Group"/>
            <p:cNvGrpSpPr/>
            <p:nvPr/>
          </p:nvGrpSpPr>
          <p:grpSpPr>
            <a:xfrm>
              <a:off x="0" y="160336"/>
              <a:ext cx="741363" cy="134939"/>
              <a:chOff x="0" y="0"/>
              <a:chExt cx="741362" cy="134938"/>
            </a:xfrm>
          </p:grpSpPr>
          <p:sp>
            <p:nvSpPr>
              <p:cNvPr id="218" name="Line"/>
              <p:cNvSpPr/>
              <p:nvPr/>
            </p:nvSpPr>
            <p:spPr>
              <a:xfrm>
                <a:off x="0" y="68263"/>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19" name="Line"/>
              <p:cNvSpPr/>
              <p:nvPr/>
            </p:nvSpPr>
            <p:spPr>
              <a:xfrm>
                <a:off x="0" y="0"/>
                <a:ext cx="741363"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20" name="Line"/>
              <p:cNvSpPr/>
              <p:nvPr/>
            </p:nvSpPr>
            <p:spPr>
              <a:xfrm>
                <a:off x="0" y="134938"/>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224" name="Group"/>
            <p:cNvGrpSpPr/>
            <p:nvPr/>
          </p:nvGrpSpPr>
          <p:grpSpPr>
            <a:xfrm>
              <a:off x="217487" y="-1"/>
              <a:ext cx="327025" cy="141289"/>
              <a:chOff x="0" y="0"/>
              <a:chExt cx="327024" cy="141287"/>
            </a:xfrm>
          </p:grpSpPr>
          <p:sp>
            <p:nvSpPr>
              <p:cNvPr id="222" name="Circle"/>
              <p:cNvSpPr/>
              <p:nvPr/>
            </p:nvSpPr>
            <p:spPr>
              <a:xfrm rot="10800000" flipH="1">
                <a:off x="0" y="0"/>
                <a:ext cx="141287"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23" name="Circle"/>
              <p:cNvSpPr/>
              <p:nvPr/>
            </p:nvSpPr>
            <p:spPr>
              <a:xfrm rot="10800000" flipH="1">
                <a:off x="185737" y="0"/>
                <a:ext cx="141288" cy="14128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234" name="Group"/>
          <p:cNvGrpSpPr/>
          <p:nvPr/>
        </p:nvGrpSpPr>
        <p:grpSpPr>
          <a:xfrm>
            <a:off x="6991350" y="5049837"/>
            <a:ext cx="741363" cy="307976"/>
            <a:chOff x="0" y="0"/>
            <a:chExt cx="741362" cy="307975"/>
          </a:xfrm>
        </p:grpSpPr>
        <p:grpSp>
          <p:nvGrpSpPr>
            <p:cNvPr id="229" name="Group"/>
            <p:cNvGrpSpPr/>
            <p:nvPr/>
          </p:nvGrpSpPr>
          <p:grpSpPr>
            <a:xfrm>
              <a:off x="0" y="174624"/>
              <a:ext cx="741363" cy="133352"/>
              <a:chOff x="0" y="0"/>
              <a:chExt cx="741362" cy="133350"/>
            </a:xfrm>
          </p:grpSpPr>
          <p:sp>
            <p:nvSpPr>
              <p:cNvPr id="226" name="Line"/>
              <p:cNvSpPr/>
              <p:nvPr/>
            </p:nvSpPr>
            <p:spPr>
              <a:xfrm>
                <a:off x="0" y="66675"/>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27" name="Line"/>
              <p:cNvSpPr/>
              <p:nvPr/>
            </p:nvSpPr>
            <p:spPr>
              <a:xfrm>
                <a:off x="0" y="0"/>
                <a:ext cx="741363"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28" name="Line"/>
              <p:cNvSpPr/>
              <p:nvPr/>
            </p:nvSpPr>
            <p:spPr>
              <a:xfrm>
                <a:off x="0" y="133350"/>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233" name="Group"/>
            <p:cNvGrpSpPr/>
            <p:nvPr/>
          </p:nvGrpSpPr>
          <p:grpSpPr>
            <a:xfrm>
              <a:off x="131762" y="-1"/>
              <a:ext cx="512763" cy="141288"/>
              <a:chOff x="0" y="0"/>
              <a:chExt cx="512761" cy="141286"/>
            </a:xfrm>
          </p:grpSpPr>
          <p:sp>
            <p:nvSpPr>
              <p:cNvPr id="230" name="Circle"/>
              <p:cNvSpPr/>
              <p:nvPr/>
            </p:nvSpPr>
            <p:spPr>
              <a:xfrm rot="10800000" flipH="1">
                <a:off x="0" y="0"/>
                <a:ext cx="141287"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31" name="Circle"/>
              <p:cNvSpPr/>
              <p:nvPr/>
            </p:nvSpPr>
            <p:spPr>
              <a:xfrm rot="10800000" flipH="1">
                <a:off x="185737" y="0"/>
                <a:ext cx="141288"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32" name="Circle"/>
              <p:cNvSpPr/>
              <p:nvPr/>
            </p:nvSpPr>
            <p:spPr>
              <a:xfrm rot="10800000" flipH="1">
                <a:off x="371475" y="0"/>
                <a:ext cx="141287"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244" name="Group"/>
          <p:cNvGrpSpPr/>
          <p:nvPr/>
        </p:nvGrpSpPr>
        <p:grpSpPr>
          <a:xfrm>
            <a:off x="6991350" y="5529262"/>
            <a:ext cx="741363" cy="320676"/>
            <a:chOff x="0" y="0"/>
            <a:chExt cx="741362" cy="320675"/>
          </a:xfrm>
        </p:grpSpPr>
        <p:grpSp>
          <p:nvGrpSpPr>
            <p:cNvPr id="238" name="Group"/>
            <p:cNvGrpSpPr/>
            <p:nvPr/>
          </p:nvGrpSpPr>
          <p:grpSpPr>
            <a:xfrm>
              <a:off x="0" y="187324"/>
              <a:ext cx="741363" cy="133351"/>
              <a:chOff x="0" y="0"/>
              <a:chExt cx="741362" cy="133350"/>
            </a:xfrm>
          </p:grpSpPr>
          <p:sp>
            <p:nvSpPr>
              <p:cNvPr id="235" name="Line"/>
              <p:cNvSpPr/>
              <p:nvPr/>
            </p:nvSpPr>
            <p:spPr>
              <a:xfrm>
                <a:off x="0" y="66674"/>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36" name="Line"/>
              <p:cNvSpPr/>
              <p:nvPr/>
            </p:nvSpPr>
            <p:spPr>
              <a:xfrm>
                <a:off x="0" y="0"/>
                <a:ext cx="741363"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37" name="Line"/>
              <p:cNvSpPr/>
              <p:nvPr/>
            </p:nvSpPr>
            <p:spPr>
              <a:xfrm>
                <a:off x="0" y="133350"/>
                <a:ext cx="74136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243" name="Group"/>
            <p:cNvGrpSpPr/>
            <p:nvPr/>
          </p:nvGrpSpPr>
          <p:grpSpPr>
            <a:xfrm>
              <a:off x="22225" y="-1"/>
              <a:ext cx="696913" cy="141288"/>
              <a:chOff x="0" y="0"/>
              <a:chExt cx="696911" cy="141286"/>
            </a:xfrm>
          </p:grpSpPr>
          <p:sp>
            <p:nvSpPr>
              <p:cNvPr id="239" name="Circle"/>
              <p:cNvSpPr/>
              <p:nvPr/>
            </p:nvSpPr>
            <p:spPr>
              <a:xfrm rot="10800000" flipH="1">
                <a:off x="0" y="0"/>
                <a:ext cx="141288"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40" name="Circle"/>
              <p:cNvSpPr/>
              <p:nvPr/>
            </p:nvSpPr>
            <p:spPr>
              <a:xfrm rot="10800000" flipH="1">
                <a:off x="185737" y="0"/>
                <a:ext cx="141287"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41" name="Circle"/>
              <p:cNvSpPr/>
              <p:nvPr/>
            </p:nvSpPr>
            <p:spPr>
              <a:xfrm rot="10800000" flipH="1">
                <a:off x="369887" y="0"/>
                <a:ext cx="141287"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42" name="Circle"/>
              <p:cNvSpPr/>
              <p:nvPr/>
            </p:nvSpPr>
            <p:spPr>
              <a:xfrm rot="10800000" flipH="1">
                <a:off x="555624" y="0"/>
                <a:ext cx="141288" cy="14128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pic>
        <p:nvPicPr>
          <p:cNvPr id="24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7"/>
          <a:stretch>
            <a:fillRect/>
          </a:stretch>
        </p:blipFill>
        <p:spPr>
          <a:xfrm>
            <a:off x="5506279" y="661650"/>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4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24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Rectangle"/>
          <p:cNvSpPr/>
          <p:nvPr/>
        </p:nvSpPr>
        <p:spPr>
          <a:xfrm>
            <a:off x="5613400" y="2047875"/>
            <a:ext cx="2714625" cy="2917825"/>
          </a:xfrm>
          <a:prstGeom prst="rect">
            <a:avLst/>
          </a:prstGeom>
          <a:solidFill>
            <a:srgbClr val="A3D1C7"/>
          </a:solidFill>
          <a:ln w="12700">
            <a:miter lim="400000"/>
          </a:ln>
        </p:spPr>
        <p:txBody>
          <a:bodyPr lIns="45719" rIns="45719" anchor="ctr"/>
          <a:lstStyle/>
          <a:p>
            <a:pPr algn="ctr">
              <a:defRPr>
                <a:solidFill>
                  <a:srgbClr val="FFFFFF"/>
                </a:solidFill>
              </a:defRPr>
            </a:pPr>
            <a:endParaRPr/>
          </a:p>
        </p:txBody>
      </p:sp>
      <p:sp>
        <p:nvSpPr>
          <p:cNvPr id="248" name="Maya Numbers"/>
          <p:cNvSpPr txBox="1">
            <a:spLocks noGrp="1"/>
          </p:cNvSpPr>
          <p:nvPr>
            <p:ph type="title" idx="4294967295"/>
          </p:nvPr>
        </p:nvSpPr>
        <p:spPr>
          <a:xfrm>
            <a:off x="539413" y="661650"/>
            <a:ext cx="8065174" cy="669012"/>
          </a:xfrm>
          <a:prstGeom prst="rect">
            <a:avLst/>
          </a:prstGeom>
        </p:spPr>
        <p:txBody>
          <a:bodyPr>
            <a:normAutofit fontScale="90000"/>
          </a:bodyPr>
          <a:lstStyle>
            <a:lvl1pPr defTabSz="365760">
              <a:defRPr sz="1440" b="1"/>
            </a:lvl1pPr>
          </a:lstStyle>
          <a:p>
            <a:r>
              <a:t>Maya Numbers</a:t>
            </a:r>
          </a:p>
        </p:txBody>
      </p:sp>
      <p:pic>
        <p:nvPicPr>
          <p:cNvPr id="249" name="image.png" descr="image.png"/>
          <p:cNvPicPr>
            <a:picLocks noChangeAspect="1"/>
          </p:cNvPicPr>
          <p:nvPr/>
        </p:nvPicPr>
        <p:blipFill>
          <a:blip r:embed="rId5"/>
          <a:stretch>
            <a:fillRect/>
          </a:stretch>
        </p:blipFill>
        <p:spPr>
          <a:xfrm>
            <a:off x="877887" y="1341437"/>
            <a:ext cx="2335213" cy="4791076"/>
          </a:xfrm>
          <a:prstGeom prst="rect">
            <a:avLst/>
          </a:prstGeom>
          <a:ln w="12700">
            <a:miter lim="400000"/>
          </a:ln>
        </p:spPr>
      </p:pic>
      <p:pic>
        <p:nvPicPr>
          <p:cNvPr id="250" name="image.png" descr="image.png"/>
          <p:cNvPicPr>
            <a:picLocks noChangeAspect="1"/>
          </p:cNvPicPr>
          <p:nvPr/>
        </p:nvPicPr>
        <p:blipFill>
          <a:blip r:embed="rId6"/>
          <a:stretch>
            <a:fillRect/>
          </a:stretch>
        </p:blipFill>
        <p:spPr>
          <a:xfrm>
            <a:off x="3213100" y="1347787"/>
            <a:ext cx="2333625" cy="4791076"/>
          </a:xfrm>
          <a:prstGeom prst="rect">
            <a:avLst/>
          </a:prstGeom>
          <a:ln w="12700">
            <a:miter lim="400000"/>
          </a:ln>
        </p:spPr>
      </p:pic>
      <p:grpSp>
        <p:nvGrpSpPr>
          <p:cNvPr id="253" name="Group"/>
          <p:cNvGrpSpPr/>
          <p:nvPr/>
        </p:nvGrpSpPr>
        <p:grpSpPr>
          <a:xfrm>
            <a:off x="2425700" y="2625724"/>
            <a:ext cx="187326" cy="80964"/>
            <a:chOff x="0" y="0"/>
            <a:chExt cx="187325" cy="80962"/>
          </a:xfrm>
        </p:grpSpPr>
        <p:sp>
          <p:nvSpPr>
            <p:cNvPr id="251" name="Circle"/>
            <p:cNvSpPr/>
            <p:nvPr/>
          </p:nvSpPr>
          <p:spPr>
            <a:xfrm rot="10800000" flipH="1">
              <a:off x="0" y="0"/>
              <a:ext cx="80963"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52" name="Circle"/>
            <p:cNvSpPr/>
            <p:nvPr/>
          </p:nvSpPr>
          <p:spPr>
            <a:xfrm rot="10800000" flipH="1">
              <a:off x="106362" y="0"/>
              <a:ext cx="80963"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57" name="Group"/>
          <p:cNvGrpSpPr/>
          <p:nvPr/>
        </p:nvGrpSpPr>
        <p:grpSpPr>
          <a:xfrm>
            <a:off x="2365375" y="3109912"/>
            <a:ext cx="295276" cy="80964"/>
            <a:chOff x="0" y="0"/>
            <a:chExt cx="295275" cy="80962"/>
          </a:xfrm>
        </p:grpSpPr>
        <p:sp>
          <p:nvSpPr>
            <p:cNvPr id="254" name="Circle"/>
            <p:cNvSpPr/>
            <p:nvPr/>
          </p:nvSpPr>
          <p:spPr>
            <a:xfrm rot="10800000" flipH="1">
              <a:off x="0" y="0"/>
              <a:ext cx="80964"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55" name="Circle"/>
            <p:cNvSpPr/>
            <p:nvPr/>
          </p:nvSpPr>
          <p:spPr>
            <a:xfrm rot="10800000" flipH="1">
              <a:off x="106362" y="0"/>
              <a:ext cx="82551"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56" name="Circle"/>
            <p:cNvSpPr/>
            <p:nvPr/>
          </p:nvSpPr>
          <p:spPr>
            <a:xfrm rot="10800000" flipH="1">
              <a:off x="214313" y="0"/>
              <a:ext cx="80962"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258" name="Line"/>
          <p:cNvSpPr/>
          <p:nvPr/>
        </p:nvSpPr>
        <p:spPr>
          <a:xfrm>
            <a:off x="2282825" y="4113212"/>
            <a:ext cx="427038" cy="1"/>
          </a:xfrm>
          <a:prstGeom prst="line">
            <a:avLst/>
          </a:prstGeom>
          <a:ln w="28575">
            <a:solidFill>
              <a:srgbClr val="1C1C1C"/>
            </a:solidFill>
            <a:miter/>
          </a:ln>
        </p:spPr>
        <p:txBody>
          <a:bodyPr lIns="45719" rIns="45719"/>
          <a:lstStyle/>
          <a:p>
            <a:endParaRPr/>
          </a:p>
        </p:txBody>
      </p:sp>
      <p:grpSp>
        <p:nvGrpSpPr>
          <p:cNvPr id="263" name="Group"/>
          <p:cNvGrpSpPr/>
          <p:nvPr/>
        </p:nvGrpSpPr>
        <p:grpSpPr>
          <a:xfrm>
            <a:off x="2306637" y="3560762"/>
            <a:ext cx="400051" cy="82551"/>
            <a:chOff x="0" y="0"/>
            <a:chExt cx="400050" cy="82550"/>
          </a:xfrm>
        </p:grpSpPr>
        <p:sp>
          <p:nvSpPr>
            <p:cNvPr id="259" name="Oval"/>
            <p:cNvSpPr/>
            <p:nvPr/>
          </p:nvSpPr>
          <p:spPr>
            <a:xfrm rot="10800000" flipH="1">
              <a:off x="-1" y="0"/>
              <a:ext cx="80964" cy="8255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60" name="Oval"/>
            <p:cNvSpPr/>
            <p:nvPr/>
          </p:nvSpPr>
          <p:spPr>
            <a:xfrm rot="10800000" flipH="1">
              <a:off x="106362" y="0"/>
              <a:ext cx="80963" cy="8255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61" name="Oval"/>
            <p:cNvSpPr/>
            <p:nvPr/>
          </p:nvSpPr>
          <p:spPr>
            <a:xfrm rot="10800000" flipH="1">
              <a:off x="212725" y="0"/>
              <a:ext cx="80963" cy="8255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62" name="Oval"/>
            <p:cNvSpPr/>
            <p:nvPr/>
          </p:nvSpPr>
          <p:spPr>
            <a:xfrm rot="10800000" flipH="1">
              <a:off x="319087" y="0"/>
              <a:ext cx="80964" cy="8255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66" name="Group"/>
          <p:cNvGrpSpPr/>
          <p:nvPr/>
        </p:nvGrpSpPr>
        <p:grpSpPr>
          <a:xfrm>
            <a:off x="4602162" y="1704975"/>
            <a:ext cx="482601" cy="46038"/>
            <a:chOff x="0" y="0"/>
            <a:chExt cx="482600" cy="46037"/>
          </a:xfrm>
        </p:grpSpPr>
        <p:sp>
          <p:nvSpPr>
            <p:cNvPr id="264" name="Line"/>
            <p:cNvSpPr/>
            <p:nvPr/>
          </p:nvSpPr>
          <p:spPr>
            <a:xfrm>
              <a:off x="0" y="46037"/>
              <a:ext cx="4826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65" name="Line"/>
            <p:cNvSpPr/>
            <p:nvPr/>
          </p:nvSpPr>
          <p:spPr>
            <a:xfrm>
              <a:off x="0" y="0"/>
              <a:ext cx="4826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pic>
        <p:nvPicPr>
          <p:cNvPr id="267" name="image.png" descr="image.png"/>
          <p:cNvPicPr>
            <a:picLocks noChangeAspect="1"/>
          </p:cNvPicPr>
          <p:nvPr/>
        </p:nvPicPr>
        <p:blipFill>
          <a:blip r:embed="rId7"/>
          <a:stretch>
            <a:fillRect/>
          </a:stretch>
        </p:blipFill>
        <p:spPr>
          <a:xfrm>
            <a:off x="2432050" y="1671637"/>
            <a:ext cx="206375" cy="103188"/>
          </a:xfrm>
          <a:prstGeom prst="rect">
            <a:avLst/>
          </a:prstGeom>
          <a:ln w="12700">
            <a:miter lim="400000"/>
          </a:ln>
        </p:spPr>
      </p:pic>
      <p:sp>
        <p:nvSpPr>
          <p:cNvPr id="268" name="Circle"/>
          <p:cNvSpPr/>
          <p:nvPr/>
        </p:nvSpPr>
        <p:spPr>
          <a:xfrm flipV="1">
            <a:off x="2493962" y="1427162"/>
            <a:ext cx="82551" cy="82551"/>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69" name="Oval"/>
          <p:cNvSpPr/>
          <p:nvPr/>
        </p:nvSpPr>
        <p:spPr>
          <a:xfrm flipV="1">
            <a:off x="2490787" y="1885950"/>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0" name="Oval"/>
          <p:cNvSpPr/>
          <p:nvPr/>
        </p:nvSpPr>
        <p:spPr>
          <a:xfrm flipV="1">
            <a:off x="2487612" y="2139950"/>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1" name="Oval"/>
          <p:cNvSpPr/>
          <p:nvPr/>
        </p:nvSpPr>
        <p:spPr>
          <a:xfrm flipV="1">
            <a:off x="2487612" y="23701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2" name="Circle"/>
          <p:cNvSpPr/>
          <p:nvPr/>
        </p:nvSpPr>
        <p:spPr>
          <a:xfrm flipV="1">
            <a:off x="2484437" y="2817812"/>
            <a:ext cx="82551" cy="82551"/>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3" name="Oval"/>
          <p:cNvSpPr/>
          <p:nvPr/>
        </p:nvSpPr>
        <p:spPr>
          <a:xfrm flipV="1">
            <a:off x="2481262" y="3302000"/>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4" name="Oval"/>
          <p:cNvSpPr/>
          <p:nvPr/>
        </p:nvSpPr>
        <p:spPr>
          <a:xfrm flipV="1">
            <a:off x="2478087" y="3768725"/>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5" name="Oval"/>
          <p:cNvSpPr/>
          <p:nvPr/>
        </p:nvSpPr>
        <p:spPr>
          <a:xfrm flipV="1">
            <a:off x="2474912" y="424338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6" name="Oval"/>
          <p:cNvSpPr/>
          <p:nvPr/>
        </p:nvSpPr>
        <p:spPr>
          <a:xfrm flipV="1">
            <a:off x="2471737" y="4710112"/>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7" name="Oval"/>
          <p:cNvSpPr/>
          <p:nvPr/>
        </p:nvSpPr>
        <p:spPr>
          <a:xfrm flipV="1">
            <a:off x="2468562" y="52022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78" name="Oval"/>
          <p:cNvSpPr/>
          <p:nvPr/>
        </p:nvSpPr>
        <p:spPr>
          <a:xfrm flipV="1">
            <a:off x="2465387" y="56594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grpSp>
        <p:nvGrpSpPr>
          <p:cNvPr id="281" name="Group"/>
          <p:cNvGrpSpPr/>
          <p:nvPr/>
        </p:nvGrpSpPr>
        <p:grpSpPr>
          <a:xfrm>
            <a:off x="2300287" y="4483099"/>
            <a:ext cx="419101" cy="115889"/>
            <a:chOff x="0" y="0"/>
            <a:chExt cx="419100" cy="115887"/>
          </a:xfrm>
        </p:grpSpPr>
        <p:sp>
          <p:nvSpPr>
            <p:cNvPr id="279" name="Line"/>
            <p:cNvSpPr/>
            <p:nvPr/>
          </p:nvSpPr>
          <p:spPr>
            <a:xfrm>
              <a:off x="0" y="115887"/>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80" name="Circle"/>
            <p:cNvSpPr/>
            <p:nvPr/>
          </p:nvSpPr>
          <p:spPr>
            <a:xfrm rot="10800000" flipH="1">
              <a:off x="171450" y="0"/>
              <a:ext cx="79376"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85" name="Group"/>
          <p:cNvGrpSpPr/>
          <p:nvPr/>
        </p:nvGrpSpPr>
        <p:grpSpPr>
          <a:xfrm>
            <a:off x="2301875" y="4973637"/>
            <a:ext cx="419100" cy="111126"/>
            <a:chOff x="0" y="0"/>
            <a:chExt cx="419100" cy="111125"/>
          </a:xfrm>
        </p:grpSpPr>
        <p:sp>
          <p:nvSpPr>
            <p:cNvPr id="282" name="Line"/>
            <p:cNvSpPr/>
            <p:nvPr/>
          </p:nvSpPr>
          <p:spPr>
            <a:xfrm>
              <a:off x="0" y="111125"/>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83" name="Circle"/>
            <p:cNvSpPr/>
            <p:nvPr/>
          </p:nvSpPr>
          <p:spPr>
            <a:xfrm rot="10800000" flipH="1">
              <a:off x="115888" y="-1"/>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84" name="Circle"/>
            <p:cNvSpPr/>
            <p:nvPr/>
          </p:nvSpPr>
          <p:spPr>
            <a:xfrm rot="10800000" flipH="1">
              <a:off x="220663" y="-1"/>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90" name="Group"/>
          <p:cNvGrpSpPr/>
          <p:nvPr/>
        </p:nvGrpSpPr>
        <p:grpSpPr>
          <a:xfrm>
            <a:off x="2297112" y="5441949"/>
            <a:ext cx="419101" cy="115889"/>
            <a:chOff x="0" y="0"/>
            <a:chExt cx="419100" cy="115887"/>
          </a:xfrm>
        </p:grpSpPr>
        <p:sp>
          <p:nvSpPr>
            <p:cNvPr id="286" name="Line"/>
            <p:cNvSpPr/>
            <p:nvPr/>
          </p:nvSpPr>
          <p:spPr>
            <a:xfrm>
              <a:off x="0" y="115887"/>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287" name="Circle"/>
            <p:cNvSpPr/>
            <p:nvPr/>
          </p:nvSpPr>
          <p:spPr>
            <a:xfrm rot="10800000" flipH="1">
              <a:off x="61911" y="-1"/>
              <a:ext cx="79377"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88" name="Circle"/>
            <p:cNvSpPr/>
            <p:nvPr/>
          </p:nvSpPr>
          <p:spPr>
            <a:xfrm rot="10800000" flipH="1">
              <a:off x="166686" y="-1"/>
              <a:ext cx="79377"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89" name="Circle"/>
            <p:cNvSpPr/>
            <p:nvPr/>
          </p:nvSpPr>
          <p:spPr>
            <a:xfrm rot="10800000" flipH="1">
              <a:off x="271462" y="-1"/>
              <a:ext cx="79376"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297" name="Group"/>
          <p:cNvGrpSpPr/>
          <p:nvPr/>
        </p:nvGrpSpPr>
        <p:grpSpPr>
          <a:xfrm>
            <a:off x="2289175" y="5903912"/>
            <a:ext cx="419100" cy="114301"/>
            <a:chOff x="0" y="0"/>
            <a:chExt cx="419100" cy="114300"/>
          </a:xfrm>
        </p:grpSpPr>
        <p:sp>
          <p:nvSpPr>
            <p:cNvPr id="291" name="Line"/>
            <p:cNvSpPr/>
            <p:nvPr/>
          </p:nvSpPr>
          <p:spPr>
            <a:xfrm>
              <a:off x="0" y="11430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nvGrpSpPr>
            <p:cNvPr id="296" name="Group"/>
            <p:cNvGrpSpPr/>
            <p:nvPr/>
          </p:nvGrpSpPr>
          <p:grpSpPr>
            <a:xfrm>
              <a:off x="11113" y="-1"/>
              <a:ext cx="395288" cy="79377"/>
              <a:chOff x="0" y="0"/>
              <a:chExt cx="395287" cy="79375"/>
            </a:xfrm>
          </p:grpSpPr>
          <p:sp>
            <p:nvSpPr>
              <p:cNvPr id="292" name="Circle"/>
              <p:cNvSpPr/>
              <p:nvPr/>
            </p:nvSpPr>
            <p:spPr>
              <a:xfrm rot="10800000" flipH="1">
                <a:off x="0" y="0"/>
                <a:ext cx="80963"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93" name="Circle"/>
              <p:cNvSpPr/>
              <p:nvPr/>
            </p:nvSpPr>
            <p:spPr>
              <a:xfrm rot="10800000" flipH="1">
                <a:off x="104774" y="0"/>
                <a:ext cx="80963"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94" name="Circle"/>
              <p:cNvSpPr/>
              <p:nvPr/>
            </p:nvSpPr>
            <p:spPr>
              <a:xfrm rot="10800000" flipH="1">
                <a:off x="209550" y="0"/>
                <a:ext cx="80963"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95" name="Circle"/>
              <p:cNvSpPr/>
              <p:nvPr/>
            </p:nvSpPr>
            <p:spPr>
              <a:xfrm rot="10800000" flipH="1">
                <a:off x="314325" y="0"/>
                <a:ext cx="80963"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sp>
        <p:nvSpPr>
          <p:cNvPr id="298" name="Circle"/>
          <p:cNvSpPr/>
          <p:nvPr/>
        </p:nvSpPr>
        <p:spPr>
          <a:xfrm flipV="1">
            <a:off x="4805362" y="1427162"/>
            <a:ext cx="82551" cy="82551"/>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299" name="Oval"/>
          <p:cNvSpPr/>
          <p:nvPr/>
        </p:nvSpPr>
        <p:spPr>
          <a:xfrm flipV="1">
            <a:off x="4802187" y="1885950"/>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0" name="Oval"/>
          <p:cNvSpPr/>
          <p:nvPr/>
        </p:nvSpPr>
        <p:spPr>
          <a:xfrm flipV="1">
            <a:off x="4799012" y="23701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1" name="Circle"/>
          <p:cNvSpPr/>
          <p:nvPr/>
        </p:nvSpPr>
        <p:spPr>
          <a:xfrm flipV="1">
            <a:off x="4795837" y="2817812"/>
            <a:ext cx="82551" cy="82551"/>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2" name="Oval"/>
          <p:cNvSpPr/>
          <p:nvPr/>
        </p:nvSpPr>
        <p:spPr>
          <a:xfrm flipV="1">
            <a:off x="4792662" y="3302000"/>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3" name="Oval"/>
          <p:cNvSpPr/>
          <p:nvPr/>
        </p:nvSpPr>
        <p:spPr>
          <a:xfrm flipV="1">
            <a:off x="4789487" y="3768725"/>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4" name="Oval"/>
          <p:cNvSpPr/>
          <p:nvPr/>
        </p:nvSpPr>
        <p:spPr>
          <a:xfrm flipV="1">
            <a:off x="4786312" y="424338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5" name="Oval"/>
          <p:cNvSpPr/>
          <p:nvPr/>
        </p:nvSpPr>
        <p:spPr>
          <a:xfrm flipV="1">
            <a:off x="4783137" y="4710112"/>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6" name="Oval"/>
          <p:cNvSpPr/>
          <p:nvPr/>
        </p:nvSpPr>
        <p:spPr>
          <a:xfrm flipV="1">
            <a:off x="4779962" y="52022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07" name="Oval"/>
          <p:cNvSpPr/>
          <p:nvPr/>
        </p:nvSpPr>
        <p:spPr>
          <a:xfrm flipV="1">
            <a:off x="4776787" y="5659437"/>
            <a:ext cx="82551" cy="80963"/>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grpSp>
        <p:nvGrpSpPr>
          <p:cNvPr id="312" name="Group"/>
          <p:cNvGrpSpPr/>
          <p:nvPr/>
        </p:nvGrpSpPr>
        <p:grpSpPr>
          <a:xfrm>
            <a:off x="4633912" y="2106612"/>
            <a:ext cx="419101" cy="146051"/>
            <a:chOff x="0" y="0"/>
            <a:chExt cx="419100" cy="146049"/>
          </a:xfrm>
        </p:grpSpPr>
        <p:grpSp>
          <p:nvGrpSpPr>
            <p:cNvPr id="310" name="Group"/>
            <p:cNvGrpSpPr/>
            <p:nvPr/>
          </p:nvGrpSpPr>
          <p:grpSpPr>
            <a:xfrm>
              <a:off x="0" y="106361"/>
              <a:ext cx="419100" cy="39689"/>
              <a:chOff x="0" y="56"/>
              <a:chExt cx="419100" cy="39688"/>
            </a:xfrm>
          </p:grpSpPr>
          <p:sp>
            <p:nvSpPr>
              <p:cNvPr id="308" name="Line"/>
              <p:cNvSpPr/>
              <p:nvPr/>
            </p:nvSpPr>
            <p:spPr>
              <a:xfrm>
                <a:off x="0" y="39744"/>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09" name="Line"/>
              <p:cNvSpPr/>
              <p:nvPr/>
            </p:nvSpPr>
            <p:spPr>
              <a:xfrm>
                <a:off x="0" y="56"/>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sp>
          <p:nvSpPr>
            <p:cNvPr id="311" name="Circle"/>
            <p:cNvSpPr/>
            <p:nvPr/>
          </p:nvSpPr>
          <p:spPr>
            <a:xfrm rot="10800000" flipH="1">
              <a:off x="169861" y="0"/>
              <a:ext cx="79377" cy="80963"/>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319" name="Group"/>
          <p:cNvGrpSpPr/>
          <p:nvPr/>
        </p:nvGrpSpPr>
        <p:grpSpPr>
          <a:xfrm>
            <a:off x="4633912" y="2559049"/>
            <a:ext cx="419101" cy="158751"/>
            <a:chOff x="0" y="0"/>
            <a:chExt cx="419100" cy="158750"/>
          </a:xfrm>
        </p:grpSpPr>
        <p:grpSp>
          <p:nvGrpSpPr>
            <p:cNvPr id="315" name="Group"/>
            <p:cNvGrpSpPr/>
            <p:nvPr/>
          </p:nvGrpSpPr>
          <p:grpSpPr>
            <a:xfrm>
              <a:off x="0" y="119063"/>
              <a:ext cx="419100" cy="39687"/>
              <a:chOff x="0" y="0"/>
              <a:chExt cx="419100" cy="39686"/>
            </a:xfrm>
          </p:grpSpPr>
          <p:sp>
            <p:nvSpPr>
              <p:cNvPr id="313" name="Line"/>
              <p:cNvSpPr/>
              <p:nvPr/>
            </p:nvSpPr>
            <p:spPr>
              <a:xfrm>
                <a:off x="0" y="39686"/>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14"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18" name="Group"/>
            <p:cNvGrpSpPr/>
            <p:nvPr/>
          </p:nvGrpSpPr>
          <p:grpSpPr>
            <a:xfrm>
              <a:off x="117475" y="-1"/>
              <a:ext cx="184151" cy="79377"/>
              <a:chOff x="0" y="0"/>
              <a:chExt cx="184150" cy="79375"/>
            </a:xfrm>
          </p:grpSpPr>
          <p:sp>
            <p:nvSpPr>
              <p:cNvPr id="316" name="Circle"/>
              <p:cNvSpPr/>
              <p:nvPr/>
            </p:nvSpPr>
            <p:spPr>
              <a:xfrm rot="10800000" flipH="1">
                <a:off x="0" y="0"/>
                <a:ext cx="79376"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17" name="Circle"/>
              <p:cNvSpPr/>
              <p:nvPr/>
            </p:nvSpPr>
            <p:spPr>
              <a:xfrm rot="10800000" flipH="1">
                <a:off x="104775" y="0"/>
                <a:ext cx="79376"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327" name="Group"/>
          <p:cNvGrpSpPr/>
          <p:nvPr/>
        </p:nvGrpSpPr>
        <p:grpSpPr>
          <a:xfrm>
            <a:off x="4633912" y="3041650"/>
            <a:ext cx="419101" cy="155575"/>
            <a:chOff x="0" y="0"/>
            <a:chExt cx="419100" cy="155574"/>
          </a:xfrm>
        </p:grpSpPr>
        <p:grpSp>
          <p:nvGrpSpPr>
            <p:cNvPr id="322" name="Group"/>
            <p:cNvGrpSpPr/>
            <p:nvPr/>
          </p:nvGrpSpPr>
          <p:grpSpPr>
            <a:xfrm>
              <a:off x="0" y="115888"/>
              <a:ext cx="419100" cy="39687"/>
              <a:chOff x="0" y="0"/>
              <a:chExt cx="419100" cy="39686"/>
            </a:xfrm>
          </p:grpSpPr>
          <p:sp>
            <p:nvSpPr>
              <p:cNvPr id="320" name="Line"/>
              <p:cNvSpPr/>
              <p:nvPr/>
            </p:nvSpPr>
            <p:spPr>
              <a:xfrm>
                <a:off x="0" y="39686"/>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21"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26" name="Group"/>
            <p:cNvGrpSpPr/>
            <p:nvPr/>
          </p:nvGrpSpPr>
          <p:grpSpPr>
            <a:xfrm>
              <a:off x="73024" y="0"/>
              <a:ext cx="288926" cy="80964"/>
              <a:chOff x="0" y="0"/>
              <a:chExt cx="288925" cy="80963"/>
            </a:xfrm>
          </p:grpSpPr>
          <p:sp>
            <p:nvSpPr>
              <p:cNvPr id="323" name="Circle"/>
              <p:cNvSpPr/>
              <p:nvPr/>
            </p:nvSpPr>
            <p:spPr>
              <a:xfrm rot="10800000" flipH="1">
                <a:off x="0" y="0"/>
                <a:ext cx="79376"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24" name="Circle"/>
              <p:cNvSpPr/>
              <p:nvPr/>
            </p:nvSpPr>
            <p:spPr>
              <a:xfrm rot="10800000" flipH="1">
                <a:off x="104774" y="0"/>
                <a:ext cx="79376"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25" name="Circle"/>
              <p:cNvSpPr/>
              <p:nvPr/>
            </p:nvSpPr>
            <p:spPr>
              <a:xfrm rot="10800000" flipH="1">
                <a:off x="209550" y="0"/>
                <a:ext cx="79376" cy="80964"/>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336" name="Group"/>
          <p:cNvGrpSpPr/>
          <p:nvPr/>
        </p:nvGrpSpPr>
        <p:grpSpPr>
          <a:xfrm>
            <a:off x="4633912" y="3516312"/>
            <a:ext cx="419101" cy="158751"/>
            <a:chOff x="0" y="0"/>
            <a:chExt cx="419100" cy="158750"/>
          </a:xfrm>
        </p:grpSpPr>
        <p:grpSp>
          <p:nvGrpSpPr>
            <p:cNvPr id="330" name="Group"/>
            <p:cNvGrpSpPr/>
            <p:nvPr/>
          </p:nvGrpSpPr>
          <p:grpSpPr>
            <a:xfrm>
              <a:off x="0" y="119061"/>
              <a:ext cx="419100" cy="39690"/>
              <a:chOff x="0" y="0"/>
              <a:chExt cx="419100" cy="39688"/>
            </a:xfrm>
          </p:grpSpPr>
          <p:sp>
            <p:nvSpPr>
              <p:cNvPr id="328" name="Line"/>
              <p:cNvSpPr/>
              <p:nvPr/>
            </p:nvSpPr>
            <p:spPr>
              <a:xfrm>
                <a:off x="0" y="39688"/>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29"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35" name="Group"/>
            <p:cNvGrpSpPr/>
            <p:nvPr/>
          </p:nvGrpSpPr>
          <p:grpSpPr>
            <a:xfrm>
              <a:off x="12700" y="-1"/>
              <a:ext cx="393700" cy="79377"/>
              <a:chOff x="0" y="0"/>
              <a:chExt cx="393699" cy="79375"/>
            </a:xfrm>
          </p:grpSpPr>
          <p:sp>
            <p:nvSpPr>
              <p:cNvPr id="331" name="Circle"/>
              <p:cNvSpPr/>
              <p:nvPr/>
            </p:nvSpPr>
            <p:spPr>
              <a:xfrm rot="10800000" flipH="1">
                <a:off x="0"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32" name="Circle"/>
              <p:cNvSpPr/>
              <p:nvPr/>
            </p:nvSpPr>
            <p:spPr>
              <a:xfrm rot="10800000" flipH="1">
                <a:off x="104775"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33" name="Circle"/>
              <p:cNvSpPr/>
              <p:nvPr/>
            </p:nvSpPr>
            <p:spPr>
              <a:xfrm rot="10800000" flipH="1">
                <a:off x="209550"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34" name="Circle"/>
              <p:cNvSpPr/>
              <p:nvPr/>
            </p:nvSpPr>
            <p:spPr>
              <a:xfrm rot="10800000" flipH="1">
                <a:off x="314324"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340" name="Group"/>
          <p:cNvGrpSpPr/>
          <p:nvPr/>
        </p:nvGrpSpPr>
        <p:grpSpPr>
          <a:xfrm>
            <a:off x="4633912" y="4076699"/>
            <a:ext cx="419101" cy="76201"/>
            <a:chOff x="0" y="0"/>
            <a:chExt cx="419100" cy="76200"/>
          </a:xfrm>
        </p:grpSpPr>
        <p:sp>
          <p:nvSpPr>
            <p:cNvPr id="337" name="Line"/>
            <p:cNvSpPr/>
            <p:nvPr/>
          </p:nvSpPr>
          <p:spPr>
            <a:xfrm>
              <a:off x="0" y="3810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38" name="Line"/>
            <p:cNvSpPr/>
            <p:nvPr/>
          </p:nvSpPr>
          <p:spPr>
            <a:xfrm>
              <a:off x="0" y="-1"/>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39" name="Line"/>
            <p:cNvSpPr/>
            <p:nvPr/>
          </p:nvSpPr>
          <p:spPr>
            <a:xfrm>
              <a:off x="0" y="7620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46" name="Group"/>
          <p:cNvGrpSpPr/>
          <p:nvPr/>
        </p:nvGrpSpPr>
        <p:grpSpPr>
          <a:xfrm>
            <a:off x="4622800" y="4438649"/>
            <a:ext cx="417513" cy="180976"/>
            <a:chOff x="0" y="0"/>
            <a:chExt cx="417512" cy="180974"/>
          </a:xfrm>
        </p:grpSpPr>
        <p:grpSp>
          <p:nvGrpSpPr>
            <p:cNvPr id="344" name="Group"/>
            <p:cNvGrpSpPr/>
            <p:nvPr/>
          </p:nvGrpSpPr>
          <p:grpSpPr>
            <a:xfrm>
              <a:off x="0" y="104775"/>
              <a:ext cx="417513" cy="76200"/>
              <a:chOff x="0" y="0"/>
              <a:chExt cx="417512" cy="76199"/>
            </a:xfrm>
          </p:grpSpPr>
          <p:sp>
            <p:nvSpPr>
              <p:cNvPr id="341" name="Line"/>
              <p:cNvSpPr/>
              <p:nvPr/>
            </p:nvSpPr>
            <p:spPr>
              <a:xfrm>
                <a:off x="0" y="38099"/>
                <a:ext cx="41751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42" name="Line"/>
              <p:cNvSpPr/>
              <p:nvPr/>
            </p:nvSpPr>
            <p:spPr>
              <a:xfrm>
                <a:off x="0" y="0"/>
                <a:ext cx="417513"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43" name="Line"/>
              <p:cNvSpPr/>
              <p:nvPr/>
            </p:nvSpPr>
            <p:spPr>
              <a:xfrm>
                <a:off x="0" y="76199"/>
                <a:ext cx="417513"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sp>
          <p:nvSpPr>
            <p:cNvPr id="345" name="Circle"/>
            <p:cNvSpPr/>
            <p:nvPr/>
          </p:nvSpPr>
          <p:spPr>
            <a:xfrm rot="10800000" flipH="1">
              <a:off x="166687" y="-1"/>
              <a:ext cx="79376" cy="7937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354" name="Group"/>
          <p:cNvGrpSpPr/>
          <p:nvPr/>
        </p:nvGrpSpPr>
        <p:grpSpPr>
          <a:xfrm>
            <a:off x="4606925" y="4886325"/>
            <a:ext cx="419100" cy="198438"/>
            <a:chOff x="0" y="0"/>
            <a:chExt cx="419100" cy="198437"/>
          </a:xfrm>
        </p:grpSpPr>
        <p:grpSp>
          <p:nvGrpSpPr>
            <p:cNvPr id="350" name="Group"/>
            <p:cNvGrpSpPr/>
            <p:nvPr/>
          </p:nvGrpSpPr>
          <p:grpSpPr>
            <a:xfrm>
              <a:off x="0" y="122237"/>
              <a:ext cx="419100" cy="76201"/>
              <a:chOff x="0" y="0"/>
              <a:chExt cx="419100" cy="76199"/>
            </a:xfrm>
          </p:grpSpPr>
          <p:sp>
            <p:nvSpPr>
              <p:cNvPr id="347" name="Line"/>
              <p:cNvSpPr/>
              <p:nvPr/>
            </p:nvSpPr>
            <p:spPr>
              <a:xfrm>
                <a:off x="0" y="38099"/>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48"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49" name="Line"/>
              <p:cNvSpPr/>
              <p:nvPr/>
            </p:nvSpPr>
            <p:spPr>
              <a:xfrm>
                <a:off x="0" y="76199"/>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53" name="Group"/>
            <p:cNvGrpSpPr/>
            <p:nvPr/>
          </p:nvGrpSpPr>
          <p:grpSpPr>
            <a:xfrm>
              <a:off x="122238" y="0"/>
              <a:ext cx="185738" cy="79375"/>
              <a:chOff x="0" y="0"/>
              <a:chExt cx="185736" cy="79374"/>
            </a:xfrm>
          </p:grpSpPr>
          <p:sp>
            <p:nvSpPr>
              <p:cNvPr id="351" name="Circle"/>
              <p:cNvSpPr/>
              <p:nvPr/>
            </p:nvSpPr>
            <p:spPr>
              <a:xfrm rot="10800000" flipH="1">
                <a:off x="0" y="0"/>
                <a:ext cx="80963"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52" name="Circle"/>
              <p:cNvSpPr/>
              <p:nvPr/>
            </p:nvSpPr>
            <p:spPr>
              <a:xfrm rot="10800000" flipH="1">
                <a:off x="104774" y="0"/>
                <a:ext cx="80963"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363" name="Group"/>
          <p:cNvGrpSpPr/>
          <p:nvPr/>
        </p:nvGrpSpPr>
        <p:grpSpPr>
          <a:xfrm>
            <a:off x="4606925" y="5368924"/>
            <a:ext cx="419100" cy="190502"/>
            <a:chOff x="0" y="0"/>
            <a:chExt cx="419100" cy="190500"/>
          </a:xfrm>
        </p:grpSpPr>
        <p:grpSp>
          <p:nvGrpSpPr>
            <p:cNvPr id="358" name="Group"/>
            <p:cNvGrpSpPr/>
            <p:nvPr/>
          </p:nvGrpSpPr>
          <p:grpSpPr>
            <a:xfrm>
              <a:off x="0" y="114300"/>
              <a:ext cx="419100" cy="76200"/>
              <a:chOff x="0" y="0"/>
              <a:chExt cx="419100" cy="76199"/>
            </a:xfrm>
          </p:grpSpPr>
          <p:sp>
            <p:nvSpPr>
              <p:cNvPr id="355" name="Line"/>
              <p:cNvSpPr/>
              <p:nvPr/>
            </p:nvSpPr>
            <p:spPr>
              <a:xfrm>
                <a:off x="0" y="38099"/>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56"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57" name="Line"/>
              <p:cNvSpPr/>
              <p:nvPr/>
            </p:nvSpPr>
            <p:spPr>
              <a:xfrm>
                <a:off x="0" y="76199"/>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62" name="Group"/>
            <p:cNvGrpSpPr/>
            <p:nvPr/>
          </p:nvGrpSpPr>
          <p:grpSpPr>
            <a:xfrm>
              <a:off x="74613" y="-1"/>
              <a:ext cx="290513" cy="79376"/>
              <a:chOff x="0" y="0"/>
              <a:chExt cx="290512" cy="79374"/>
            </a:xfrm>
          </p:grpSpPr>
          <p:sp>
            <p:nvSpPr>
              <p:cNvPr id="359" name="Circle"/>
              <p:cNvSpPr/>
              <p:nvPr/>
            </p:nvSpPr>
            <p:spPr>
              <a:xfrm rot="10800000" flipH="1">
                <a:off x="0" y="0"/>
                <a:ext cx="80963"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60" name="Circle"/>
              <p:cNvSpPr/>
              <p:nvPr/>
            </p:nvSpPr>
            <p:spPr>
              <a:xfrm rot="10800000" flipH="1">
                <a:off x="104775" y="0"/>
                <a:ext cx="80963"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61" name="Circle"/>
              <p:cNvSpPr/>
              <p:nvPr/>
            </p:nvSpPr>
            <p:spPr>
              <a:xfrm rot="10800000" flipH="1">
                <a:off x="209550" y="0"/>
                <a:ext cx="80963" cy="79375"/>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grpSp>
        <p:nvGrpSpPr>
          <p:cNvPr id="373" name="Group"/>
          <p:cNvGrpSpPr/>
          <p:nvPr/>
        </p:nvGrpSpPr>
        <p:grpSpPr>
          <a:xfrm>
            <a:off x="4606925" y="5848349"/>
            <a:ext cx="419100" cy="180977"/>
            <a:chOff x="0" y="0"/>
            <a:chExt cx="419100" cy="180975"/>
          </a:xfrm>
        </p:grpSpPr>
        <p:grpSp>
          <p:nvGrpSpPr>
            <p:cNvPr id="367" name="Group"/>
            <p:cNvGrpSpPr/>
            <p:nvPr/>
          </p:nvGrpSpPr>
          <p:grpSpPr>
            <a:xfrm>
              <a:off x="0" y="104774"/>
              <a:ext cx="419100" cy="76202"/>
              <a:chOff x="0" y="0"/>
              <a:chExt cx="419100" cy="76200"/>
            </a:xfrm>
          </p:grpSpPr>
          <p:sp>
            <p:nvSpPr>
              <p:cNvPr id="364" name="Line"/>
              <p:cNvSpPr/>
              <p:nvPr/>
            </p:nvSpPr>
            <p:spPr>
              <a:xfrm>
                <a:off x="0" y="38100"/>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65" name="Line"/>
              <p:cNvSpPr/>
              <p:nvPr/>
            </p:nvSpPr>
            <p:spPr>
              <a:xfrm>
                <a:off x="0" y="0"/>
                <a:ext cx="419100" cy="0"/>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sp>
            <p:nvSpPr>
              <p:cNvPr id="366" name="Line"/>
              <p:cNvSpPr/>
              <p:nvPr/>
            </p:nvSpPr>
            <p:spPr>
              <a:xfrm>
                <a:off x="0" y="76200"/>
                <a:ext cx="419100" cy="1"/>
              </a:xfrm>
              <a:prstGeom prst="line">
                <a:avLst/>
              </a:prstGeom>
              <a:noFill/>
              <a:ln w="28575"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372" name="Group"/>
            <p:cNvGrpSpPr/>
            <p:nvPr/>
          </p:nvGrpSpPr>
          <p:grpSpPr>
            <a:xfrm>
              <a:off x="12699" y="-1"/>
              <a:ext cx="393702" cy="79377"/>
              <a:chOff x="0" y="0"/>
              <a:chExt cx="393700" cy="79375"/>
            </a:xfrm>
          </p:grpSpPr>
          <p:sp>
            <p:nvSpPr>
              <p:cNvPr id="368" name="Circle"/>
              <p:cNvSpPr/>
              <p:nvPr/>
            </p:nvSpPr>
            <p:spPr>
              <a:xfrm rot="10800000" flipH="1">
                <a:off x="0"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69" name="Circle"/>
              <p:cNvSpPr/>
              <p:nvPr/>
            </p:nvSpPr>
            <p:spPr>
              <a:xfrm rot="10800000" flipH="1">
                <a:off x="104775"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70" name="Circle"/>
              <p:cNvSpPr/>
              <p:nvPr/>
            </p:nvSpPr>
            <p:spPr>
              <a:xfrm rot="10800000" flipH="1">
                <a:off x="209550"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71" name="Circle"/>
              <p:cNvSpPr/>
              <p:nvPr/>
            </p:nvSpPr>
            <p:spPr>
              <a:xfrm rot="10800000" flipH="1">
                <a:off x="314325" y="0"/>
                <a:ext cx="79376" cy="79376"/>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sp>
        <p:nvSpPr>
          <p:cNvPr id="374" name="The Maya people used a base 20 number system, so after number 19 multiples of 20 were written above the bottom number. This is called a vigesimal positional number system."/>
          <p:cNvSpPr txBox="1">
            <a:spLocks noGrp="1"/>
          </p:cNvSpPr>
          <p:nvPr>
            <p:ph type="body" sz="quarter" idx="4294967295"/>
          </p:nvPr>
        </p:nvSpPr>
        <p:spPr>
          <a:xfrm>
            <a:off x="5563673" y="2352160"/>
            <a:ext cx="2814079" cy="2499755"/>
          </a:xfrm>
          <a:prstGeom prst="rect">
            <a:avLst/>
          </a:prstGeom>
        </p:spPr>
        <p:txBody>
          <a:bodyPr>
            <a:normAutofit/>
          </a:bodyPr>
          <a:lstStyle>
            <a:lvl1pPr marL="0" indent="0" algn="ctr" defTabSz="841247">
              <a:spcBef>
                <a:spcPts val="900"/>
              </a:spcBef>
              <a:buSzTx/>
              <a:buNone/>
              <a:defRPr sz="1656"/>
            </a:lvl1pPr>
          </a:lstStyle>
          <a:p>
            <a:r>
              <a:t>The Maya people used a base 20 number system, so after number 19 multiples of 20 were written above the bottom number. This is called a vigesimal positional number system.</a:t>
            </a:r>
          </a:p>
        </p:txBody>
      </p:sp>
      <p:pic>
        <p:nvPicPr>
          <p:cNvPr id="37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8"/>
          <a:stretch>
            <a:fillRect/>
          </a:stretch>
        </p:blipFill>
        <p:spPr>
          <a:xfrm>
            <a:off x="5446644" y="682487"/>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7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37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 name="Working it Out"/>
          <p:cNvSpPr txBox="1">
            <a:spLocks noGrp="1"/>
          </p:cNvSpPr>
          <p:nvPr>
            <p:ph type="title" idx="4294967295"/>
          </p:nvPr>
        </p:nvSpPr>
        <p:spPr>
          <a:xfrm>
            <a:off x="539413" y="661650"/>
            <a:ext cx="8065174" cy="669012"/>
          </a:xfrm>
          <a:prstGeom prst="rect">
            <a:avLst/>
          </a:prstGeom>
        </p:spPr>
        <p:txBody>
          <a:bodyPr>
            <a:normAutofit fontScale="90000"/>
          </a:bodyPr>
          <a:lstStyle>
            <a:lvl1pPr defTabSz="365760">
              <a:defRPr sz="1440" b="1"/>
            </a:lvl1pPr>
          </a:lstStyle>
          <a:p>
            <a:r>
              <a:t>Working it Out</a:t>
            </a:r>
          </a:p>
        </p:txBody>
      </p:sp>
      <p:sp>
        <p:nvSpPr>
          <p:cNvPr id="378" name="Here are a couple of examples of how the system works."/>
          <p:cNvSpPr txBox="1">
            <a:spLocks noGrp="1"/>
          </p:cNvSpPr>
          <p:nvPr>
            <p:ph type="body" sz="quarter" idx="4294967295"/>
          </p:nvPr>
        </p:nvSpPr>
        <p:spPr>
          <a:xfrm>
            <a:off x="536392" y="1215842"/>
            <a:ext cx="8071216" cy="935801"/>
          </a:xfrm>
          <a:prstGeom prst="rect">
            <a:avLst/>
          </a:prstGeom>
        </p:spPr>
        <p:txBody>
          <a:bodyPr>
            <a:normAutofit/>
          </a:bodyPr>
          <a:lstStyle>
            <a:lvl1pPr marL="0" indent="0" algn="ctr" defTabSz="795527">
              <a:spcBef>
                <a:spcPts val="800"/>
              </a:spcBef>
              <a:buSzTx/>
              <a:buNone/>
              <a:defRPr sz="2349"/>
            </a:lvl1pPr>
          </a:lstStyle>
          <a:p>
            <a:r>
              <a:t>Here are a couple of examples of how the system works.</a:t>
            </a:r>
          </a:p>
        </p:txBody>
      </p:sp>
      <p:sp>
        <p:nvSpPr>
          <p:cNvPr id="379" name="Circle"/>
          <p:cNvSpPr/>
          <p:nvPr/>
        </p:nvSpPr>
        <p:spPr>
          <a:xfrm>
            <a:off x="1982787" y="2308225"/>
            <a:ext cx="336551" cy="338138"/>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380" name="Circle"/>
          <p:cNvSpPr/>
          <p:nvPr/>
        </p:nvSpPr>
        <p:spPr>
          <a:xfrm>
            <a:off x="2401887" y="2308225"/>
            <a:ext cx="338138" cy="338138"/>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grpSp>
        <p:nvGrpSpPr>
          <p:cNvPr id="385" name="Group"/>
          <p:cNvGrpSpPr/>
          <p:nvPr/>
        </p:nvGrpSpPr>
        <p:grpSpPr>
          <a:xfrm>
            <a:off x="1576387" y="3163887"/>
            <a:ext cx="1506538" cy="425451"/>
            <a:chOff x="0" y="0"/>
            <a:chExt cx="1506537" cy="425449"/>
          </a:xfrm>
        </p:grpSpPr>
        <p:sp>
          <p:nvSpPr>
            <p:cNvPr id="381" name="Line"/>
            <p:cNvSpPr/>
            <p:nvPr/>
          </p:nvSpPr>
          <p:spPr>
            <a:xfrm>
              <a:off x="0" y="425450"/>
              <a:ext cx="1506538"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382" name="Circle"/>
            <p:cNvSpPr/>
            <p:nvPr/>
          </p:nvSpPr>
          <p:spPr>
            <a:xfrm>
              <a:off x="176211" y="6349"/>
              <a:ext cx="338140"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83" name="Circle"/>
            <p:cNvSpPr/>
            <p:nvPr/>
          </p:nvSpPr>
          <p:spPr>
            <a:xfrm>
              <a:off x="596900" y="6349"/>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84" name="Circle"/>
            <p:cNvSpPr/>
            <p:nvPr/>
          </p:nvSpPr>
          <p:spPr>
            <a:xfrm>
              <a:off x="1016000" y="0"/>
              <a:ext cx="338139"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386" name="= 2 x 20"/>
          <p:cNvSpPr txBox="1"/>
          <p:nvPr/>
        </p:nvSpPr>
        <p:spPr>
          <a:xfrm>
            <a:off x="3086662" y="2053200"/>
            <a:ext cx="2719851"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solidFill>
                  <a:srgbClr val="F55D36"/>
                </a:solidFill>
              </a:defRPr>
            </a:lvl1pPr>
          </a:lstStyle>
          <a:p>
            <a:r>
              <a:t>= 2 x 20</a:t>
            </a:r>
          </a:p>
        </p:txBody>
      </p:sp>
      <p:sp>
        <p:nvSpPr>
          <p:cNvPr id="387" name="Rectangle"/>
          <p:cNvSpPr/>
          <p:nvPr/>
        </p:nvSpPr>
        <p:spPr>
          <a:xfrm>
            <a:off x="882650" y="2108200"/>
            <a:ext cx="7354888" cy="1689100"/>
          </a:xfrm>
          <a:prstGeom prst="rect">
            <a:avLst/>
          </a:prstGeom>
          <a:ln w="38100">
            <a:solidFill>
              <a:srgbClr val="F55D36"/>
            </a:solidFill>
          </a:ln>
        </p:spPr>
        <p:txBody>
          <a:bodyPr lIns="45719" rIns="45719" anchor="ctr"/>
          <a:lstStyle/>
          <a:p>
            <a:pPr algn="ctr">
              <a:defRPr>
                <a:solidFill>
                  <a:srgbClr val="FFFFFF"/>
                </a:solidFill>
              </a:defRPr>
            </a:pPr>
            <a:endParaRPr/>
          </a:p>
        </p:txBody>
      </p:sp>
      <p:sp>
        <p:nvSpPr>
          <p:cNvPr id="388" name="= 8"/>
          <p:cNvSpPr txBox="1"/>
          <p:nvPr/>
        </p:nvSpPr>
        <p:spPr>
          <a:xfrm>
            <a:off x="3075550" y="2996175"/>
            <a:ext cx="2719850"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solidFill>
                  <a:srgbClr val="F55D36"/>
                </a:solidFill>
              </a:defRPr>
            </a:lvl1pPr>
          </a:lstStyle>
          <a:p>
            <a:r>
              <a:t>= 8</a:t>
            </a:r>
          </a:p>
        </p:txBody>
      </p:sp>
      <p:sp>
        <p:nvSpPr>
          <p:cNvPr id="389" name="40 + 8 = 48"/>
          <p:cNvSpPr txBox="1"/>
          <p:nvPr/>
        </p:nvSpPr>
        <p:spPr>
          <a:xfrm>
            <a:off x="5001187" y="2524687"/>
            <a:ext cx="2718263"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lvl1pPr>
          </a:lstStyle>
          <a:p>
            <a:r>
              <a:t>40 + 8 = 48</a:t>
            </a:r>
          </a:p>
        </p:txBody>
      </p:sp>
      <p:graphicFrame>
        <p:nvGraphicFramePr>
          <p:cNvPr id="390" name="Table"/>
          <p:cNvGraphicFramePr/>
          <p:nvPr/>
        </p:nvGraphicFramePr>
        <p:xfrm>
          <a:off x="882650" y="4033837"/>
          <a:ext cx="7354887" cy="1881187"/>
        </p:xfrm>
        <a:graphic>
          <a:graphicData uri="http://schemas.openxmlformats.org/drawingml/2006/table">
            <a:tbl>
              <a:tblPr>
                <a:tableStyleId>{4C3C2611-4C71-4FC5-86AE-919BDF0F9419}</a:tableStyleId>
              </a:tblPr>
              <a:tblGrid>
                <a:gridCol w="1838325">
                  <a:extLst>
                    <a:ext uri="{9D8B030D-6E8A-4147-A177-3AD203B41FA5}">
                      <a16:colId xmlns:a16="http://schemas.microsoft.com/office/drawing/2014/main" val="20000"/>
                    </a:ext>
                  </a:extLst>
                </a:gridCol>
                <a:gridCol w="1839912">
                  <a:extLst>
                    <a:ext uri="{9D8B030D-6E8A-4147-A177-3AD203B41FA5}">
                      <a16:colId xmlns:a16="http://schemas.microsoft.com/office/drawing/2014/main" val="20001"/>
                    </a:ext>
                  </a:extLst>
                </a:gridCol>
                <a:gridCol w="1838325">
                  <a:extLst>
                    <a:ext uri="{9D8B030D-6E8A-4147-A177-3AD203B41FA5}">
                      <a16:colId xmlns:a16="http://schemas.microsoft.com/office/drawing/2014/main" val="20002"/>
                    </a:ext>
                  </a:extLst>
                </a:gridCol>
                <a:gridCol w="1838325">
                  <a:extLst>
                    <a:ext uri="{9D8B030D-6E8A-4147-A177-3AD203B41FA5}">
                      <a16:colId xmlns:a16="http://schemas.microsoft.com/office/drawing/2014/main" val="20003"/>
                    </a:ext>
                  </a:extLst>
                </a:gridCol>
              </a:tblGrid>
              <a:tr h="941387">
                <a:tc>
                  <a:txBody>
                    <a:bodyPr/>
                    <a:lstStyle/>
                    <a:p>
                      <a:pPr algn="ctr">
                        <a:defRPr sz="1800">
                          <a:solidFill>
                            <a:srgbClr val="000000"/>
                          </a:solidFill>
                        </a:defRPr>
                      </a:pPr>
                      <a:r>
                        <a:rPr>
                          <a:solidFill>
                            <a:srgbClr val="1C1C1C"/>
                          </a:solidFill>
                        </a:rPr>
                        <a:t>Number of 20s</a:t>
                      </a:r>
                    </a:p>
                  </a:txBody>
                  <a:tcPr marL="45695" marR="45695" marT="45695" marB="45695" anchor="ctr" horzOverflow="overflow">
                    <a:lnL w="38100">
                      <a:solidFill>
                        <a:srgbClr val="F55D36"/>
                      </a:solidFill>
                    </a:lnL>
                    <a:lnR w="19050">
                      <a:solidFill>
                        <a:srgbClr val="FFFFFF"/>
                      </a:solidFill>
                    </a:lnR>
                    <a:lnT w="38100">
                      <a:solidFill>
                        <a:srgbClr val="F55D36"/>
                      </a:solidFill>
                    </a:lnT>
                    <a:lnB w="19050">
                      <a:solidFill>
                        <a:srgbClr val="FFFFFF"/>
                      </a:solidFill>
                    </a:lnB>
                    <a:solidFill>
                      <a:srgbClr val="F5AF74"/>
                    </a:solidFill>
                  </a:tcPr>
                </a:tc>
                <a:tc>
                  <a:txBody>
                    <a:bodyPr/>
                    <a:lstStyle/>
                    <a:p>
                      <a:pPr algn="l">
                        <a:defRPr sz="1800" b="1">
                          <a:solidFill>
                            <a:srgbClr val="FFFFFF"/>
                          </a:solidFill>
                        </a:defRPr>
                      </a:pPr>
                      <a:endParaRPr/>
                    </a:p>
                  </a:txBody>
                  <a:tcPr marL="45695" marR="45695" marT="45695" marB="45695" horzOverflow="overflow">
                    <a:lnL w="19050">
                      <a:solidFill>
                        <a:srgbClr val="FFFFFF"/>
                      </a:solidFill>
                    </a:lnL>
                    <a:lnR w="19050">
                      <a:solidFill>
                        <a:srgbClr val="FFFFFF"/>
                      </a:solidFill>
                    </a:lnR>
                    <a:lnT w="38100">
                      <a:solidFill>
                        <a:srgbClr val="F55D36"/>
                      </a:solidFill>
                    </a:lnT>
                    <a:lnB w="19050">
                      <a:solidFill>
                        <a:srgbClr val="FFFFFF"/>
                      </a:solidFill>
                    </a:lnB>
                    <a:solidFill>
                      <a:srgbClr val="F5AF74"/>
                    </a:solidFill>
                  </a:tcPr>
                </a:tc>
                <a:tc>
                  <a:txBody>
                    <a:bodyPr/>
                    <a:lstStyle/>
                    <a:p>
                      <a:pPr algn="ctr">
                        <a:defRPr sz="1800">
                          <a:solidFill>
                            <a:srgbClr val="000000"/>
                          </a:solidFill>
                        </a:defRPr>
                      </a:pPr>
                      <a:r>
                        <a:rPr b="1">
                          <a:solidFill>
                            <a:srgbClr val="1C1C1C"/>
                          </a:solidFill>
                        </a:rPr>
                        <a:t>8 x 20 = 160</a:t>
                      </a:r>
                    </a:p>
                  </a:txBody>
                  <a:tcPr marL="45695" marR="45695" marT="45695" marB="45695" anchor="ctr" horzOverflow="overflow">
                    <a:lnL w="19050">
                      <a:solidFill>
                        <a:srgbClr val="FFFFFF"/>
                      </a:solidFill>
                    </a:lnL>
                    <a:lnR w="19050">
                      <a:solidFill>
                        <a:srgbClr val="FFFFFF"/>
                      </a:solidFill>
                    </a:lnR>
                    <a:lnT w="38100">
                      <a:solidFill>
                        <a:srgbClr val="F55D36"/>
                      </a:solidFill>
                    </a:lnT>
                    <a:lnB w="19050">
                      <a:solidFill>
                        <a:srgbClr val="FFFFFF"/>
                      </a:solidFill>
                    </a:lnB>
                    <a:solidFill>
                      <a:srgbClr val="F5AF74"/>
                    </a:solidFill>
                  </a:tcPr>
                </a:tc>
                <a:tc rowSpan="2">
                  <a:txBody>
                    <a:bodyPr/>
                    <a:lstStyle/>
                    <a:p>
                      <a:pPr algn="ctr">
                        <a:defRPr sz="1800">
                          <a:solidFill>
                            <a:srgbClr val="000000"/>
                          </a:solidFill>
                        </a:defRPr>
                      </a:pPr>
                      <a:r>
                        <a:rPr sz="4400" b="1">
                          <a:solidFill>
                            <a:srgbClr val="1C1C1C"/>
                          </a:solidFill>
                        </a:rPr>
                        <a:t>167</a:t>
                      </a:r>
                    </a:p>
                  </a:txBody>
                  <a:tcPr marL="45695" marR="45695" marT="45695" marB="45695" anchor="ctr" horzOverflow="overflow">
                    <a:lnL w="19050">
                      <a:solidFill>
                        <a:srgbClr val="FFFFFF"/>
                      </a:solidFill>
                    </a:lnL>
                    <a:lnR w="38100">
                      <a:solidFill>
                        <a:srgbClr val="F55D36"/>
                      </a:solidFill>
                    </a:lnR>
                    <a:lnT w="38100">
                      <a:solidFill>
                        <a:srgbClr val="F55D36"/>
                      </a:solidFill>
                    </a:lnT>
                    <a:lnB w="38100">
                      <a:solidFill>
                        <a:srgbClr val="F55D36"/>
                      </a:solidFill>
                    </a:lnB>
                    <a:solidFill>
                      <a:srgbClr val="F5AF74"/>
                    </a:solidFill>
                  </a:tcPr>
                </a:tc>
                <a:extLst>
                  <a:ext uri="{0D108BD9-81ED-4DB2-BD59-A6C34878D82A}">
                    <a16:rowId xmlns:a16="http://schemas.microsoft.com/office/drawing/2014/main" val="10000"/>
                  </a:ext>
                </a:extLst>
              </a:tr>
              <a:tr h="939800">
                <a:tc>
                  <a:txBody>
                    <a:bodyPr/>
                    <a:lstStyle/>
                    <a:p>
                      <a:pPr algn="ctr">
                        <a:defRPr sz="1800">
                          <a:solidFill>
                            <a:srgbClr val="000000"/>
                          </a:solidFill>
                        </a:defRPr>
                      </a:pPr>
                      <a:r>
                        <a:rPr>
                          <a:solidFill>
                            <a:srgbClr val="1C1C1C"/>
                          </a:solidFill>
                        </a:rPr>
                        <a:t>Number of 1s and 5s</a:t>
                      </a:r>
                    </a:p>
                  </a:txBody>
                  <a:tcPr marL="45695" marR="45695" marT="45695" marB="45695" anchor="ctr" horzOverflow="overflow">
                    <a:lnL w="38100">
                      <a:solidFill>
                        <a:srgbClr val="F55D36"/>
                      </a:solidFill>
                    </a:lnL>
                    <a:lnR w="19050">
                      <a:solidFill>
                        <a:srgbClr val="FFFFFF"/>
                      </a:solidFill>
                    </a:lnR>
                    <a:lnT w="19050">
                      <a:solidFill>
                        <a:srgbClr val="FFFFFF"/>
                      </a:solidFill>
                    </a:lnT>
                    <a:lnB w="38100">
                      <a:solidFill>
                        <a:srgbClr val="F55D36"/>
                      </a:solidFill>
                    </a:lnB>
                    <a:solidFill>
                      <a:srgbClr val="F5AF74"/>
                    </a:solidFill>
                  </a:tcPr>
                </a:tc>
                <a:tc>
                  <a:txBody>
                    <a:bodyPr/>
                    <a:lstStyle/>
                    <a:p>
                      <a:pPr algn="l">
                        <a:defRPr sz="1800"/>
                      </a:pPr>
                      <a:endParaRPr/>
                    </a:p>
                  </a:txBody>
                  <a:tcPr marL="45695" marR="45695" marT="45695" marB="45695" horzOverflow="overflow">
                    <a:lnL w="19050">
                      <a:solidFill>
                        <a:srgbClr val="FFFFFF"/>
                      </a:solidFill>
                    </a:lnL>
                    <a:lnR w="19050">
                      <a:solidFill>
                        <a:srgbClr val="FFFFFF"/>
                      </a:solidFill>
                    </a:lnR>
                    <a:lnT w="19050">
                      <a:solidFill>
                        <a:srgbClr val="FFFFFF"/>
                      </a:solidFill>
                    </a:lnT>
                    <a:lnB w="38100">
                      <a:solidFill>
                        <a:srgbClr val="F55D36"/>
                      </a:solidFill>
                    </a:lnB>
                    <a:solidFill>
                      <a:srgbClr val="F5AF74"/>
                    </a:solidFill>
                  </a:tcPr>
                </a:tc>
                <a:tc>
                  <a:txBody>
                    <a:bodyPr/>
                    <a:lstStyle/>
                    <a:p>
                      <a:pPr algn="ctr">
                        <a:defRPr sz="1800">
                          <a:solidFill>
                            <a:srgbClr val="000000"/>
                          </a:solidFill>
                        </a:defRPr>
                      </a:pPr>
                      <a:r>
                        <a:rPr b="1">
                          <a:solidFill>
                            <a:srgbClr val="1C1C1C"/>
                          </a:solidFill>
                        </a:rPr>
                        <a:t>= 7</a:t>
                      </a:r>
                    </a:p>
                  </a:txBody>
                  <a:tcPr marL="45695" marR="45695" marT="45695" marB="45695" anchor="ctr" horzOverflow="overflow">
                    <a:lnL w="19050">
                      <a:solidFill>
                        <a:srgbClr val="FFFFFF"/>
                      </a:solidFill>
                    </a:lnL>
                    <a:lnR w="19050">
                      <a:solidFill>
                        <a:srgbClr val="FFFFFF"/>
                      </a:solidFill>
                    </a:lnR>
                    <a:lnT w="19050">
                      <a:solidFill>
                        <a:srgbClr val="FFFFFF"/>
                      </a:solidFill>
                    </a:lnT>
                    <a:lnB w="38100">
                      <a:solidFill>
                        <a:srgbClr val="F55D36"/>
                      </a:solidFill>
                    </a:lnB>
                    <a:solidFill>
                      <a:srgbClr val="F5AF74"/>
                    </a:solidFill>
                  </a:tcPr>
                </a:tc>
                <a:tc vMerge="1">
                  <a:txBody>
                    <a:bodyPr/>
                    <a:lstStyle/>
                    <a:p>
                      <a:endParaRPr lang="en-US"/>
                    </a:p>
                  </a:txBody>
                  <a:tcPr/>
                </a:tc>
                <a:extLst>
                  <a:ext uri="{0D108BD9-81ED-4DB2-BD59-A6C34878D82A}">
                    <a16:rowId xmlns:a16="http://schemas.microsoft.com/office/drawing/2014/main" val="10001"/>
                  </a:ext>
                </a:extLst>
              </a:tr>
            </a:tbl>
          </a:graphicData>
        </a:graphic>
      </p:graphicFrame>
      <p:grpSp>
        <p:nvGrpSpPr>
          <p:cNvPr id="395" name="Group"/>
          <p:cNvGrpSpPr/>
          <p:nvPr/>
        </p:nvGrpSpPr>
        <p:grpSpPr>
          <a:xfrm>
            <a:off x="2865437" y="4268787"/>
            <a:ext cx="1508126" cy="425451"/>
            <a:chOff x="0" y="0"/>
            <a:chExt cx="1508125" cy="425449"/>
          </a:xfrm>
        </p:grpSpPr>
        <p:sp>
          <p:nvSpPr>
            <p:cNvPr id="391" name="Line"/>
            <p:cNvSpPr/>
            <p:nvPr/>
          </p:nvSpPr>
          <p:spPr>
            <a:xfrm>
              <a:off x="0" y="425450"/>
              <a:ext cx="1508125"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392" name="Circle"/>
            <p:cNvSpPr/>
            <p:nvPr/>
          </p:nvSpPr>
          <p:spPr>
            <a:xfrm>
              <a:off x="177799" y="6349"/>
              <a:ext cx="336551"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93" name="Circle"/>
            <p:cNvSpPr/>
            <p:nvPr/>
          </p:nvSpPr>
          <p:spPr>
            <a:xfrm>
              <a:off x="596899" y="6349"/>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94" name="Circle"/>
            <p:cNvSpPr/>
            <p:nvPr/>
          </p:nvSpPr>
          <p:spPr>
            <a:xfrm>
              <a:off x="1017586" y="0"/>
              <a:ext cx="338139"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399" name="Group"/>
          <p:cNvGrpSpPr/>
          <p:nvPr/>
        </p:nvGrpSpPr>
        <p:grpSpPr>
          <a:xfrm>
            <a:off x="2865437" y="5221287"/>
            <a:ext cx="1508126" cy="428626"/>
            <a:chOff x="0" y="0"/>
            <a:chExt cx="1508125" cy="428625"/>
          </a:xfrm>
        </p:grpSpPr>
        <p:sp>
          <p:nvSpPr>
            <p:cNvPr id="396" name="Line"/>
            <p:cNvSpPr/>
            <p:nvPr/>
          </p:nvSpPr>
          <p:spPr>
            <a:xfrm>
              <a:off x="0" y="428625"/>
              <a:ext cx="1508125"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397" name="Circle"/>
            <p:cNvSpPr/>
            <p:nvPr/>
          </p:nvSpPr>
          <p:spPr>
            <a:xfrm>
              <a:off x="388936" y="-1"/>
              <a:ext cx="336552" cy="338139"/>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98" name="Circle"/>
            <p:cNvSpPr/>
            <p:nvPr/>
          </p:nvSpPr>
          <p:spPr>
            <a:xfrm>
              <a:off x="808037" y="-1"/>
              <a:ext cx="338138" cy="338139"/>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pic>
        <p:nvPicPr>
          <p:cNvPr id="400"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5509650" y="647659"/>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0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40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 name="Larger Numbers"/>
          <p:cNvSpPr txBox="1">
            <a:spLocks noGrp="1"/>
          </p:cNvSpPr>
          <p:nvPr>
            <p:ph type="title" idx="4294967295"/>
          </p:nvPr>
        </p:nvSpPr>
        <p:spPr>
          <a:xfrm>
            <a:off x="539413" y="661650"/>
            <a:ext cx="8065174" cy="669012"/>
          </a:xfrm>
          <a:prstGeom prst="rect">
            <a:avLst/>
          </a:prstGeom>
        </p:spPr>
        <p:txBody>
          <a:bodyPr>
            <a:normAutofit fontScale="90000"/>
          </a:bodyPr>
          <a:lstStyle>
            <a:lvl1pPr defTabSz="365760">
              <a:defRPr sz="1440" b="1"/>
            </a:lvl1pPr>
          </a:lstStyle>
          <a:p>
            <a:r>
              <a:t>Larger Numbers</a:t>
            </a:r>
          </a:p>
        </p:txBody>
      </p:sp>
      <p:sp>
        <p:nvSpPr>
          <p:cNvPr id="403" name="Using the information you have learnt, can you work out what these larger numbers are?"/>
          <p:cNvSpPr txBox="1">
            <a:spLocks noGrp="1"/>
          </p:cNvSpPr>
          <p:nvPr>
            <p:ph type="body" sz="quarter" idx="4294967295"/>
          </p:nvPr>
        </p:nvSpPr>
        <p:spPr>
          <a:xfrm>
            <a:off x="536392" y="1215842"/>
            <a:ext cx="8071216" cy="1184412"/>
          </a:xfrm>
          <a:prstGeom prst="rect">
            <a:avLst/>
          </a:prstGeom>
        </p:spPr>
        <p:txBody>
          <a:bodyPr>
            <a:normAutofit/>
          </a:bodyPr>
          <a:lstStyle>
            <a:lvl1pPr marL="0" indent="0" algn="ctr">
              <a:buSzTx/>
              <a:buNone/>
            </a:lvl1pPr>
          </a:lstStyle>
          <a:p>
            <a:r>
              <a:t>Using the information you have learnt, can you work out what these larger numbers are?</a:t>
            </a:r>
          </a:p>
        </p:txBody>
      </p:sp>
      <p:sp>
        <p:nvSpPr>
          <p:cNvPr id="404" name="40…"/>
          <p:cNvSpPr txBox="1"/>
          <p:nvPr/>
        </p:nvSpPr>
        <p:spPr>
          <a:xfrm>
            <a:off x="2464104" y="2037067"/>
            <a:ext cx="1075717" cy="196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p>
            <a:pPr>
              <a:lnSpc>
                <a:spcPct val="90000"/>
              </a:lnSpc>
              <a:spcBef>
                <a:spcPts val="1000"/>
              </a:spcBef>
              <a:defRPr sz="2800" b="1"/>
            </a:pPr>
            <a:r>
              <a:t>40</a:t>
            </a:r>
          </a:p>
          <a:p>
            <a:pPr>
              <a:lnSpc>
                <a:spcPct val="90000"/>
              </a:lnSpc>
              <a:spcBef>
                <a:spcPts val="1000"/>
              </a:spcBef>
              <a:defRPr sz="2800" b="1"/>
            </a:pPr>
            <a:endParaRPr/>
          </a:p>
          <a:p>
            <a:pPr>
              <a:lnSpc>
                <a:spcPct val="90000"/>
              </a:lnSpc>
              <a:spcBef>
                <a:spcPts val="1000"/>
              </a:spcBef>
              <a:defRPr sz="2800" b="1"/>
            </a:pPr>
            <a:r>
              <a:t>18</a:t>
            </a:r>
          </a:p>
        </p:txBody>
      </p:sp>
      <p:sp>
        <p:nvSpPr>
          <p:cNvPr id="405" name="Rectangle"/>
          <p:cNvSpPr/>
          <p:nvPr/>
        </p:nvSpPr>
        <p:spPr>
          <a:xfrm>
            <a:off x="755650" y="2084387"/>
            <a:ext cx="3752850" cy="1825626"/>
          </a:xfrm>
          <a:prstGeom prst="rect">
            <a:avLst/>
          </a:prstGeom>
          <a:ln w="38100">
            <a:solidFill>
              <a:srgbClr val="F55D36"/>
            </a:solidFill>
          </a:ln>
        </p:spPr>
        <p:txBody>
          <a:bodyPr lIns="45719" rIns="45719" anchor="ctr"/>
          <a:lstStyle/>
          <a:p>
            <a:pPr algn="ctr">
              <a:defRPr>
                <a:solidFill>
                  <a:srgbClr val="FFFFFF"/>
                </a:solidFill>
              </a:defRPr>
            </a:pPr>
            <a:endParaRPr/>
          </a:p>
        </p:txBody>
      </p:sp>
      <p:sp>
        <p:nvSpPr>
          <p:cNvPr id="406" name="Circle"/>
          <p:cNvSpPr/>
          <p:nvPr/>
        </p:nvSpPr>
        <p:spPr>
          <a:xfrm>
            <a:off x="1387475" y="2212975"/>
            <a:ext cx="338138" cy="336550"/>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sp>
        <p:nvSpPr>
          <p:cNvPr id="407" name="Circle"/>
          <p:cNvSpPr/>
          <p:nvPr/>
        </p:nvSpPr>
        <p:spPr>
          <a:xfrm>
            <a:off x="1806575" y="2212975"/>
            <a:ext cx="338138" cy="336550"/>
          </a:xfrm>
          <a:prstGeom prst="ellipse">
            <a:avLst/>
          </a:prstGeom>
          <a:solidFill>
            <a:srgbClr val="1C1C1C"/>
          </a:solidFill>
          <a:ln w="12700">
            <a:miter lim="400000"/>
          </a:ln>
        </p:spPr>
        <p:txBody>
          <a:bodyPr lIns="45719" rIns="45719" anchor="ctr"/>
          <a:lstStyle/>
          <a:p>
            <a:pPr algn="ctr">
              <a:defRPr>
                <a:solidFill>
                  <a:srgbClr val="FFFFFF"/>
                </a:solidFill>
              </a:defRPr>
            </a:pPr>
            <a:endParaRPr/>
          </a:p>
        </p:txBody>
      </p:sp>
      <p:grpSp>
        <p:nvGrpSpPr>
          <p:cNvPr id="414" name="Group"/>
          <p:cNvGrpSpPr/>
          <p:nvPr/>
        </p:nvGrpSpPr>
        <p:grpSpPr>
          <a:xfrm>
            <a:off x="993775" y="2967037"/>
            <a:ext cx="1508125" cy="695326"/>
            <a:chOff x="0" y="0"/>
            <a:chExt cx="1508125" cy="695324"/>
          </a:xfrm>
        </p:grpSpPr>
        <p:sp>
          <p:nvSpPr>
            <p:cNvPr id="408" name="Line"/>
            <p:cNvSpPr/>
            <p:nvPr/>
          </p:nvSpPr>
          <p:spPr>
            <a:xfrm>
              <a:off x="0" y="558799"/>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09" name="Line"/>
            <p:cNvSpPr/>
            <p:nvPr/>
          </p:nvSpPr>
          <p:spPr>
            <a:xfrm>
              <a:off x="0" y="695325"/>
              <a:ext cx="1508125"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10" name="Line"/>
            <p:cNvSpPr/>
            <p:nvPr/>
          </p:nvSpPr>
          <p:spPr>
            <a:xfrm>
              <a:off x="0" y="425450"/>
              <a:ext cx="1508125"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11" name="Circle"/>
            <p:cNvSpPr/>
            <p:nvPr/>
          </p:nvSpPr>
          <p:spPr>
            <a:xfrm>
              <a:off x="177799" y="6350"/>
              <a:ext cx="336551"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12" name="Circle"/>
            <p:cNvSpPr/>
            <p:nvPr/>
          </p:nvSpPr>
          <p:spPr>
            <a:xfrm>
              <a:off x="596899" y="6350"/>
              <a:ext cx="338139"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13" name="Circle"/>
            <p:cNvSpPr/>
            <p:nvPr/>
          </p:nvSpPr>
          <p:spPr>
            <a:xfrm>
              <a:off x="1017587" y="0"/>
              <a:ext cx="338138"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415" name="Rectangle"/>
          <p:cNvSpPr/>
          <p:nvPr/>
        </p:nvSpPr>
        <p:spPr>
          <a:xfrm>
            <a:off x="4591050" y="2084387"/>
            <a:ext cx="3752850" cy="1825626"/>
          </a:xfrm>
          <a:prstGeom prst="rect">
            <a:avLst/>
          </a:prstGeom>
          <a:ln w="38100">
            <a:solidFill>
              <a:srgbClr val="F55D36"/>
            </a:solidFill>
          </a:ln>
        </p:spPr>
        <p:txBody>
          <a:bodyPr lIns="45719" rIns="45719" anchor="ctr"/>
          <a:lstStyle/>
          <a:p>
            <a:pPr algn="ctr">
              <a:defRPr>
                <a:solidFill>
                  <a:srgbClr val="FFFFFF"/>
                </a:solidFill>
              </a:defRPr>
            </a:pPr>
            <a:endParaRPr/>
          </a:p>
        </p:txBody>
      </p:sp>
      <p:grpSp>
        <p:nvGrpSpPr>
          <p:cNvPr id="418" name="Group"/>
          <p:cNvGrpSpPr/>
          <p:nvPr/>
        </p:nvGrpSpPr>
        <p:grpSpPr>
          <a:xfrm>
            <a:off x="4814887" y="2386012"/>
            <a:ext cx="1506538" cy="136526"/>
            <a:chOff x="0" y="0"/>
            <a:chExt cx="1506537" cy="136524"/>
          </a:xfrm>
        </p:grpSpPr>
        <p:sp>
          <p:nvSpPr>
            <p:cNvPr id="416" name="Line"/>
            <p:cNvSpPr/>
            <p:nvPr/>
          </p:nvSpPr>
          <p:spPr>
            <a:xfrm>
              <a:off x="0" y="0"/>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17" name="Line"/>
            <p:cNvSpPr/>
            <p:nvPr/>
          </p:nvSpPr>
          <p:spPr>
            <a:xfrm>
              <a:off x="0" y="136525"/>
              <a:ext cx="1506538"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grpSp>
      <p:grpSp>
        <p:nvGrpSpPr>
          <p:cNvPr id="425" name="Group"/>
          <p:cNvGrpSpPr/>
          <p:nvPr/>
        </p:nvGrpSpPr>
        <p:grpSpPr>
          <a:xfrm>
            <a:off x="4814887" y="2967037"/>
            <a:ext cx="1506538" cy="695326"/>
            <a:chOff x="0" y="0"/>
            <a:chExt cx="1506537" cy="695324"/>
          </a:xfrm>
        </p:grpSpPr>
        <p:sp>
          <p:nvSpPr>
            <p:cNvPr id="419" name="Line"/>
            <p:cNvSpPr/>
            <p:nvPr/>
          </p:nvSpPr>
          <p:spPr>
            <a:xfrm>
              <a:off x="0" y="558799"/>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20" name="Line"/>
            <p:cNvSpPr/>
            <p:nvPr/>
          </p:nvSpPr>
          <p:spPr>
            <a:xfrm>
              <a:off x="0" y="695325"/>
              <a:ext cx="1506538"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21" name="Line"/>
            <p:cNvSpPr/>
            <p:nvPr/>
          </p:nvSpPr>
          <p:spPr>
            <a:xfrm>
              <a:off x="0" y="425450"/>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22" name="Circle"/>
            <p:cNvSpPr/>
            <p:nvPr/>
          </p:nvSpPr>
          <p:spPr>
            <a:xfrm>
              <a:off x="176211" y="6350"/>
              <a:ext cx="338140"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23" name="Circle"/>
            <p:cNvSpPr/>
            <p:nvPr/>
          </p:nvSpPr>
          <p:spPr>
            <a:xfrm>
              <a:off x="596900" y="6350"/>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24" name="Circle"/>
            <p:cNvSpPr/>
            <p:nvPr/>
          </p:nvSpPr>
          <p:spPr>
            <a:xfrm>
              <a:off x="1016000" y="0"/>
              <a:ext cx="338139"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426" name="Rectangle"/>
          <p:cNvSpPr/>
          <p:nvPr/>
        </p:nvSpPr>
        <p:spPr>
          <a:xfrm>
            <a:off x="2695575" y="4030662"/>
            <a:ext cx="3752850" cy="2062163"/>
          </a:xfrm>
          <a:prstGeom prst="rect">
            <a:avLst/>
          </a:prstGeom>
          <a:ln w="38100">
            <a:solidFill>
              <a:srgbClr val="F55D36"/>
            </a:solidFill>
          </a:ln>
        </p:spPr>
        <p:txBody>
          <a:bodyPr lIns="45719" rIns="45719" anchor="ctr"/>
          <a:lstStyle/>
          <a:p>
            <a:pPr algn="ctr">
              <a:defRPr>
                <a:solidFill>
                  <a:srgbClr val="FFFFFF"/>
                </a:solidFill>
              </a:defRPr>
            </a:pPr>
            <a:endParaRPr/>
          </a:p>
        </p:txBody>
      </p:sp>
      <p:grpSp>
        <p:nvGrpSpPr>
          <p:cNvPr id="433" name="Group"/>
          <p:cNvGrpSpPr/>
          <p:nvPr/>
        </p:nvGrpSpPr>
        <p:grpSpPr>
          <a:xfrm>
            <a:off x="2784475" y="5226050"/>
            <a:ext cx="1506538" cy="693738"/>
            <a:chOff x="0" y="0"/>
            <a:chExt cx="1506537" cy="693737"/>
          </a:xfrm>
        </p:grpSpPr>
        <p:sp>
          <p:nvSpPr>
            <p:cNvPr id="427" name="Line"/>
            <p:cNvSpPr/>
            <p:nvPr/>
          </p:nvSpPr>
          <p:spPr>
            <a:xfrm>
              <a:off x="0" y="558799"/>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28" name="Line"/>
            <p:cNvSpPr/>
            <p:nvPr/>
          </p:nvSpPr>
          <p:spPr>
            <a:xfrm>
              <a:off x="0" y="693737"/>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29" name="Line"/>
            <p:cNvSpPr/>
            <p:nvPr/>
          </p:nvSpPr>
          <p:spPr>
            <a:xfrm>
              <a:off x="0" y="423863"/>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30" name="Oval"/>
            <p:cNvSpPr/>
            <p:nvPr/>
          </p:nvSpPr>
          <p:spPr>
            <a:xfrm>
              <a:off x="176212" y="6349"/>
              <a:ext cx="338138" cy="336551"/>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31" name="Oval"/>
            <p:cNvSpPr/>
            <p:nvPr/>
          </p:nvSpPr>
          <p:spPr>
            <a:xfrm>
              <a:off x="596900" y="6349"/>
              <a:ext cx="338138" cy="336551"/>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32" name="Oval"/>
            <p:cNvSpPr/>
            <p:nvPr/>
          </p:nvSpPr>
          <p:spPr>
            <a:xfrm>
              <a:off x="1015999" y="0"/>
              <a:ext cx="338139" cy="336550"/>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438" name="Group"/>
          <p:cNvGrpSpPr/>
          <p:nvPr/>
        </p:nvGrpSpPr>
        <p:grpSpPr>
          <a:xfrm>
            <a:off x="2814637" y="4132262"/>
            <a:ext cx="1506538" cy="687388"/>
            <a:chOff x="0" y="0"/>
            <a:chExt cx="1506537" cy="687387"/>
          </a:xfrm>
        </p:grpSpPr>
        <p:sp>
          <p:nvSpPr>
            <p:cNvPr id="434" name="Line"/>
            <p:cNvSpPr/>
            <p:nvPr/>
          </p:nvSpPr>
          <p:spPr>
            <a:xfrm>
              <a:off x="0" y="552450"/>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35" name="Line"/>
            <p:cNvSpPr/>
            <p:nvPr/>
          </p:nvSpPr>
          <p:spPr>
            <a:xfrm>
              <a:off x="0" y="687387"/>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36" name="Line"/>
            <p:cNvSpPr/>
            <p:nvPr/>
          </p:nvSpPr>
          <p:spPr>
            <a:xfrm>
              <a:off x="0" y="417512"/>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37" name="Oval"/>
            <p:cNvSpPr/>
            <p:nvPr/>
          </p:nvSpPr>
          <p:spPr>
            <a:xfrm>
              <a:off x="596900" y="-1"/>
              <a:ext cx="338138" cy="336551"/>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439" name="200…"/>
          <p:cNvSpPr txBox="1"/>
          <p:nvPr/>
        </p:nvSpPr>
        <p:spPr>
          <a:xfrm>
            <a:off x="6304009" y="2038396"/>
            <a:ext cx="1249270" cy="196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p>
            <a:pPr>
              <a:lnSpc>
                <a:spcPct val="90000"/>
              </a:lnSpc>
              <a:spcBef>
                <a:spcPts val="1000"/>
              </a:spcBef>
              <a:defRPr sz="2800" b="1"/>
            </a:pPr>
            <a:r>
              <a:t>200</a:t>
            </a:r>
          </a:p>
          <a:p>
            <a:pPr>
              <a:lnSpc>
                <a:spcPct val="90000"/>
              </a:lnSpc>
              <a:spcBef>
                <a:spcPts val="1000"/>
              </a:spcBef>
              <a:defRPr sz="2800" b="1"/>
            </a:pPr>
            <a:endParaRPr/>
          </a:p>
          <a:p>
            <a:pPr>
              <a:lnSpc>
                <a:spcPct val="90000"/>
              </a:lnSpc>
              <a:spcBef>
                <a:spcPts val="1000"/>
              </a:spcBef>
              <a:defRPr sz="2800" b="1"/>
            </a:pPr>
            <a:r>
              <a:t>18</a:t>
            </a:r>
          </a:p>
        </p:txBody>
      </p:sp>
      <p:sp>
        <p:nvSpPr>
          <p:cNvPr id="440" name="320…"/>
          <p:cNvSpPr txBox="1"/>
          <p:nvPr/>
        </p:nvSpPr>
        <p:spPr>
          <a:xfrm>
            <a:off x="4243434" y="4229146"/>
            <a:ext cx="1249270" cy="196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p>
            <a:pPr>
              <a:lnSpc>
                <a:spcPct val="90000"/>
              </a:lnSpc>
              <a:spcBef>
                <a:spcPts val="1000"/>
              </a:spcBef>
              <a:defRPr sz="2800" b="1"/>
            </a:pPr>
            <a:r>
              <a:t>320</a:t>
            </a:r>
          </a:p>
          <a:p>
            <a:pPr>
              <a:lnSpc>
                <a:spcPct val="90000"/>
              </a:lnSpc>
              <a:spcBef>
                <a:spcPts val="1000"/>
              </a:spcBef>
              <a:defRPr sz="2800" b="1"/>
            </a:pPr>
            <a:endParaRPr/>
          </a:p>
          <a:p>
            <a:pPr>
              <a:lnSpc>
                <a:spcPct val="90000"/>
              </a:lnSpc>
              <a:spcBef>
                <a:spcPts val="1000"/>
              </a:spcBef>
              <a:defRPr sz="2800" b="1"/>
            </a:pPr>
            <a:r>
              <a:t>18</a:t>
            </a:r>
          </a:p>
        </p:txBody>
      </p:sp>
      <p:sp>
        <p:nvSpPr>
          <p:cNvPr id="441" name="= 58"/>
          <p:cNvSpPr txBox="1"/>
          <p:nvPr/>
        </p:nvSpPr>
        <p:spPr>
          <a:xfrm>
            <a:off x="3162850" y="2583413"/>
            <a:ext cx="1508612"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solidFill>
                  <a:srgbClr val="F55D36"/>
                </a:solidFill>
              </a:defRPr>
            </a:lvl1pPr>
          </a:lstStyle>
          <a:p>
            <a:r>
              <a:t>= 58</a:t>
            </a:r>
          </a:p>
        </p:txBody>
      </p:sp>
      <p:sp>
        <p:nvSpPr>
          <p:cNvPr id="442" name="= 218"/>
          <p:cNvSpPr txBox="1"/>
          <p:nvPr/>
        </p:nvSpPr>
        <p:spPr>
          <a:xfrm>
            <a:off x="7028412" y="2575475"/>
            <a:ext cx="1508612"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solidFill>
                  <a:srgbClr val="F55D36"/>
                </a:solidFill>
              </a:defRPr>
            </a:lvl1pPr>
          </a:lstStyle>
          <a:p>
            <a:r>
              <a:t>= 218</a:t>
            </a:r>
          </a:p>
        </p:txBody>
      </p:sp>
      <p:sp>
        <p:nvSpPr>
          <p:cNvPr id="443" name="= 338"/>
          <p:cNvSpPr txBox="1"/>
          <p:nvPr/>
        </p:nvSpPr>
        <p:spPr>
          <a:xfrm>
            <a:off x="4936100" y="4709087"/>
            <a:ext cx="1508588" cy="935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2800" b="1">
                <a:solidFill>
                  <a:srgbClr val="F55D36"/>
                </a:solidFill>
              </a:defRPr>
            </a:lvl1pPr>
          </a:lstStyle>
          <a:p>
            <a:r>
              <a:t>= 338</a:t>
            </a:r>
          </a:p>
        </p:txBody>
      </p:sp>
      <p:pic>
        <p:nvPicPr>
          <p:cNvPr id="44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5545138" y="653351"/>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0" presetClass="entr" fill="hold" grpId="1" nodeType="clickEffect">
                                  <p:stCondLst>
                                    <p:cond delay="0"/>
                                  </p:stCondLst>
                                  <p:iterate>
                                    <p:tmAbs val="0"/>
                                  </p:iterate>
                                  <p:childTnLst>
                                    <p:set>
                                      <p:cBhvr>
                                        <p:cTn id="6" fill="hold"/>
                                        <p:tgtEl>
                                          <p:spTgt spid="441"/>
                                        </p:tgtEl>
                                        <p:attrNameLst>
                                          <p:attrName>style.visibility</p:attrName>
                                        </p:attrNameLst>
                                      </p:cBhvr>
                                      <p:to>
                                        <p:strVal val="visible"/>
                                      </p:to>
                                    </p:set>
                                    <p:animEffect transition="in" filter="fade">
                                      <p:cBhvr>
                                        <p:cTn id="7" dur="500"/>
                                        <p:tgtEl>
                                          <p:spTgt spid="441"/>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 fill="hold"/>
                                        <p:tgtEl>
                                          <p:spTgt spid="445"/>
                                        </p:tgtEl>
                                      </p:cBhvr>
                                    </p:cmd>
                                  </p:childTnLst>
                                </p:cTn>
                              </p:par>
                            </p:childTnLst>
                          </p:cTn>
                        </p:par>
                      </p:childTnLst>
                    </p:cTn>
                  </p:par>
                  <p:par>
                    <p:cTn id="12" fill="hold">
                      <p:stCondLst>
                        <p:cond delay="indefinite"/>
                      </p:stCondLst>
                      <p:childTnLst>
                        <p:par>
                          <p:cTn id="13" fill="hold">
                            <p:stCondLst>
                              <p:cond delay="0"/>
                            </p:stCondLst>
                            <p:childTnLst>
                              <p:par>
                                <p:cTn id="14" presetID="10" presetClass="entr" fill="hold" grpId="3" nodeType="clickEffect">
                                  <p:stCondLst>
                                    <p:cond delay="0"/>
                                  </p:stCondLst>
                                  <p:iterate>
                                    <p:tmAbs val="0"/>
                                  </p:iterate>
                                  <p:childTnLst>
                                    <p:set>
                                      <p:cBhvr>
                                        <p:cTn id="15" fill="hold"/>
                                        <p:tgtEl>
                                          <p:spTgt spid="442"/>
                                        </p:tgtEl>
                                        <p:attrNameLst>
                                          <p:attrName>style.visibility</p:attrName>
                                        </p:attrNameLst>
                                      </p:cBhvr>
                                      <p:to>
                                        <p:strVal val="visible"/>
                                      </p:to>
                                    </p:set>
                                    <p:animEffect transition="in" filter="fade">
                                      <p:cBhvr>
                                        <p:cTn id="16" dur="500"/>
                                        <p:tgtEl>
                                          <p:spTgt spid="44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fill="hold" grpId="4" nodeType="clickEffect">
                                  <p:stCondLst>
                                    <p:cond delay="0"/>
                                  </p:stCondLst>
                                  <p:iterate>
                                    <p:tmAbs val="0"/>
                                  </p:iterate>
                                  <p:childTnLst>
                                    <p:set>
                                      <p:cBhvr>
                                        <p:cTn id="20" fill="hold"/>
                                        <p:tgtEl>
                                          <p:spTgt spid="443"/>
                                        </p:tgtEl>
                                        <p:attrNameLst>
                                          <p:attrName>style.visibility</p:attrName>
                                        </p:attrNameLst>
                                      </p:cBhvr>
                                      <p:to>
                                        <p:strVal val="visible"/>
                                      </p:to>
                                    </p:set>
                                    <p:animEffect transition="in" filter="fade">
                                      <p:cBhvr>
                                        <p:cTn id="21" dur="500"/>
                                        <p:tgtEl>
                                          <p:spTgt spid="44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2" fill="hold" display="0">
                  <p:stCondLst>
                    <p:cond delay="indefinite"/>
                  </p:stCondLst>
                </p:cTn>
                <p:tgtEl>
                  <p:spTgt spid="445"/>
                </p:tgtEl>
              </p:cMediaNode>
            </p:audio>
          </p:childTnLst>
        </p:cTn>
      </p:par>
    </p:tnLst>
    <p:bldLst>
      <p:bldP spid="441" grpId="1" animBg="1" advAuto="0"/>
      <p:bldP spid="442" grpId="3" animBg="1" advAuto="0"/>
      <p:bldP spid="443" grpId="4"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 name="Rectangle"/>
          <p:cNvSpPr/>
          <p:nvPr/>
        </p:nvSpPr>
        <p:spPr>
          <a:xfrm>
            <a:off x="503237" y="2727325"/>
            <a:ext cx="8137526" cy="3228975"/>
          </a:xfrm>
          <a:prstGeom prst="rect">
            <a:avLst/>
          </a:prstGeom>
          <a:solidFill>
            <a:srgbClr val="A3D1C7"/>
          </a:solidFill>
          <a:ln w="12700">
            <a:miter lim="400000"/>
          </a:ln>
        </p:spPr>
        <p:txBody>
          <a:bodyPr lIns="45719" rIns="45719" anchor="ctr"/>
          <a:lstStyle/>
          <a:p>
            <a:pPr algn="ctr">
              <a:defRPr>
                <a:solidFill>
                  <a:srgbClr val="FFFFFF"/>
                </a:solidFill>
              </a:defRPr>
            </a:pPr>
            <a:endParaRPr/>
          </a:p>
        </p:txBody>
      </p:sp>
      <p:pic>
        <p:nvPicPr>
          <p:cNvPr id="448" name="image.png" descr="image.png"/>
          <p:cNvPicPr>
            <a:picLocks noChangeAspect="1"/>
          </p:cNvPicPr>
          <p:nvPr/>
        </p:nvPicPr>
        <p:blipFill>
          <a:blip r:embed="rId5"/>
          <a:stretch>
            <a:fillRect/>
          </a:stretch>
        </p:blipFill>
        <p:spPr>
          <a:xfrm>
            <a:off x="4646612" y="3309937"/>
            <a:ext cx="3676651" cy="2600326"/>
          </a:xfrm>
          <a:prstGeom prst="rect">
            <a:avLst/>
          </a:prstGeom>
          <a:ln>
            <a:solidFill>
              <a:srgbClr val="1C1C1C"/>
            </a:solidFill>
          </a:ln>
        </p:spPr>
      </p:pic>
      <p:sp>
        <p:nvSpPr>
          <p:cNvPr id="449" name="Maya Number System Activity Sheets"/>
          <p:cNvSpPr txBox="1">
            <a:spLocks noGrp="1"/>
          </p:cNvSpPr>
          <p:nvPr>
            <p:ph type="title" idx="4294967295"/>
          </p:nvPr>
        </p:nvSpPr>
        <p:spPr>
          <a:xfrm>
            <a:off x="539413" y="933113"/>
            <a:ext cx="8065174" cy="669012"/>
          </a:xfrm>
          <a:prstGeom prst="rect">
            <a:avLst/>
          </a:prstGeom>
        </p:spPr>
        <p:txBody>
          <a:bodyPr>
            <a:normAutofit fontScale="90000"/>
          </a:bodyPr>
          <a:lstStyle/>
          <a:p>
            <a:pPr defTabSz="365760">
              <a:defRPr sz="1440" b="1"/>
            </a:pPr>
            <a:r>
              <a:t>Maya Number System</a:t>
            </a:r>
            <a:br/>
            <a:r>
              <a:t>Activity Sheets</a:t>
            </a:r>
          </a:p>
        </p:txBody>
      </p:sp>
      <p:sp>
        <p:nvSpPr>
          <p:cNvPr id="450" name="Use the information you have learnt about the Maya number system to help you work out the numbers on the Maya Number System Activity Sheet."/>
          <p:cNvSpPr txBox="1">
            <a:spLocks noGrp="1"/>
          </p:cNvSpPr>
          <p:nvPr>
            <p:ph type="body" sz="quarter" idx="4294967295"/>
          </p:nvPr>
        </p:nvSpPr>
        <p:spPr>
          <a:xfrm>
            <a:off x="548244" y="1412257"/>
            <a:ext cx="8047512" cy="1103374"/>
          </a:xfrm>
          <a:prstGeom prst="rect">
            <a:avLst/>
          </a:prstGeom>
        </p:spPr>
        <p:txBody>
          <a:bodyPr>
            <a:normAutofit/>
          </a:bodyPr>
          <a:lstStyle/>
          <a:p>
            <a:pPr marL="0" indent="0" algn="ctr" defTabSz="896111">
              <a:spcBef>
                <a:spcPts val="900"/>
              </a:spcBef>
              <a:buSzTx/>
              <a:buNone/>
              <a:defRPr sz="1764"/>
            </a:pPr>
            <a:r>
              <a:t>Use the information you have learnt about the Maya number system to help you work out the numbers on the </a:t>
            </a:r>
            <a:r>
              <a:rPr b="1"/>
              <a:t>Maya Number System Activity Sheet.</a:t>
            </a:r>
          </a:p>
        </p:txBody>
      </p:sp>
      <p:pic>
        <p:nvPicPr>
          <p:cNvPr id="451" name="image.png" descr="image.png"/>
          <p:cNvPicPr>
            <a:picLocks noChangeAspect="1"/>
          </p:cNvPicPr>
          <p:nvPr/>
        </p:nvPicPr>
        <p:blipFill>
          <a:blip r:embed="rId6"/>
          <a:stretch>
            <a:fillRect/>
          </a:stretch>
        </p:blipFill>
        <p:spPr>
          <a:xfrm>
            <a:off x="819150" y="3309937"/>
            <a:ext cx="3675063" cy="2600326"/>
          </a:xfrm>
          <a:prstGeom prst="rect">
            <a:avLst/>
          </a:prstGeom>
          <a:ln>
            <a:solidFill>
              <a:srgbClr val="1C1C1C"/>
            </a:solidFill>
          </a:ln>
        </p:spPr>
      </p:pic>
      <p:pic>
        <p:nvPicPr>
          <p:cNvPr id="453" name="image.png" descr="image.png"/>
          <p:cNvPicPr>
            <a:picLocks noChangeAspect="1"/>
          </p:cNvPicPr>
          <p:nvPr/>
        </p:nvPicPr>
        <p:blipFill>
          <a:blip r:embed="rId7"/>
          <a:stretch>
            <a:fillRect/>
          </a:stretch>
        </p:blipFill>
        <p:spPr>
          <a:xfrm>
            <a:off x="2728912" y="2790825"/>
            <a:ext cx="3676651" cy="2600325"/>
          </a:xfrm>
          <a:prstGeom prst="rect">
            <a:avLst/>
          </a:prstGeom>
          <a:ln>
            <a:solidFill>
              <a:srgbClr val="1C1C1C"/>
            </a:solidFill>
          </a:ln>
        </p:spPr>
      </p:pic>
      <p:pic>
        <p:nvPicPr>
          <p:cNvPr id="454"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8"/>
          <a:stretch>
            <a:fillRect/>
          </a:stretch>
        </p:blipFill>
        <p:spPr>
          <a:xfrm>
            <a:off x="6484937" y="866951"/>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45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 name="Maya Calculations"/>
          <p:cNvSpPr txBox="1">
            <a:spLocks noGrp="1"/>
          </p:cNvSpPr>
          <p:nvPr>
            <p:ph type="title" idx="4294967295"/>
          </p:nvPr>
        </p:nvSpPr>
        <p:spPr>
          <a:xfrm>
            <a:off x="539413" y="672763"/>
            <a:ext cx="8065174" cy="669012"/>
          </a:xfrm>
          <a:prstGeom prst="rect">
            <a:avLst/>
          </a:prstGeom>
        </p:spPr>
        <p:txBody>
          <a:bodyPr>
            <a:normAutofit fontScale="90000"/>
          </a:bodyPr>
          <a:lstStyle>
            <a:lvl1pPr defTabSz="365760">
              <a:defRPr sz="1440" b="1"/>
            </a:lvl1pPr>
          </a:lstStyle>
          <a:p>
            <a:r>
              <a:t>Maya Calculations</a:t>
            </a:r>
          </a:p>
        </p:txBody>
      </p:sp>
      <p:sp>
        <p:nvSpPr>
          <p:cNvPr id="457" name="Now you know all about Maya numbers are you able to solve this calculation?…"/>
          <p:cNvSpPr txBox="1">
            <a:spLocks noGrp="1"/>
          </p:cNvSpPr>
          <p:nvPr>
            <p:ph type="body" sz="quarter" idx="4294967295"/>
          </p:nvPr>
        </p:nvSpPr>
        <p:spPr>
          <a:xfrm>
            <a:off x="455715" y="1289606"/>
            <a:ext cx="8047513" cy="1113601"/>
          </a:xfrm>
          <a:prstGeom prst="rect">
            <a:avLst/>
          </a:prstGeom>
        </p:spPr>
        <p:txBody>
          <a:bodyPr>
            <a:normAutofit/>
          </a:bodyPr>
          <a:lstStyle/>
          <a:p>
            <a:pPr marL="0" indent="0" algn="ctr" defTabSz="877823">
              <a:spcBef>
                <a:spcPts val="900"/>
              </a:spcBef>
              <a:buSzTx/>
              <a:buNone/>
              <a:defRPr sz="1727"/>
            </a:pPr>
            <a:r>
              <a:t>Now you know all about Maya numbers are you able to solve this calculation?</a:t>
            </a:r>
          </a:p>
          <a:p>
            <a:pPr marL="0" indent="0" algn="ctr" defTabSz="877823">
              <a:spcBef>
                <a:spcPts val="900"/>
              </a:spcBef>
              <a:buSzTx/>
              <a:buNone/>
              <a:defRPr sz="1727"/>
            </a:pPr>
            <a:r>
              <a:t>Write down the answer. Remember to use the Maya symbols!</a:t>
            </a:r>
          </a:p>
        </p:txBody>
      </p:sp>
      <p:sp>
        <p:nvSpPr>
          <p:cNvPr id="458" name="Rectangle"/>
          <p:cNvSpPr/>
          <p:nvPr/>
        </p:nvSpPr>
        <p:spPr>
          <a:xfrm>
            <a:off x="901700" y="2378075"/>
            <a:ext cx="7327900" cy="1493838"/>
          </a:xfrm>
          <a:prstGeom prst="rect">
            <a:avLst/>
          </a:prstGeom>
          <a:ln w="38100">
            <a:solidFill>
              <a:srgbClr val="F55D36"/>
            </a:solidFill>
          </a:ln>
        </p:spPr>
        <p:txBody>
          <a:bodyPr lIns="45719" rIns="45719" anchor="ctr"/>
          <a:lstStyle/>
          <a:p>
            <a:pPr algn="ctr">
              <a:defRPr>
                <a:solidFill>
                  <a:srgbClr val="FFFFFF"/>
                </a:solidFill>
              </a:defRPr>
            </a:pPr>
            <a:endParaRPr/>
          </a:p>
        </p:txBody>
      </p:sp>
      <p:grpSp>
        <p:nvGrpSpPr>
          <p:cNvPr id="465" name="Group"/>
          <p:cNvGrpSpPr/>
          <p:nvPr/>
        </p:nvGrpSpPr>
        <p:grpSpPr>
          <a:xfrm>
            <a:off x="1304925" y="2760662"/>
            <a:ext cx="1506538" cy="695326"/>
            <a:chOff x="0" y="0"/>
            <a:chExt cx="1506537" cy="695324"/>
          </a:xfrm>
        </p:grpSpPr>
        <p:sp>
          <p:nvSpPr>
            <p:cNvPr id="459" name="Line"/>
            <p:cNvSpPr/>
            <p:nvPr/>
          </p:nvSpPr>
          <p:spPr>
            <a:xfrm>
              <a:off x="0" y="558799"/>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60" name="Line"/>
            <p:cNvSpPr/>
            <p:nvPr/>
          </p:nvSpPr>
          <p:spPr>
            <a:xfrm>
              <a:off x="0" y="695325"/>
              <a:ext cx="1506538"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61" name="Line"/>
            <p:cNvSpPr/>
            <p:nvPr/>
          </p:nvSpPr>
          <p:spPr>
            <a:xfrm>
              <a:off x="0" y="425450"/>
              <a:ext cx="1506538" cy="1"/>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62" name="Circle"/>
            <p:cNvSpPr/>
            <p:nvPr/>
          </p:nvSpPr>
          <p:spPr>
            <a:xfrm>
              <a:off x="176212" y="6350"/>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63" name="Circle"/>
            <p:cNvSpPr/>
            <p:nvPr/>
          </p:nvSpPr>
          <p:spPr>
            <a:xfrm>
              <a:off x="596900" y="6350"/>
              <a:ext cx="338138"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464" name="Circle"/>
            <p:cNvSpPr/>
            <p:nvPr/>
          </p:nvSpPr>
          <p:spPr>
            <a:xfrm>
              <a:off x="1015999" y="0"/>
              <a:ext cx="338139" cy="338137"/>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468" name="Group"/>
          <p:cNvGrpSpPr/>
          <p:nvPr/>
        </p:nvGrpSpPr>
        <p:grpSpPr>
          <a:xfrm>
            <a:off x="3979862" y="2878137"/>
            <a:ext cx="1508126" cy="441326"/>
            <a:chOff x="0" y="0"/>
            <a:chExt cx="1508125" cy="441324"/>
          </a:xfrm>
        </p:grpSpPr>
        <p:sp>
          <p:nvSpPr>
            <p:cNvPr id="466" name="Line"/>
            <p:cNvSpPr/>
            <p:nvPr/>
          </p:nvSpPr>
          <p:spPr>
            <a:xfrm>
              <a:off x="0" y="441325"/>
              <a:ext cx="1508125" cy="0"/>
            </a:xfrm>
            <a:prstGeom prst="line">
              <a:avLst/>
            </a:prstGeom>
            <a:noFill/>
            <a:ln w="57150" cap="flat">
              <a:solidFill>
                <a:srgbClr val="1C1C1C"/>
              </a:solidFill>
              <a:prstDash val="solid"/>
              <a:miter lim="800000"/>
            </a:ln>
            <a:effectLst/>
          </p:spPr>
          <p:txBody>
            <a:bodyPr wrap="square" lIns="45719" tIns="45719" rIns="45719" bIns="45719" numCol="1" anchor="t">
              <a:noAutofit/>
            </a:bodyPr>
            <a:lstStyle/>
            <a:p>
              <a:endParaRPr/>
            </a:p>
          </p:txBody>
        </p:sp>
        <p:sp>
          <p:nvSpPr>
            <p:cNvPr id="467" name="Circle"/>
            <p:cNvSpPr/>
            <p:nvPr/>
          </p:nvSpPr>
          <p:spPr>
            <a:xfrm>
              <a:off x="585787" y="0"/>
              <a:ext cx="336551" cy="338138"/>
            </a:xfrm>
            <a:prstGeom prst="ellipse">
              <a:avLst/>
            </a:prstGeom>
            <a:solidFill>
              <a:srgbClr val="1C1C1C"/>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469" name="+"/>
          <p:cNvSpPr txBox="1"/>
          <p:nvPr/>
        </p:nvSpPr>
        <p:spPr>
          <a:xfrm>
            <a:off x="3004609" y="2618847"/>
            <a:ext cx="759882" cy="1050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3600" b="1"/>
            </a:lvl1pPr>
          </a:lstStyle>
          <a:p>
            <a:r>
              <a:t>+</a:t>
            </a:r>
          </a:p>
        </p:txBody>
      </p:sp>
      <p:sp>
        <p:nvSpPr>
          <p:cNvPr id="470" name="24"/>
          <p:cNvSpPr txBox="1"/>
          <p:nvPr/>
        </p:nvSpPr>
        <p:spPr>
          <a:xfrm>
            <a:off x="6682350" y="2607237"/>
            <a:ext cx="1508588" cy="1113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4000" b="1">
                <a:solidFill>
                  <a:srgbClr val="F55D36"/>
                </a:solidFill>
              </a:defRPr>
            </a:lvl1pPr>
          </a:lstStyle>
          <a:p>
            <a:r>
              <a:t>24</a:t>
            </a:r>
          </a:p>
        </p:txBody>
      </p:sp>
      <p:sp>
        <p:nvSpPr>
          <p:cNvPr id="471" name="="/>
          <p:cNvSpPr txBox="1"/>
          <p:nvPr/>
        </p:nvSpPr>
        <p:spPr>
          <a:xfrm>
            <a:off x="5703359" y="2618847"/>
            <a:ext cx="759882" cy="1050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lvl1pPr>
              <a:lnSpc>
                <a:spcPct val="90000"/>
              </a:lnSpc>
              <a:spcBef>
                <a:spcPts val="1000"/>
              </a:spcBef>
              <a:defRPr sz="3600" b="1"/>
            </a:lvl1pPr>
          </a:lstStyle>
          <a:p>
            <a:r>
              <a:t>=</a:t>
            </a:r>
          </a:p>
        </p:txBody>
      </p:sp>
      <p:sp>
        <p:nvSpPr>
          <p:cNvPr id="472" name="Now write 3 calculations of your own and see if you can challenge someone to solve them. The calculations can be addition, subtraction, or a mixture.…"/>
          <p:cNvSpPr txBox="1"/>
          <p:nvPr/>
        </p:nvSpPr>
        <p:spPr>
          <a:xfrm>
            <a:off x="531786" y="4060798"/>
            <a:ext cx="8099478" cy="2421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2000" tIns="252000" rIns="252000" bIns="252000">
            <a:spAutoFit/>
          </a:bodyPr>
          <a:lstStyle/>
          <a:p>
            <a:pPr algn="ctr">
              <a:lnSpc>
                <a:spcPct val="90000"/>
              </a:lnSpc>
              <a:spcBef>
                <a:spcPts val="1000"/>
              </a:spcBef>
            </a:pPr>
            <a:r>
              <a:t>Now write 3 calculations of your own and see if you can challenge someone to solve them. The calculations can be addition, subtraction, or a mixture.</a:t>
            </a:r>
          </a:p>
          <a:p>
            <a:pPr algn="ctr">
              <a:lnSpc>
                <a:spcPct val="90000"/>
              </a:lnSpc>
              <a:spcBef>
                <a:spcPts val="1000"/>
              </a:spcBef>
            </a:pPr>
            <a:endParaRPr/>
          </a:p>
          <a:p>
            <a:pPr algn="ctr">
              <a:lnSpc>
                <a:spcPct val="90000"/>
              </a:lnSpc>
              <a:spcBef>
                <a:spcPts val="1000"/>
              </a:spcBef>
            </a:pPr>
            <a:r>
              <a:t>Use the numbers from your activity sheet to help you write the calculations.</a:t>
            </a:r>
          </a:p>
        </p:txBody>
      </p:sp>
      <p:pic>
        <p:nvPicPr>
          <p:cNvPr id="473"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6110850" y="646401"/>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7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47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7" name="Group"/>
          <p:cNvGrpSpPr/>
          <p:nvPr/>
        </p:nvGrpSpPr>
        <p:grpSpPr>
          <a:xfrm>
            <a:off x="503237" y="2930525"/>
            <a:ext cx="8137526" cy="3414713"/>
            <a:chOff x="0" y="0"/>
            <a:chExt cx="8137525" cy="3414712"/>
          </a:xfrm>
        </p:grpSpPr>
        <p:sp>
          <p:nvSpPr>
            <p:cNvPr id="475" name="Rounded Rectangle"/>
            <p:cNvSpPr/>
            <p:nvPr/>
          </p:nvSpPr>
          <p:spPr>
            <a:xfrm>
              <a:off x="0" y="0"/>
              <a:ext cx="8137525" cy="3414713"/>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476" name="Text"/>
            <p:cNvSpPr txBox="1"/>
            <p:nvPr/>
          </p:nvSpPr>
          <p:spPr>
            <a:xfrm>
              <a:off x="122446" y="1560036"/>
              <a:ext cx="7892633"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grpSp>
        <p:nvGrpSpPr>
          <p:cNvPr id="480" name="Group"/>
          <p:cNvGrpSpPr/>
          <p:nvPr/>
        </p:nvGrpSpPr>
        <p:grpSpPr>
          <a:xfrm>
            <a:off x="503237" y="512762"/>
            <a:ext cx="8137526" cy="2192338"/>
            <a:chOff x="0" y="0"/>
            <a:chExt cx="8137525" cy="2192337"/>
          </a:xfrm>
        </p:grpSpPr>
        <p:sp>
          <p:nvSpPr>
            <p:cNvPr id="478" name="Rounded Rectangle"/>
            <p:cNvSpPr/>
            <p:nvPr/>
          </p:nvSpPr>
          <p:spPr>
            <a:xfrm>
              <a:off x="0" y="0"/>
              <a:ext cx="8137525" cy="2192338"/>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479" name="Text"/>
            <p:cNvSpPr txBox="1"/>
            <p:nvPr/>
          </p:nvSpPr>
          <p:spPr>
            <a:xfrm>
              <a:off x="99526" y="948848"/>
              <a:ext cx="7938473" cy="2946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481" name="Success Criteria"/>
          <p:cNvSpPr txBox="1"/>
          <p:nvPr/>
        </p:nvSpPr>
        <p:spPr>
          <a:xfrm>
            <a:off x="628650" y="3068637"/>
            <a:ext cx="7886700" cy="546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Success Criteria</a:t>
            </a:r>
          </a:p>
        </p:txBody>
      </p:sp>
      <p:sp>
        <p:nvSpPr>
          <p:cNvPr id="482" name="Aim"/>
          <p:cNvSpPr txBox="1"/>
          <p:nvPr/>
        </p:nvSpPr>
        <p:spPr>
          <a:xfrm>
            <a:off x="628650" y="731837"/>
            <a:ext cx="7886700" cy="546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Aim</a:t>
            </a:r>
          </a:p>
        </p:txBody>
      </p:sp>
      <p:sp>
        <p:nvSpPr>
          <p:cNvPr id="483" name="I can understand how the Maya number system works."/>
          <p:cNvSpPr txBox="1">
            <a:spLocks noGrp="1"/>
          </p:cNvSpPr>
          <p:nvPr>
            <p:ph type="body" sz="quarter" idx="4294967295"/>
          </p:nvPr>
        </p:nvSpPr>
        <p:spPr>
          <a:xfrm>
            <a:off x="697438" y="1195913"/>
            <a:ext cx="7749124" cy="1272124"/>
          </a:xfrm>
          <a:prstGeom prst="rect">
            <a:avLst/>
          </a:prstGeom>
        </p:spPr>
        <p:txBody>
          <a:bodyPr>
            <a:normAutofit/>
          </a:bodyPr>
          <a:lstStyle/>
          <a:p>
            <a:r>
              <a:t>I can understand how the Maya number system works.</a:t>
            </a:r>
          </a:p>
        </p:txBody>
      </p:sp>
      <p:sp>
        <p:nvSpPr>
          <p:cNvPr id="484" name="I can read numbers using the Maya symbols for 0, 1 and 5.…"/>
          <p:cNvSpPr txBox="1"/>
          <p:nvPr/>
        </p:nvSpPr>
        <p:spPr>
          <a:xfrm>
            <a:off x="628650" y="3539099"/>
            <a:ext cx="7814700" cy="1269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9999" tIns="179999" rIns="179999" bIns="179999">
            <a:spAutoFit/>
          </a:bodyPr>
          <a:lstStyle/>
          <a:p>
            <a:pPr marL="228600" indent="-228600">
              <a:lnSpc>
                <a:spcPct val="90000"/>
              </a:lnSpc>
              <a:spcBef>
                <a:spcPts val="1000"/>
              </a:spcBef>
              <a:buSzPct val="100000"/>
              <a:buFont typeface="Arial"/>
              <a:buChar char="•"/>
            </a:pPr>
            <a:r>
              <a:t>I can read numbers using the Maya symbols for 0, 1 and 5.</a:t>
            </a:r>
          </a:p>
          <a:p>
            <a:pPr marL="228600" indent="-228600">
              <a:lnSpc>
                <a:spcPct val="90000"/>
              </a:lnSpc>
              <a:spcBef>
                <a:spcPts val="1000"/>
              </a:spcBef>
              <a:buSzPct val="100000"/>
              <a:buFont typeface="Arial"/>
              <a:buChar char="•"/>
            </a:pPr>
            <a:r>
              <a:t>I can solve problems and write numbers using the Maya symbols for 0, 1 and 5.</a:t>
            </a:r>
          </a:p>
        </p:txBody>
      </p:sp>
      <p:pic>
        <p:nvPicPr>
          <p:cNvPr id="485" name="image.png" descr="image.png"/>
          <p:cNvPicPr>
            <a:picLocks noChangeAspect="1"/>
          </p:cNvPicPr>
          <p:nvPr/>
        </p:nvPicPr>
        <p:blipFill>
          <a:blip r:embed="rId5"/>
          <a:stretch>
            <a:fillRect/>
          </a:stretch>
        </p:blipFill>
        <p:spPr>
          <a:xfrm>
            <a:off x="7667625" y="615950"/>
            <a:ext cx="863600" cy="863600"/>
          </a:xfrm>
          <a:prstGeom prst="rect">
            <a:avLst/>
          </a:prstGeom>
          <a:ln w="12700">
            <a:miter lim="400000"/>
          </a:ln>
        </p:spPr>
      </p:pic>
      <p:pic>
        <p:nvPicPr>
          <p:cNvPr id="486"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6520070" y="731837"/>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8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48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Theme">
      <a:dk1>
        <a:srgbClr val="1C1C1C"/>
      </a:dk1>
      <a:lt1>
        <a:srgbClr val="FFFFFF"/>
      </a:lt1>
      <a:dk2>
        <a:srgbClr val="A7A7A7"/>
      </a:dk2>
      <a:lt2>
        <a:srgbClr val="535353"/>
      </a:lt2>
      <a:accent1>
        <a:srgbClr val="6B388C"/>
      </a:accent1>
      <a:accent2>
        <a:srgbClr val="E6236A"/>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Neue"/>
        <a:ea typeface="Helvetica Neue"/>
        <a:cs typeface="Helvetica Neue"/>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6B388C"/>
      </a:accent1>
      <a:accent2>
        <a:srgbClr val="E6236A"/>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Neue"/>
        <a:ea typeface="Helvetica Neue"/>
        <a:cs typeface="Helvetica Neue"/>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626</Words>
  <Application>Microsoft Office PowerPoint</Application>
  <PresentationFormat>On-screen Show (4:3)</PresentationFormat>
  <Paragraphs>80</Paragraphs>
  <Slides>13</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Helvetica Neue</vt:lpstr>
      <vt:lpstr>Sassoon Infant Md</vt:lpstr>
      <vt:lpstr>Sassoon Infant Rg</vt:lpstr>
      <vt:lpstr>Office Theme</vt:lpstr>
      <vt:lpstr>PowerPoint Presentation</vt:lpstr>
      <vt:lpstr>PowerPoint Presentation</vt:lpstr>
      <vt:lpstr>L.O.</vt:lpstr>
      <vt:lpstr>The Maya and Numbers</vt:lpstr>
      <vt:lpstr>Number Symbols</vt:lpstr>
      <vt:lpstr>Shells, Sticks and Pebbles</vt:lpstr>
      <vt:lpstr>Maya Numbers</vt:lpstr>
      <vt:lpstr>Maya Numbers</vt:lpstr>
      <vt:lpstr>Working it Out</vt:lpstr>
      <vt:lpstr>Larger Numbers</vt:lpstr>
      <vt:lpstr>Maya Number System Activity Sheets</vt:lpstr>
      <vt:lpstr>Maya Calculations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Naomi Akien</cp:lastModifiedBy>
  <cp:revision>2</cp:revision>
  <dcterms:modified xsi:type="dcterms:W3CDTF">2021-02-24T21:58:23Z</dcterms:modified>
</cp:coreProperties>
</file>