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1" r:id="rId6"/>
    <p:sldId id="262" r:id="rId7"/>
    <p:sldId id="263" r:id="rId8"/>
    <p:sldId id="260"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4660"/>
  </p:normalViewPr>
  <p:slideViewPr>
    <p:cSldViewPr snapToGrid="0">
      <p:cViewPr varScale="1">
        <p:scale>
          <a:sx n="85" d="100"/>
          <a:sy n="85" d="100"/>
        </p:scale>
        <p:origin x="13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3B325-1C46-49C2-BC93-508DC6CC831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C5B4231-09EE-4DA2-976B-795042B660C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15B3DA3-C8B8-4006-A4E0-E2EB81E1B087}"/>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5" name="Footer Placeholder 4">
            <a:extLst>
              <a:ext uri="{FF2B5EF4-FFF2-40B4-BE49-F238E27FC236}">
                <a16:creationId xmlns:a16="http://schemas.microsoft.com/office/drawing/2014/main" id="{A4C7590A-B34A-433D-8562-B67E2953499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E57FAFA-41E6-4D7D-8402-99C0BE318345}"/>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260008007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D650D-E32C-4A8F-98BA-274D13FE3C0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13DCBD0-543D-4386-AE79-C4DC93C63517}"/>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845AE52-6D0E-42A0-931F-2C2B1607294E}"/>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5" name="Footer Placeholder 4">
            <a:extLst>
              <a:ext uri="{FF2B5EF4-FFF2-40B4-BE49-F238E27FC236}">
                <a16:creationId xmlns:a16="http://schemas.microsoft.com/office/drawing/2014/main" id="{85319DEA-438C-4779-8593-A7EE707E4A7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EF49506-3E99-4A3E-91B4-F55A0E8D67E6}"/>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2327674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569D81-28AE-4B75-A2AE-249B00DEA0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6EF072BB-0755-473F-AC54-7F99614C5021}"/>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E9A769-7AB6-44B0-994D-A11DB8060E74}"/>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5" name="Footer Placeholder 4">
            <a:extLst>
              <a:ext uri="{FF2B5EF4-FFF2-40B4-BE49-F238E27FC236}">
                <a16:creationId xmlns:a16="http://schemas.microsoft.com/office/drawing/2014/main" id="{518471CB-3468-41B0-8295-B4C707396D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7BCE271-C8AC-414F-85F4-AF3163436005}"/>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21313558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2C289D-6752-4036-B2D0-EB57B5B2092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945628-9299-46AE-9B48-A9EF0EFC0E06}"/>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3897061-F7FD-4F57-984C-C0A36D4B8F03}"/>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0F5E35B-565D-4C6B-990C-A94FCB2414F5}"/>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6" name="Footer Placeholder 5">
            <a:extLst>
              <a:ext uri="{FF2B5EF4-FFF2-40B4-BE49-F238E27FC236}">
                <a16:creationId xmlns:a16="http://schemas.microsoft.com/office/drawing/2014/main" id="{84D26809-C7BD-489A-A3D7-36F61A0C2D7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03850F-06A4-4EF7-9D5D-601C8583E539}"/>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40555289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240774-DAD5-48F1-AE8E-EDB88A42A9D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7BC9CB4-9E3E-436B-92A6-AC2EACF8C33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4D161BF2-9726-4131-B9BB-A56F0902CDE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45F3919-040E-4BAF-86B6-F8F1D3C834A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16502446-A86F-416B-9BF8-C754CC96F200}"/>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51CF4C5-C370-40EE-A0AB-064F5CA48CB9}"/>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8" name="Footer Placeholder 7">
            <a:extLst>
              <a:ext uri="{FF2B5EF4-FFF2-40B4-BE49-F238E27FC236}">
                <a16:creationId xmlns:a16="http://schemas.microsoft.com/office/drawing/2014/main" id="{03CF43F7-0D83-444D-A6A5-4309623E0E6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C7F6348-076C-4CE1-839D-B458BCBEA0F3}"/>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12855100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92399C-72FE-4570-A2D9-DCD5E86DDC17}"/>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7FDF450F-8AAD-47A9-95CC-2D8B8929D835}"/>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4" name="Footer Placeholder 3">
            <a:extLst>
              <a:ext uri="{FF2B5EF4-FFF2-40B4-BE49-F238E27FC236}">
                <a16:creationId xmlns:a16="http://schemas.microsoft.com/office/drawing/2014/main" id="{1F9DD8EA-E349-45A5-9F62-3947B52AF799}"/>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820B1006-5101-4C50-B7AB-EB0EE587E4B9}"/>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4914850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B4128A1-A9DA-47AE-BEB4-81BC10D7491A}"/>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3" name="Footer Placeholder 2">
            <a:extLst>
              <a:ext uri="{FF2B5EF4-FFF2-40B4-BE49-F238E27FC236}">
                <a16:creationId xmlns:a16="http://schemas.microsoft.com/office/drawing/2014/main" id="{2FF7AD81-9149-423A-B622-D1A430F94816}"/>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1B7FE6-4217-43BC-A547-02BE741180EA}"/>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16494499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279757-2662-4067-8C86-243F62D7074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459F9C8A-767E-4C6C-9C22-8D25A0E9721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A5B2CB98-B361-4D86-BC85-AD3CABFA8C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699AD9C-6471-4B65-9A3B-5759F6143B71}"/>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6" name="Footer Placeholder 5">
            <a:extLst>
              <a:ext uri="{FF2B5EF4-FFF2-40B4-BE49-F238E27FC236}">
                <a16:creationId xmlns:a16="http://schemas.microsoft.com/office/drawing/2014/main" id="{DC58DAC6-8E44-454D-8B5F-0F4EA484CEC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6E8F0A-EF0B-4022-8AE2-3E5978883CB9}"/>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4274505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14A4FA-0E74-4241-94B8-5F10E70015C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D2B9C57-168A-4B51-9291-A20098EA67D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2017D07-C06C-4548-B331-FA33129AEB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5CDA3A8E-F475-4C05-A8C8-73635481E263}"/>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6" name="Footer Placeholder 5">
            <a:extLst>
              <a:ext uri="{FF2B5EF4-FFF2-40B4-BE49-F238E27FC236}">
                <a16:creationId xmlns:a16="http://schemas.microsoft.com/office/drawing/2014/main" id="{6FD4BB2C-59B6-4936-9C11-C081A90389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50C1EEC-55F1-40CF-B797-D499AC41FC4C}"/>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21320542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ED31CA-B3FA-4303-AE37-05636311F2D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D61D1BC-5354-4D7E-9340-726F3B8411C9}"/>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7A1BEF-C21E-44B8-B2E3-6E6D5D8302AB}"/>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5" name="Footer Placeholder 4">
            <a:extLst>
              <a:ext uri="{FF2B5EF4-FFF2-40B4-BE49-F238E27FC236}">
                <a16:creationId xmlns:a16="http://schemas.microsoft.com/office/drawing/2014/main" id="{F7C75BC9-9D42-4524-9D24-C3C1C6E2D9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20E65EC-D45B-4E24-A22D-F38942C5CFDC}"/>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4145677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90890E6-5804-409A-BF94-8429344DD0A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EEE48D8-80EE-4CA5-9AD2-850E01A1E2D5}"/>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576EA3-E70F-4060-ACE3-B924AD25A8B7}"/>
              </a:ext>
            </a:extLst>
          </p:cNvPr>
          <p:cNvSpPr>
            <a:spLocks noGrp="1"/>
          </p:cNvSpPr>
          <p:nvPr>
            <p:ph type="dt" sz="half" idx="10"/>
          </p:nvPr>
        </p:nvSpPr>
        <p:spPr/>
        <p:txBody>
          <a:bodyPr/>
          <a:lstStyle/>
          <a:p>
            <a:fld id="{5308177F-30C2-459D-9779-6FD964804F0E}" type="datetimeFigureOut">
              <a:rPr lang="en-GB" smtClean="0"/>
              <a:t>19/07/2020</a:t>
            </a:fld>
            <a:endParaRPr lang="en-GB"/>
          </a:p>
        </p:txBody>
      </p:sp>
      <p:sp>
        <p:nvSpPr>
          <p:cNvPr id="5" name="Footer Placeholder 4">
            <a:extLst>
              <a:ext uri="{FF2B5EF4-FFF2-40B4-BE49-F238E27FC236}">
                <a16:creationId xmlns:a16="http://schemas.microsoft.com/office/drawing/2014/main" id="{F36EB591-EBBC-43B5-8F47-BB86DB578AD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E027647-C1F9-4079-B4AB-6D80C0F31285}"/>
              </a:ext>
            </a:extLst>
          </p:cNvPr>
          <p:cNvSpPr>
            <a:spLocks noGrp="1"/>
          </p:cNvSpPr>
          <p:nvPr>
            <p:ph type="sldNum" sz="quarter" idx="12"/>
          </p:nvPr>
        </p:nvSpPr>
        <p:spPr/>
        <p:txBody>
          <a:bodyPr/>
          <a:lstStyle/>
          <a:p>
            <a:fld id="{09828132-04B8-44C6-9E2E-C55D037C4E9B}" type="slidenum">
              <a:rPr lang="en-GB" smtClean="0"/>
              <a:t>‹#›</a:t>
            </a:fld>
            <a:endParaRPr lang="en-GB"/>
          </a:p>
        </p:txBody>
      </p:sp>
    </p:spTree>
    <p:extLst>
      <p:ext uri="{BB962C8B-B14F-4D97-AF65-F5344CB8AC3E}">
        <p14:creationId xmlns:p14="http://schemas.microsoft.com/office/powerpoint/2010/main" val="372938124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912E67A-1CD5-4FDF-B8DB-7A5C154A5E7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4AC9B0A-937D-4A28-8A02-2A099813452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A3F0723-14EA-40BE-B078-878E7C7A516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8177F-30C2-459D-9779-6FD964804F0E}" type="datetimeFigureOut">
              <a:rPr lang="en-GB" smtClean="0"/>
              <a:t>19/07/2020</a:t>
            </a:fld>
            <a:endParaRPr lang="en-GB"/>
          </a:p>
        </p:txBody>
      </p:sp>
      <p:sp>
        <p:nvSpPr>
          <p:cNvPr id="5" name="Footer Placeholder 4">
            <a:extLst>
              <a:ext uri="{FF2B5EF4-FFF2-40B4-BE49-F238E27FC236}">
                <a16:creationId xmlns:a16="http://schemas.microsoft.com/office/drawing/2014/main" id="{49B6B35F-B02D-4977-BC0E-3C6F428A8E7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1F4C5ADC-9304-4DD8-8F97-3DF8992454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9828132-04B8-44C6-9E2E-C55D037C4E9B}" type="slidenum">
              <a:rPr lang="en-GB" smtClean="0"/>
              <a:t>‹#›</a:t>
            </a:fld>
            <a:endParaRPr lang="en-GB"/>
          </a:p>
        </p:txBody>
      </p:sp>
    </p:spTree>
    <p:extLst>
      <p:ext uri="{BB962C8B-B14F-4D97-AF65-F5344CB8AC3E}">
        <p14:creationId xmlns:p14="http://schemas.microsoft.com/office/powerpoint/2010/main" val="13251372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bbc.com/teach/live-lessons/blue-planet-live-lesson/zn7tkmn" TargetMode="Externa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tags" Target="../tags/tag2.xm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tags" Target="../tags/tag3.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slideLayout" Target="../slideLayouts/slideLayout2.xml"/><Relationship Id="rId1" Type="http://schemas.openxmlformats.org/officeDocument/2006/relationships/tags" Target="../tags/tag4.xml"/></Relationships>
</file>

<file path=ppt/slides/_rels/slide5.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png"/><Relationship Id="rId3" Type="http://schemas.openxmlformats.org/officeDocument/2006/relationships/image" Target="../media/image9.jpe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slideLayout" Target="../slideLayouts/slideLayout2.xml"/><Relationship Id="rId16" Type="http://schemas.openxmlformats.org/officeDocument/2006/relationships/image" Target="../media/image22.png"/><Relationship Id="rId1" Type="http://schemas.openxmlformats.org/officeDocument/2006/relationships/tags" Target="../tags/tag5.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5" Type="http://schemas.openxmlformats.org/officeDocument/2006/relationships/image" Target="../media/image2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 Id="rId1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slideLayout" Target="../slideLayouts/slideLayout2.xml"/><Relationship Id="rId1" Type="http://schemas.openxmlformats.org/officeDocument/2006/relationships/tags" Target="../tags/tag6.xml"/></Relationships>
</file>

<file path=ppt/slides/_rels/slide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6.png"/><Relationship Id="rId4" Type="http://schemas.openxmlformats.org/officeDocument/2006/relationships/image" Target="../media/image25.png"/></Relationships>
</file>

<file path=ppt/slides/_rels/slide8.xml.rels><?xml version="1.0" encoding="UTF-8" standalone="yes"?>
<Relationships xmlns="http://schemas.openxmlformats.org/package/2006/relationships"><Relationship Id="rId3" Type="http://schemas.openxmlformats.org/officeDocument/2006/relationships/hyperlink" Target="https://www.mcsuk.org/goodfishguide/search" TargetMode="External"/><Relationship Id="rId2" Type="http://schemas.openxmlformats.org/officeDocument/2006/relationships/slideLayout" Target="../slideLayouts/slideLayout2.xml"/><Relationship Id="rId1" Type="http://schemas.openxmlformats.org/officeDocument/2006/relationships/tags" Target="../tags/tag8.xml"/></Relationships>
</file>

<file path=ppt/slides/_rels/slide9.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slideLayout" Target="../slideLayouts/slideLayout2.xml"/><Relationship Id="rId1" Type="http://schemas.openxmlformats.org/officeDocument/2006/relationships/tags" Target="../tags/tag9.xml"/></Relationships>
</file>

<file path=ppt/slides/_rels/slide1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slideLayout" Target="../slideLayouts/slideLayout2.xml"/><Relationship Id="rId1" Type="http://schemas.openxmlformats.org/officeDocument/2006/relationships/tags" Target="../tags/tag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ags" Target="../tags/tag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752E6E3B-8BCD-4F94-BE0F-06733D5AF23E}"/>
              </a:ext>
            </a:extLst>
          </p:cNvPr>
          <p:cNvSpPr/>
          <p:nvPr/>
        </p:nvSpPr>
        <p:spPr>
          <a:xfrm>
            <a:off x="2105552" y="1024820"/>
            <a:ext cx="7637465" cy="787940"/>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Watch the </a:t>
            </a:r>
            <a:r>
              <a:rPr lang="en-GB" dirty="0">
                <a:solidFill>
                  <a:schemeClr val="tx1"/>
                </a:solidFill>
                <a:hlinkClick r:id="rId3"/>
              </a:rPr>
              <a:t>BBC Teach Blue Planet Live Lesson</a:t>
            </a:r>
            <a:r>
              <a:rPr lang="en-GB" dirty="0">
                <a:solidFill>
                  <a:schemeClr val="tx1"/>
                </a:solidFill>
              </a:rPr>
              <a:t> with your class.</a:t>
            </a:r>
          </a:p>
        </p:txBody>
      </p:sp>
      <p:pic>
        <p:nvPicPr>
          <p:cNvPr id="5" name="Picture 4">
            <a:extLst>
              <a:ext uri="{FF2B5EF4-FFF2-40B4-BE49-F238E27FC236}">
                <a16:creationId xmlns:a16="http://schemas.microsoft.com/office/drawing/2014/main" id="{6C3CD256-D00C-4B91-9385-8AEBD926E06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571865" y="1719117"/>
            <a:ext cx="4704838" cy="4703761"/>
          </a:xfrm>
          <a:prstGeom prst="rect">
            <a:avLst/>
          </a:prstGeom>
        </p:spPr>
      </p:pic>
    </p:spTree>
    <p:custDataLst>
      <p:tags r:id="rId1"/>
    </p:custDataLst>
    <p:extLst>
      <p:ext uri="{BB962C8B-B14F-4D97-AF65-F5344CB8AC3E}">
        <p14:creationId xmlns:p14="http://schemas.microsoft.com/office/powerpoint/2010/main" val="3327632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E45E3CF-4F26-41E8-82B7-2C3ACDEE59B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178050" y="2227854"/>
            <a:ext cx="7627935" cy="3508757"/>
          </a:xfrm>
          <a:prstGeom prst="rect">
            <a:avLst/>
          </a:prstGeom>
        </p:spPr>
      </p:pic>
      <p:sp>
        <p:nvSpPr>
          <p:cNvPr id="7" name="Title 20">
            <a:extLst>
              <a:ext uri="{FF2B5EF4-FFF2-40B4-BE49-F238E27FC236}">
                <a16:creationId xmlns:a16="http://schemas.microsoft.com/office/drawing/2014/main" id="{05F625D7-CE09-465F-8168-B457869891B0}"/>
              </a:ext>
            </a:extLst>
          </p:cNvPr>
          <p:cNvSpPr>
            <a:spLocks noGrp="1"/>
          </p:cNvSpPr>
          <p:nvPr>
            <p:ph type="title"/>
          </p:nvPr>
        </p:nvSpPr>
        <p:spPr>
          <a:xfrm>
            <a:off x="1879598" y="524051"/>
            <a:ext cx="8220075" cy="994306"/>
          </a:xfrm>
        </p:spPr>
        <p:txBody>
          <a:bodyPr/>
          <a:lstStyle/>
          <a:p>
            <a:r>
              <a:rPr lang="en-GB" sz="3600" dirty="0">
                <a:latin typeface="+mn-lt"/>
              </a:rPr>
              <a:t>Did You Know…?</a:t>
            </a:r>
          </a:p>
        </p:txBody>
      </p:sp>
      <p:grpSp>
        <p:nvGrpSpPr>
          <p:cNvPr id="8" name="Group 7">
            <a:extLst>
              <a:ext uri="{FF2B5EF4-FFF2-40B4-BE49-F238E27FC236}">
                <a16:creationId xmlns:a16="http://schemas.microsoft.com/office/drawing/2014/main" id="{817AB1FD-B311-4265-822D-34C1A8C0F960}"/>
              </a:ext>
            </a:extLst>
          </p:cNvPr>
          <p:cNvGrpSpPr/>
          <p:nvPr/>
        </p:nvGrpSpPr>
        <p:grpSpPr>
          <a:xfrm>
            <a:off x="2173285" y="2619624"/>
            <a:ext cx="7637465" cy="653975"/>
            <a:chOff x="750885" y="2574468"/>
            <a:chExt cx="7637465" cy="653975"/>
          </a:xfrm>
        </p:grpSpPr>
        <p:sp>
          <p:nvSpPr>
            <p:cNvPr id="9" name="Rectangle 8">
              <a:extLst>
                <a:ext uri="{FF2B5EF4-FFF2-40B4-BE49-F238E27FC236}">
                  <a16:creationId xmlns:a16="http://schemas.microsoft.com/office/drawing/2014/main" id="{EABBBB48-31F3-41AE-B19D-4C9CE9F460D1}"/>
                </a:ext>
              </a:extLst>
            </p:cNvPr>
            <p:cNvSpPr/>
            <p:nvPr/>
          </p:nvSpPr>
          <p:spPr>
            <a:xfrm>
              <a:off x="750885" y="2574468"/>
              <a:ext cx="7637465" cy="653975"/>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GB" dirty="0">
                <a:solidFill>
                  <a:schemeClr val="tx1"/>
                </a:solidFill>
              </a:endParaRPr>
            </a:p>
          </p:txBody>
        </p:sp>
        <p:sp>
          <p:nvSpPr>
            <p:cNvPr id="10" name="TextBox 9">
              <a:extLst>
                <a:ext uri="{FF2B5EF4-FFF2-40B4-BE49-F238E27FC236}">
                  <a16:creationId xmlns:a16="http://schemas.microsoft.com/office/drawing/2014/main" id="{13611845-0CEC-4566-AAC9-94EDD63E84B2}"/>
                </a:ext>
              </a:extLst>
            </p:cNvPr>
            <p:cNvSpPr txBox="1"/>
            <p:nvPr/>
          </p:nvSpPr>
          <p:spPr>
            <a:xfrm>
              <a:off x="1235413" y="2603849"/>
              <a:ext cx="6284068" cy="615553"/>
            </a:xfrm>
            <a:prstGeom prst="rect">
              <a:avLst/>
            </a:prstGeom>
            <a:noFill/>
          </p:spPr>
          <p:txBody>
            <a:bodyPr wrap="square" rtlCol="0">
              <a:spAutoFit/>
            </a:bodyPr>
            <a:lstStyle/>
            <a:p>
              <a:pPr algn="ctr"/>
              <a:r>
                <a:rPr lang="en-GB" sz="1700" dirty="0">
                  <a:latin typeface="Twinkl" pitchFamily="2" charset="0"/>
                </a:rPr>
                <a:t>There is a greater variety of life in the world’s oceans than anywhere on land.</a:t>
              </a:r>
            </a:p>
          </p:txBody>
        </p:sp>
      </p:grpSp>
      <p:grpSp>
        <p:nvGrpSpPr>
          <p:cNvPr id="11" name="Group 10">
            <a:extLst>
              <a:ext uri="{FF2B5EF4-FFF2-40B4-BE49-F238E27FC236}">
                <a16:creationId xmlns:a16="http://schemas.microsoft.com/office/drawing/2014/main" id="{FFC2EB2A-8305-4B2E-A109-B8715B18C26F}"/>
              </a:ext>
            </a:extLst>
          </p:cNvPr>
          <p:cNvGrpSpPr/>
          <p:nvPr/>
        </p:nvGrpSpPr>
        <p:grpSpPr>
          <a:xfrm>
            <a:off x="2173285" y="3505411"/>
            <a:ext cx="7637465" cy="653975"/>
            <a:chOff x="750885" y="3460255"/>
            <a:chExt cx="7637465" cy="653975"/>
          </a:xfrm>
        </p:grpSpPr>
        <p:sp>
          <p:nvSpPr>
            <p:cNvPr id="12" name="Rectangle 11">
              <a:extLst>
                <a:ext uri="{FF2B5EF4-FFF2-40B4-BE49-F238E27FC236}">
                  <a16:creationId xmlns:a16="http://schemas.microsoft.com/office/drawing/2014/main" id="{7EE1E0D2-7C9B-423A-A5A4-CD3FFD8FB9DB}"/>
                </a:ext>
              </a:extLst>
            </p:cNvPr>
            <p:cNvSpPr/>
            <p:nvPr/>
          </p:nvSpPr>
          <p:spPr>
            <a:xfrm>
              <a:off x="750885" y="3460255"/>
              <a:ext cx="7637465" cy="653975"/>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GB" dirty="0">
                <a:solidFill>
                  <a:schemeClr val="tx1"/>
                </a:solidFill>
              </a:endParaRPr>
            </a:p>
          </p:txBody>
        </p:sp>
        <p:sp>
          <p:nvSpPr>
            <p:cNvPr id="13" name="TextBox 12">
              <a:extLst>
                <a:ext uri="{FF2B5EF4-FFF2-40B4-BE49-F238E27FC236}">
                  <a16:creationId xmlns:a16="http://schemas.microsoft.com/office/drawing/2014/main" id="{2D64AAC8-1E87-4D55-B542-B4071FAB41D3}"/>
                </a:ext>
              </a:extLst>
            </p:cNvPr>
            <p:cNvSpPr txBox="1"/>
            <p:nvPr/>
          </p:nvSpPr>
          <p:spPr>
            <a:xfrm>
              <a:off x="836579" y="3486823"/>
              <a:ext cx="6682902" cy="615553"/>
            </a:xfrm>
            <a:prstGeom prst="rect">
              <a:avLst/>
            </a:prstGeom>
            <a:noFill/>
          </p:spPr>
          <p:txBody>
            <a:bodyPr wrap="square" rtlCol="0">
              <a:spAutoFit/>
            </a:bodyPr>
            <a:lstStyle/>
            <a:p>
              <a:pPr algn="ctr"/>
              <a:r>
                <a:rPr lang="en-GB" sz="1700" dirty="0">
                  <a:latin typeface="Twinkl" pitchFamily="2" charset="0"/>
                </a:rPr>
                <a:t>All our oceans are connected, so we need to keep </a:t>
              </a:r>
              <a:br>
                <a:rPr lang="en-GB" sz="1700" dirty="0">
                  <a:latin typeface="Twinkl" pitchFamily="2" charset="0"/>
                </a:rPr>
              </a:br>
              <a:r>
                <a:rPr lang="en-GB" sz="1700" dirty="0">
                  <a:latin typeface="Twinkl" pitchFamily="2" charset="0"/>
                </a:rPr>
                <a:t>them all healthy!</a:t>
              </a:r>
            </a:p>
          </p:txBody>
        </p:sp>
      </p:grpSp>
      <p:grpSp>
        <p:nvGrpSpPr>
          <p:cNvPr id="14" name="Group 13">
            <a:extLst>
              <a:ext uri="{FF2B5EF4-FFF2-40B4-BE49-F238E27FC236}">
                <a16:creationId xmlns:a16="http://schemas.microsoft.com/office/drawing/2014/main" id="{E9E10F36-D6AA-4769-A9B4-955137C01A01}"/>
              </a:ext>
            </a:extLst>
          </p:cNvPr>
          <p:cNvGrpSpPr/>
          <p:nvPr/>
        </p:nvGrpSpPr>
        <p:grpSpPr>
          <a:xfrm>
            <a:off x="2173285" y="4391198"/>
            <a:ext cx="7632649" cy="653975"/>
            <a:chOff x="750885" y="4346042"/>
            <a:chExt cx="7632649" cy="653975"/>
          </a:xfrm>
        </p:grpSpPr>
        <p:sp>
          <p:nvSpPr>
            <p:cNvPr id="15" name="Rectangle 14">
              <a:extLst>
                <a:ext uri="{FF2B5EF4-FFF2-40B4-BE49-F238E27FC236}">
                  <a16:creationId xmlns:a16="http://schemas.microsoft.com/office/drawing/2014/main" id="{50896447-6A19-4E7A-9BE8-3F2E25028CC2}"/>
                </a:ext>
              </a:extLst>
            </p:cNvPr>
            <p:cNvSpPr/>
            <p:nvPr/>
          </p:nvSpPr>
          <p:spPr>
            <a:xfrm>
              <a:off x="750885" y="4346042"/>
              <a:ext cx="7632649" cy="653975"/>
            </a:xfrm>
            <a:prstGeom prst="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endParaRPr lang="en-GB" dirty="0">
                <a:solidFill>
                  <a:schemeClr val="tx1"/>
                </a:solidFill>
              </a:endParaRPr>
            </a:p>
          </p:txBody>
        </p:sp>
        <p:sp>
          <p:nvSpPr>
            <p:cNvPr id="16" name="TextBox 15">
              <a:extLst>
                <a:ext uri="{FF2B5EF4-FFF2-40B4-BE49-F238E27FC236}">
                  <a16:creationId xmlns:a16="http://schemas.microsoft.com/office/drawing/2014/main" id="{0F018425-FA5C-4C21-9D55-7C57566E8DA9}"/>
                </a:ext>
              </a:extLst>
            </p:cNvPr>
            <p:cNvSpPr txBox="1"/>
            <p:nvPr/>
          </p:nvSpPr>
          <p:spPr>
            <a:xfrm>
              <a:off x="807395" y="4357068"/>
              <a:ext cx="6682902" cy="615553"/>
            </a:xfrm>
            <a:prstGeom prst="rect">
              <a:avLst/>
            </a:prstGeom>
            <a:noFill/>
          </p:spPr>
          <p:txBody>
            <a:bodyPr wrap="square" rtlCol="0">
              <a:spAutoFit/>
            </a:bodyPr>
            <a:lstStyle/>
            <a:p>
              <a:pPr algn="ctr"/>
              <a:r>
                <a:rPr lang="en-GB" sz="1700" dirty="0">
                  <a:latin typeface="Twinkl" pitchFamily="2" charset="0"/>
                </a:rPr>
                <a:t>There are many threats to </a:t>
              </a:r>
              <a:r>
                <a:rPr lang="en-GB" sz="1700" b="1" dirty="0">
                  <a:solidFill>
                    <a:schemeClr val="bg1"/>
                  </a:solidFill>
                  <a:latin typeface="Twinkl" pitchFamily="2" charset="0"/>
                </a:rPr>
                <a:t>marine life</a:t>
              </a:r>
              <a:r>
                <a:rPr lang="en-GB" sz="1700" dirty="0">
                  <a:latin typeface="Twinkl" pitchFamily="2" charset="0"/>
                </a:rPr>
                <a:t>, including </a:t>
              </a:r>
              <a:br>
                <a:rPr lang="en-GB" sz="1700" dirty="0">
                  <a:latin typeface="Twinkl" pitchFamily="2" charset="0"/>
                </a:rPr>
              </a:br>
              <a:r>
                <a:rPr lang="en-GB" sz="1700" dirty="0">
                  <a:latin typeface="Twinkl" pitchFamily="2" charset="0"/>
                </a:rPr>
                <a:t>plastic </a:t>
              </a:r>
              <a:r>
                <a:rPr lang="en-GB" sz="1700" dirty="0">
                  <a:solidFill>
                    <a:schemeClr val="bg1"/>
                  </a:solidFill>
                  <a:latin typeface="Twinkl" pitchFamily="2" charset="0"/>
                </a:rPr>
                <a:t>pollution</a:t>
              </a:r>
              <a:r>
                <a:rPr lang="en-GB" sz="1700" dirty="0">
                  <a:latin typeface="Twinkl" pitchFamily="2" charset="0"/>
                </a:rPr>
                <a:t>, </a:t>
              </a:r>
              <a:r>
                <a:rPr lang="en-GB" sz="1700" dirty="0">
                  <a:solidFill>
                    <a:schemeClr val="bg1"/>
                  </a:solidFill>
                  <a:latin typeface="Twinkl" pitchFamily="2" charset="0"/>
                </a:rPr>
                <a:t>overfishing</a:t>
              </a:r>
              <a:r>
                <a:rPr lang="en-GB" sz="1700" dirty="0">
                  <a:latin typeface="Twinkl" pitchFamily="2" charset="0"/>
                </a:rPr>
                <a:t> and </a:t>
              </a:r>
              <a:r>
                <a:rPr lang="en-GB" sz="1700" dirty="0">
                  <a:solidFill>
                    <a:schemeClr val="bg1"/>
                  </a:solidFill>
                  <a:latin typeface="Twinkl" pitchFamily="2" charset="0"/>
                </a:rPr>
                <a:t>global warming</a:t>
              </a:r>
              <a:r>
                <a:rPr lang="en-GB" sz="1700" dirty="0">
                  <a:latin typeface="Twinkl" pitchFamily="2" charset="0"/>
                </a:rPr>
                <a:t>.</a:t>
              </a:r>
            </a:p>
          </p:txBody>
        </p:sp>
      </p:grpSp>
      <p:pic>
        <p:nvPicPr>
          <p:cNvPr id="17" name="Picture 16">
            <a:extLst>
              <a:ext uri="{FF2B5EF4-FFF2-40B4-BE49-F238E27FC236}">
                <a16:creationId xmlns:a16="http://schemas.microsoft.com/office/drawing/2014/main" id="{151EFB4E-1E07-424C-B39E-18AF21D581F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2178050" y="1030026"/>
            <a:ext cx="7632700" cy="5107954"/>
          </a:xfrm>
          <a:prstGeom prst="roundRect">
            <a:avLst>
              <a:gd name="adj" fmla="val 0"/>
            </a:avLst>
          </a:prstGeom>
        </p:spPr>
      </p:pic>
      <p:grpSp>
        <p:nvGrpSpPr>
          <p:cNvPr id="18" name="Group 17">
            <a:extLst>
              <a:ext uri="{FF2B5EF4-FFF2-40B4-BE49-F238E27FC236}">
                <a16:creationId xmlns:a16="http://schemas.microsoft.com/office/drawing/2014/main" id="{A9C22FAD-ADED-4D10-A946-61ED0338588A}"/>
              </a:ext>
            </a:extLst>
          </p:cNvPr>
          <p:cNvGrpSpPr/>
          <p:nvPr/>
        </p:nvGrpSpPr>
        <p:grpSpPr>
          <a:xfrm>
            <a:off x="3777899" y="4402224"/>
            <a:ext cx="4271477" cy="610636"/>
            <a:chOff x="2355499" y="4357068"/>
            <a:chExt cx="4271477" cy="610636"/>
          </a:xfrm>
        </p:grpSpPr>
        <p:sp>
          <p:nvSpPr>
            <p:cNvPr id="19" name="Rectangle 18">
              <a:hlinkClick r:id="" action="ppaction://noaction"/>
              <a:extLst>
                <a:ext uri="{FF2B5EF4-FFF2-40B4-BE49-F238E27FC236}">
                  <a16:creationId xmlns:a16="http://schemas.microsoft.com/office/drawing/2014/main" id="{F472BFFB-6E23-4936-81DD-AC2ED0B8B05B}"/>
                </a:ext>
              </a:extLst>
            </p:cNvPr>
            <p:cNvSpPr/>
            <p:nvPr/>
          </p:nvSpPr>
          <p:spPr>
            <a:xfrm>
              <a:off x="4308053" y="4357068"/>
              <a:ext cx="1265090" cy="353943"/>
            </a:xfrm>
            <a:prstGeom prst="rect">
              <a:avLst/>
            </a:prstGeom>
          </p:spPr>
          <p:txBody>
            <a:bodyPr wrap="none">
              <a:spAutoFit/>
            </a:bodyPr>
            <a:lstStyle/>
            <a:p>
              <a:r>
                <a:rPr lang="en-GB" sz="1650" b="1" dirty="0">
                  <a:latin typeface="Twinkl" pitchFamily="2" charset="0"/>
                </a:rPr>
                <a:t>marine life</a:t>
              </a:r>
              <a:endParaRPr lang="en-GB" sz="1650" dirty="0"/>
            </a:p>
          </p:txBody>
        </p:sp>
        <p:sp>
          <p:nvSpPr>
            <p:cNvPr id="20" name="Rectangle 19">
              <a:hlinkClick r:id="" action="ppaction://noaction"/>
              <a:extLst>
                <a:ext uri="{FF2B5EF4-FFF2-40B4-BE49-F238E27FC236}">
                  <a16:creationId xmlns:a16="http://schemas.microsoft.com/office/drawing/2014/main" id="{4C264264-1569-425C-A3D0-5FDE875D92EE}"/>
                </a:ext>
              </a:extLst>
            </p:cNvPr>
            <p:cNvSpPr/>
            <p:nvPr/>
          </p:nvSpPr>
          <p:spPr>
            <a:xfrm>
              <a:off x="4872970" y="4613761"/>
              <a:ext cx="1754006" cy="353943"/>
            </a:xfrm>
            <a:prstGeom prst="rect">
              <a:avLst/>
            </a:prstGeom>
          </p:spPr>
          <p:txBody>
            <a:bodyPr wrap="none">
              <a:spAutoFit/>
            </a:bodyPr>
            <a:lstStyle/>
            <a:p>
              <a:r>
                <a:rPr lang="en-GB" sz="1650" b="1" dirty="0">
                  <a:latin typeface="Twinkl" pitchFamily="2" charset="0"/>
                </a:rPr>
                <a:t>global warming</a:t>
              </a:r>
              <a:endParaRPr lang="en-GB" sz="1650" dirty="0"/>
            </a:p>
          </p:txBody>
        </p:sp>
        <p:sp>
          <p:nvSpPr>
            <p:cNvPr id="21" name="Rectangle 20">
              <a:hlinkClick r:id="" action="ppaction://noaction"/>
              <a:extLst>
                <a:ext uri="{FF2B5EF4-FFF2-40B4-BE49-F238E27FC236}">
                  <a16:creationId xmlns:a16="http://schemas.microsoft.com/office/drawing/2014/main" id="{55A99850-326D-49F5-A5A0-B24E70A9BEBA}"/>
                </a:ext>
              </a:extLst>
            </p:cNvPr>
            <p:cNvSpPr/>
            <p:nvPr/>
          </p:nvSpPr>
          <p:spPr>
            <a:xfrm>
              <a:off x="2355499" y="4608351"/>
              <a:ext cx="1050288" cy="346249"/>
            </a:xfrm>
            <a:prstGeom prst="rect">
              <a:avLst/>
            </a:prstGeom>
          </p:spPr>
          <p:txBody>
            <a:bodyPr wrap="none">
              <a:spAutoFit/>
            </a:bodyPr>
            <a:lstStyle/>
            <a:p>
              <a:r>
                <a:rPr lang="en-GB" sz="1650" b="1" dirty="0">
                  <a:latin typeface="Twinkl" pitchFamily="2" charset="0"/>
                </a:rPr>
                <a:t>pollution</a:t>
              </a:r>
              <a:endParaRPr lang="en-GB" sz="1650" dirty="0"/>
            </a:p>
          </p:txBody>
        </p:sp>
        <p:sp>
          <p:nvSpPr>
            <p:cNvPr id="22" name="Rectangle 21">
              <a:hlinkClick r:id="" action="ppaction://noaction"/>
              <a:extLst>
                <a:ext uri="{FF2B5EF4-FFF2-40B4-BE49-F238E27FC236}">
                  <a16:creationId xmlns:a16="http://schemas.microsoft.com/office/drawing/2014/main" id="{FFB21330-5C73-43C5-A745-FE334D160C72}"/>
                </a:ext>
              </a:extLst>
            </p:cNvPr>
            <p:cNvSpPr/>
            <p:nvPr/>
          </p:nvSpPr>
          <p:spPr>
            <a:xfrm>
              <a:off x="3316605" y="4608351"/>
              <a:ext cx="1263487" cy="346249"/>
            </a:xfrm>
            <a:prstGeom prst="rect">
              <a:avLst/>
            </a:prstGeom>
          </p:spPr>
          <p:txBody>
            <a:bodyPr wrap="none">
              <a:spAutoFit/>
            </a:bodyPr>
            <a:lstStyle/>
            <a:p>
              <a:r>
                <a:rPr lang="en-GB" sz="1650" b="1" dirty="0">
                  <a:latin typeface="Twinkl" pitchFamily="2" charset="0"/>
                </a:rPr>
                <a:t>overfishing</a:t>
              </a:r>
              <a:endParaRPr lang="en-GB" sz="1650" dirty="0"/>
            </a:p>
          </p:txBody>
        </p:sp>
      </p:grpSp>
    </p:spTree>
    <p:custDataLst>
      <p:tags r:id="rId1"/>
    </p:custDataLst>
    <p:extLst>
      <p:ext uri="{BB962C8B-B14F-4D97-AF65-F5344CB8AC3E}">
        <p14:creationId xmlns:p14="http://schemas.microsoft.com/office/powerpoint/2010/main" val="31685529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fade">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par>
                                <p:cTn id="18" presetID="10" presetClass="entr" presetSubtype="0" fill="hold"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28BB8AE9-3D34-497E-878F-DC6788E45C98}"/>
              </a:ext>
            </a:extLst>
          </p:cNvPr>
          <p:cNvSpPr>
            <a:spLocks noGrp="1"/>
          </p:cNvSpPr>
          <p:nvPr>
            <p:ph type="title"/>
          </p:nvPr>
        </p:nvSpPr>
        <p:spPr>
          <a:xfrm>
            <a:off x="1698975" y="433739"/>
            <a:ext cx="8220075" cy="994306"/>
          </a:xfrm>
        </p:spPr>
        <p:txBody>
          <a:bodyPr/>
          <a:lstStyle/>
          <a:p>
            <a:r>
              <a:rPr lang="en-GB" sz="3600" dirty="0">
                <a:latin typeface="+mn-lt"/>
              </a:rPr>
              <a:t>Save Our Sharks!</a:t>
            </a:r>
          </a:p>
        </p:txBody>
      </p:sp>
      <p:sp>
        <p:nvSpPr>
          <p:cNvPr id="5" name="TextBox 4">
            <a:extLst>
              <a:ext uri="{FF2B5EF4-FFF2-40B4-BE49-F238E27FC236}">
                <a16:creationId xmlns:a16="http://schemas.microsoft.com/office/drawing/2014/main" id="{3272BA69-F970-4C02-ACC8-FAD0195D5892}"/>
              </a:ext>
            </a:extLst>
          </p:cNvPr>
          <p:cNvSpPr txBox="1"/>
          <p:nvPr/>
        </p:nvSpPr>
        <p:spPr>
          <a:xfrm>
            <a:off x="1997427" y="1428045"/>
            <a:ext cx="7632700" cy="1477328"/>
          </a:xfrm>
          <a:prstGeom prst="rect">
            <a:avLst/>
          </a:prstGeom>
          <a:noFill/>
        </p:spPr>
        <p:txBody>
          <a:bodyPr wrap="square" rtlCol="0">
            <a:spAutoFit/>
          </a:bodyPr>
          <a:lstStyle/>
          <a:p>
            <a:r>
              <a:rPr lang="en-GB" dirty="0">
                <a:latin typeface="Twinkl" pitchFamily="2" charset="0"/>
              </a:rPr>
              <a:t>One of the species in danger because of these </a:t>
            </a:r>
            <a:br>
              <a:rPr lang="en-GB" dirty="0">
                <a:latin typeface="Twinkl" pitchFamily="2" charset="0"/>
              </a:rPr>
            </a:br>
            <a:r>
              <a:rPr lang="en-GB" dirty="0">
                <a:latin typeface="Twinkl" pitchFamily="2" charset="0"/>
              </a:rPr>
              <a:t>issues is the shark.</a:t>
            </a:r>
          </a:p>
          <a:p>
            <a:endParaRPr lang="en-GB" dirty="0">
              <a:latin typeface="Twinkl" pitchFamily="2" charset="0"/>
            </a:endParaRPr>
          </a:p>
          <a:p>
            <a:r>
              <a:rPr lang="en-GB" dirty="0">
                <a:latin typeface="Twinkl" pitchFamily="2" charset="0"/>
              </a:rPr>
              <a:t>How do you think overfishing </a:t>
            </a:r>
            <a:br>
              <a:rPr lang="en-GB" dirty="0">
                <a:latin typeface="Twinkl" pitchFamily="2" charset="0"/>
              </a:rPr>
            </a:br>
            <a:r>
              <a:rPr lang="en-GB" dirty="0">
                <a:latin typeface="Twinkl" pitchFamily="2" charset="0"/>
              </a:rPr>
              <a:t>affects the shark population?</a:t>
            </a:r>
          </a:p>
        </p:txBody>
      </p:sp>
      <p:pic>
        <p:nvPicPr>
          <p:cNvPr id="6" name="Picture 5">
            <a:extLst>
              <a:ext uri="{FF2B5EF4-FFF2-40B4-BE49-F238E27FC236}">
                <a16:creationId xmlns:a16="http://schemas.microsoft.com/office/drawing/2014/main" id="{DE10A8F4-010F-441A-A9A1-1677C2FCA9F0}"/>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506907" y="4173718"/>
            <a:ext cx="2082453" cy="2197705"/>
          </a:xfrm>
          <a:prstGeom prst="rect">
            <a:avLst/>
          </a:prstGeom>
        </p:spPr>
      </p:pic>
      <p:pic>
        <p:nvPicPr>
          <p:cNvPr id="7" name="Picture 6">
            <a:extLst>
              <a:ext uri="{FF2B5EF4-FFF2-40B4-BE49-F238E27FC236}">
                <a16:creationId xmlns:a16="http://schemas.microsoft.com/office/drawing/2014/main" id="{B082DBC3-D1AD-401E-9BBE-98D8D1C8ED5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992817" y="4352437"/>
            <a:ext cx="1309321" cy="2018986"/>
          </a:xfrm>
          <a:prstGeom prst="rect">
            <a:avLst/>
          </a:prstGeom>
        </p:spPr>
      </p:pic>
      <p:pic>
        <p:nvPicPr>
          <p:cNvPr id="8" name="Picture 7">
            <a:extLst>
              <a:ext uri="{FF2B5EF4-FFF2-40B4-BE49-F238E27FC236}">
                <a16:creationId xmlns:a16="http://schemas.microsoft.com/office/drawing/2014/main" id="{A559C9F4-4978-4FA2-B9F8-EE80D346DEEC}"/>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2796933" y="3380362"/>
            <a:ext cx="2059074" cy="1944149"/>
          </a:xfrm>
          <a:prstGeom prst="rect">
            <a:avLst/>
          </a:prstGeom>
        </p:spPr>
      </p:pic>
      <p:sp>
        <p:nvSpPr>
          <p:cNvPr id="9" name="Rectangle 8">
            <a:extLst>
              <a:ext uri="{FF2B5EF4-FFF2-40B4-BE49-F238E27FC236}">
                <a16:creationId xmlns:a16="http://schemas.microsoft.com/office/drawing/2014/main" id="{17967F90-6D65-4332-AD96-5673D1C3C14A}"/>
              </a:ext>
            </a:extLst>
          </p:cNvPr>
          <p:cNvSpPr/>
          <p:nvPr/>
        </p:nvSpPr>
        <p:spPr>
          <a:xfrm>
            <a:off x="2937906" y="3495831"/>
            <a:ext cx="1777128" cy="1246495"/>
          </a:xfrm>
          <a:prstGeom prst="rect">
            <a:avLst/>
          </a:prstGeom>
        </p:spPr>
        <p:txBody>
          <a:bodyPr wrap="square">
            <a:spAutoFit/>
          </a:bodyPr>
          <a:lstStyle/>
          <a:p>
            <a:pPr algn="ctr"/>
            <a:r>
              <a:rPr lang="en-GB" sz="2500" b="1" dirty="0">
                <a:latin typeface="Twinkl" pitchFamily="2" charset="0"/>
              </a:rPr>
              <a:t>Think, pair, </a:t>
            </a:r>
          </a:p>
          <a:p>
            <a:pPr algn="ctr"/>
            <a:r>
              <a:rPr lang="en-GB" sz="2500" b="1" dirty="0">
                <a:latin typeface="Twinkl" pitchFamily="2" charset="0"/>
              </a:rPr>
              <a:t>share.</a:t>
            </a:r>
          </a:p>
        </p:txBody>
      </p:sp>
      <p:sp>
        <p:nvSpPr>
          <p:cNvPr id="10" name="Oval 9">
            <a:extLst>
              <a:ext uri="{FF2B5EF4-FFF2-40B4-BE49-F238E27FC236}">
                <a16:creationId xmlns:a16="http://schemas.microsoft.com/office/drawing/2014/main" id="{EBA510CB-AB50-49E0-A7EB-7CB5AC7F0685}"/>
              </a:ext>
            </a:extLst>
          </p:cNvPr>
          <p:cNvSpPr/>
          <p:nvPr/>
        </p:nvSpPr>
        <p:spPr>
          <a:xfrm>
            <a:off x="6442206" y="1172579"/>
            <a:ext cx="3069730" cy="3047621"/>
          </a:xfrm>
          <a:prstGeom prst="ellipse">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1" name="Picture 10">
            <a:extLst>
              <a:ext uri="{FF2B5EF4-FFF2-40B4-BE49-F238E27FC236}">
                <a16:creationId xmlns:a16="http://schemas.microsoft.com/office/drawing/2014/main" id="{2386C4B3-8693-4F78-8A72-A88B3420BE33}"/>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5327216" y="1300983"/>
            <a:ext cx="4443884" cy="2575316"/>
          </a:xfrm>
          <a:prstGeom prst="rect">
            <a:avLst/>
          </a:prstGeom>
        </p:spPr>
      </p:pic>
    </p:spTree>
    <p:custDataLst>
      <p:tags r:id="rId1"/>
    </p:custDataLst>
    <p:extLst>
      <p:ext uri="{BB962C8B-B14F-4D97-AF65-F5344CB8AC3E}">
        <p14:creationId xmlns:p14="http://schemas.microsoft.com/office/powerpoint/2010/main" val="2366270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443991DA-6595-4263-92C9-F7D0BCBFB9B3}"/>
              </a:ext>
            </a:extLst>
          </p:cNvPr>
          <p:cNvSpPr>
            <a:spLocks noGrp="1"/>
          </p:cNvSpPr>
          <p:nvPr>
            <p:ph type="title"/>
          </p:nvPr>
        </p:nvSpPr>
        <p:spPr>
          <a:xfrm>
            <a:off x="1608665" y="546628"/>
            <a:ext cx="8220075" cy="994306"/>
          </a:xfrm>
        </p:spPr>
        <p:txBody>
          <a:bodyPr/>
          <a:lstStyle/>
          <a:p>
            <a:r>
              <a:rPr lang="en-GB" sz="3600" dirty="0">
                <a:latin typeface="+mn-lt"/>
              </a:rPr>
              <a:t>Overfishing</a:t>
            </a:r>
          </a:p>
        </p:txBody>
      </p:sp>
      <p:sp>
        <p:nvSpPr>
          <p:cNvPr id="5" name="TextBox 4">
            <a:extLst>
              <a:ext uri="{FF2B5EF4-FFF2-40B4-BE49-F238E27FC236}">
                <a16:creationId xmlns:a16="http://schemas.microsoft.com/office/drawing/2014/main" id="{BD184A5C-36A9-4D54-B58C-7462C4852CA1}"/>
              </a:ext>
            </a:extLst>
          </p:cNvPr>
          <p:cNvSpPr txBox="1"/>
          <p:nvPr/>
        </p:nvSpPr>
        <p:spPr>
          <a:xfrm>
            <a:off x="1907117" y="1540934"/>
            <a:ext cx="7632700" cy="3139321"/>
          </a:xfrm>
          <a:prstGeom prst="rect">
            <a:avLst/>
          </a:prstGeom>
          <a:noFill/>
        </p:spPr>
        <p:txBody>
          <a:bodyPr wrap="square" rtlCol="0">
            <a:spAutoFit/>
          </a:bodyPr>
          <a:lstStyle/>
          <a:p>
            <a:r>
              <a:rPr lang="en-GB" dirty="0">
                <a:latin typeface="Twinkl" pitchFamily="2" charset="0"/>
              </a:rPr>
              <a:t>If tuna are overfished, then sharks may not have enough to eat. This could lead to an imbalance in the food chain and sharks becoming a dying breed.</a:t>
            </a:r>
          </a:p>
          <a:p>
            <a:endParaRPr lang="en-GB" dirty="0">
              <a:latin typeface="Twinkl" pitchFamily="2" charset="0"/>
            </a:endParaRPr>
          </a:p>
          <a:p>
            <a:r>
              <a:rPr lang="en-GB" dirty="0">
                <a:latin typeface="Twinkl" pitchFamily="2" charset="0"/>
              </a:rPr>
              <a:t>If mackerel are overfished, tuna will not have </a:t>
            </a:r>
            <a:br>
              <a:rPr lang="en-GB" dirty="0">
                <a:latin typeface="Twinkl" pitchFamily="2" charset="0"/>
              </a:rPr>
            </a:br>
            <a:r>
              <a:rPr lang="en-GB" dirty="0">
                <a:latin typeface="Twinkl" pitchFamily="2" charset="0"/>
              </a:rPr>
              <a:t>enough to eat, leading to them becoming </a:t>
            </a:r>
            <a:br>
              <a:rPr lang="en-GB" dirty="0">
                <a:latin typeface="Twinkl" pitchFamily="2" charset="0"/>
              </a:rPr>
            </a:br>
            <a:r>
              <a:rPr lang="en-GB" dirty="0">
                <a:latin typeface="Twinkl" pitchFamily="2" charset="0"/>
              </a:rPr>
              <a:t>a dying breed and as a result, sharks too.</a:t>
            </a:r>
          </a:p>
          <a:p>
            <a:endParaRPr lang="en-GB" dirty="0">
              <a:latin typeface="Twinkl" pitchFamily="2" charset="0"/>
            </a:endParaRPr>
          </a:p>
          <a:p>
            <a:r>
              <a:rPr lang="en-GB" dirty="0">
                <a:latin typeface="Twinkl" pitchFamily="2" charset="0"/>
              </a:rPr>
              <a:t>Sharks play a major role in the ocean </a:t>
            </a:r>
            <a:br>
              <a:rPr lang="en-GB" dirty="0">
                <a:latin typeface="Twinkl" pitchFamily="2" charset="0"/>
              </a:rPr>
            </a:br>
            <a:r>
              <a:rPr lang="en-GB" dirty="0">
                <a:latin typeface="Twinkl" pitchFamily="2" charset="0"/>
              </a:rPr>
              <a:t>ecosystem, so it is important that they </a:t>
            </a:r>
            <a:br>
              <a:rPr lang="en-GB" dirty="0">
                <a:latin typeface="Twinkl" pitchFamily="2" charset="0"/>
              </a:rPr>
            </a:br>
            <a:r>
              <a:rPr lang="en-GB" dirty="0">
                <a:latin typeface="Twinkl" pitchFamily="2" charset="0"/>
              </a:rPr>
              <a:t>remain part of it.</a:t>
            </a:r>
          </a:p>
        </p:txBody>
      </p:sp>
      <p:sp>
        <p:nvSpPr>
          <p:cNvPr id="6" name="Oval 5">
            <a:extLst>
              <a:ext uri="{FF2B5EF4-FFF2-40B4-BE49-F238E27FC236}">
                <a16:creationId xmlns:a16="http://schemas.microsoft.com/office/drawing/2014/main" id="{5BA754EE-A61D-4025-B97A-6846D6C911A2}"/>
              </a:ext>
            </a:extLst>
          </p:cNvPr>
          <p:cNvSpPr/>
          <p:nvPr/>
        </p:nvSpPr>
        <p:spPr>
          <a:xfrm>
            <a:off x="6176473" y="2821439"/>
            <a:ext cx="3363344" cy="3339120"/>
          </a:xfrm>
          <a:prstGeom prst="ellipse">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Picture 6">
            <a:extLst>
              <a:ext uri="{FF2B5EF4-FFF2-40B4-BE49-F238E27FC236}">
                <a16:creationId xmlns:a16="http://schemas.microsoft.com/office/drawing/2014/main" id="{DAD058D8-BB24-48FB-8B15-12766D08460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rot="20693366">
            <a:off x="5602408" y="3536662"/>
            <a:ext cx="4067227" cy="1833245"/>
          </a:xfrm>
          <a:prstGeom prst="rect">
            <a:avLst/>
          </a:prstGeom>
        </p:spPr>
      </p:pic>
    </p:spTree>
    <p:custDataLst>
      <p:tags r:id="rId1"/>
    </p:custDataLst>
    <p:extLst>
      <p:ext uri="{BB962C8B-B14F-4D97-AF65-F5344CB8AC3E}">
        <p14:creationId xmlns:p14="http://schemas.microsoft.com/office/powerpoint/2010/main" val="4018350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50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3EDDDD30-39C3-45E2-BB45-F67DB4FA3285}"/>
              </a:ext>
            </a:extLst>
          </p:cNvPr>
          <p:cNvSpPr>
            <a:spLocks noGrp="1"/>
          </p:cNvSpPr>
          <p:nvPr>
            <p:ph type="title"/>
          </p:nvPr>
        </p:nvSpPr>
        <p:spPr>
          <a:xfrm>
            <a:off x="1687687" y="659517"/>
            <a:ext cx="8220075" cy="994306"/>
          </a:xfrm>
        </p:spPr>
        <p:txBody>
          <a:bodyPr/>
          <a:lstStyle/>
          <a:p>
            <a:r>
              <a:rPr lang="en-GB" sz="3600" dirty="0">
                <a:latin typeface="+mn-lt"/>
              </a:rPr>
              <a:t>Overfishing</a:t>
            </a:r>
          </a:p>
        </p:txBody>
      </p:sp>
      <p:sp>
        <p:nvSpPr>
          <p:cNvPr id="3" name="TextBox 2">
            <a:extLst>
              <a:ext uri="{FF2B5EF4-FFF2-40B4-BE49-F238E27FC236}">
                <a16:creationId xmlns:a16="http://schemas.microsoft.com/office/drawing/2014/main" id="{ACDD3E92-FE01-4ED7-B13B-0F12D293751F}"/>
              </a:ext>
            </a:extLst>
          </p:cNvPr>
          <p:cNvSpPr txBox="1"/>
          <p:nvPr/>
        </p:nvSpPr>
        <p:spPr>
          <a:xfrm>
            <a:off x="1986139" y="1595203"/>
            <a:ext cx="7632700" cy="615553"/>
          </a:xfrm>
          <a:prstGeom prst="rect">
            <a:avLst/>
          </a:prstGeom>
          <a:noFill/>
        </p:spPr>
        <p:txBody>
          <a:bodyPr wrap="square" rtlCol="0">
            <a:spAutoFit/>
          </a:bodyPr>
          <a:lstStyle/>
          <a:p>
            <a:pPr algn="ctr"/>
            <a:r>
              <a:rPr lang="en-GB" sz="1700" dirty="0">
                <a:latin typeface="Twinkl" pitchFamily="2" charset="0"/>
              </a:rPr>
              <a:t>Take a look at the diagram below. All these creatures play an important part in this food chain, even those too small to see. </a:t>
            </a:r>
          </a:p>
        </p:txBody>
      </p:sp>
      <p:pic>
        <p:nvPicPr>
          <p:cNvPr id="4" name="Picture 3">
            <a:extLst>
              <a:ext uri="{FF2B5EF4-FFF2-40B4-BE49-F238E27FC236}">
                <a16:creationId xmlns:a16="http://schemas.microsoft.com/office/drawing/2014/main" id="{EB3B667D-C504-41BB-8826-D0493912242F}"/>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986139" y="2327542"/>
            <a:ext cx="7632700" cy="3945905"/>
          </a:xfrm>
          <a:prstGeom prst="rect">
            <a:avLst/>
          </a:prstGeom>
        </p:spPr>
      </p:pic>
      <p:pic>
        <p:nvPicPr>
          <p:cNvPr id="5" name="Picture 4">
            <a:extLst>
              <a:ext uri="{FF2B5EF4-FFF2-40B4-BE49-F238E27FC236}">
                <a16:creationId xmlns:a16="http://schemas.microsoft.com/office/drawing/2014/main" id="{DFD6B609-673B-4FFE-B5FD-859FA45BBB00}"/>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rot="20948343">
            <a:off x="1837521" y="3332351"/>
            <a:ext cx="1596676" cy="1741920"/>
          </a:xfrm>
          <a:prstGeom prst="rect">
            <a:avLst/>
          </a:prstGeom>
        </p:spPr>
      </p:pic>
      <p:grpSp>
        <p:nvGrpSpPr>
          <p:cNvPr id="6" name="Group 5">
            <a:extLst>
              <a:ext uri="{FF2B5EF4-FFF2-40B4-BE49-F238E27FC236}">
                <a16:creationId xmlns:a16="http://schemas.microsoft.com/office/drawing/2014/main" id="{6D6E3600-C53C-4DD0-87B4-EB5ED5B2E31D}"/>
              </a:ext>
            </a:extLst>
          </p:cNvPr>
          <p:cNvGrpSpPr/>
          <p:nvPr/>
        </p:nvGrpSpPr>
        <p:grpSpPr>
          <a:xfrm>
            <a:off x="4607432" y="3020230"/>
            <a:ext cx="705777" cy="832858"/>
            <a:chOff x="3212983" y="2766679"/>
            <a:chExt cx="705777" cy="832858"/>
          </a:xfrm>
        </p:grpSpPr>
        <p:pic>
          <p:nvPicPr>
            <p:cNvPr id="7" name="Picture 6">
              <a:extLst>
                <a:ext uri="{FF2B5EF4-FFF2-40B4-BE49-F238E27FC236}">
                  <a16:creationId xmlns:a16="http://schemas.microsoft.com/office/drawing/2014/main" id="{98A67AEA-B8EA-4374-8687-8ED6038A2B79}"/>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12983" y="2965820"/>
              <a:ext cx="572118" cy="341074"/>
            </a:xfrm>
            <a:prstGeom prst="rect">
              <a:avLst/>
            </a:prstGeom>
          </p:spPr>
        </p:pic>
        <p:pic>
          <p:nvPicPr>
            <p:cNvPr id="8" name="Picture 7">
              <a:extLst>
                <a:ext uri="{FF2B5EF4-FFF2-40B4-BE49-F238E27FC236}">
                  <a16:creationId xmlns:a16="http://schemas.microsoft.com/office/drawing/2014/main" id="{B63AE11D-BDF7-45A0-93B9-8EE5D1BF0A32}"/>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273104" y="3258463"/>
              <a:ext cx="572118" cy="341074"/>
            </a:xfrm>
            <a:prstGeom prst="rect">
              <a:avLst/>
            </a:prstGeom>
          </p:spPr>
        </p:pic>
        <p:pic>
          <p:nvPicPr>
            <p:cNvPr id="9" name="Picture 8">
              <a:extLst>
                <a:ext uri="{FF2B5EF4-FFF2-40B4-BE49-F238E27FC236}">
                  <a16:creationId xmlns:a16="http://schemas.microsoft.com/office/drawing/2014/main" id="{9F3C871D-FC39-4ADF-831C-EF7FD5E60CFF}"/>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3499042" y="2766679"/>
              <a:ext cx="419718" cy="250219"/>
            </a:xfrm>
            <a:prstGeom prst="rect">
              <a:avLst/>
            </a:prstGeom>
          </p:spPr>
        </p:pic>
      </p:grpSp>
      <p:pic>
        <p:nvPicPr>
          <p:cNvPr id="10" name="Picture 9">
            <a:extLst>
              <a:ext uri="{FF2B5EF4-FFF2-40B4-BE49-F238E27FC236}">
                <a16:creationId xmlns:a16="http://schemas.microsoft.com/office/drawing/2014/main" id="{06A05601-64EA-4393-86CE-5B81566B760E}"/>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rot="1660611" flipH="1">
            <a:off x="7659372" y="3723201"/>
            <a:ext cx="2231472" cy="1005804"/>
          </a:xfrm>
          <a:prstGeom prst="rect">
            <a:avLst/>
          </a:prstGeom>
        </p:spPr>
      </p:pic>
      <p:pic>
        <p:nvPicPr>
          <p:cNvPr id="11" name="Picture 10">
            <a:extLst>
              <a:ext uri="{FF2B5EF4-FFF2-40B4-BE49-F238E27FC236}">
                <a16:creationId xmlns:a16="http://schemas.microsoft.com/office/drawing/2014/main" id="{C581CE15-6E65-4FDF-AE83-A79754952295}"/>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2478021" y="4861528"/>
            <a:ext cx="2808915" cy="1627819"/>
          </a:xfrm>
          <a:prstGeom prst="rect">
            <a:avLst/>
          </a:prstGeom>
        </p:spPr>
      </p:pic>
      <p:pic>
        <p:nvPicPr>
          <p:cNvPr id="12" name="Picture 11">
            <a:extLst>
              <a:ext uri="{FF2B5EF4-FFF2-40B4-BE49-F238E27FC236}">
                <a16:creationId xmlns:a16="http://schemas.microsoft.com/office/drawing/2014/main" id="{09D87F9B-0CF2-48F4-BA66-7F92F9E909D4}"/>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rot="20840245">
            <a:off x="6508504" y="5343036"/>
            <a:ext cx="2155971" cy="636291"/>
          </a:xfrm>
          <a:prstGeom prst="rect">
            <a:avLst/>
          </a:prstGeom>
        </p:spPr>
      </p:pic>
      <p:grpSp>
        <p:nvGrpSpPr>
          <p:cNvPr id="13" name="Group 12">
            <a:extLst>
              <a:ext uri="{FF2B5EF4-FFF2-40B4-BE49-F238E27FC236}">
                <a16:creationId xmlns:a16="http://schemas.microsoft.com/office/drawing/2014/main" id="{E1443614-8206-4A4A-858E-07E4C8C0AE1E}"/>
              </a:ext>
            </a:extLst>
          </p:cNvPr>
          <p:cNvGrpSpPr/>
          <p:nvPr/>
        </p:nvGrpSpPr>
        <p:grpSpPr>
          <a:xfrm>
            <a:off x="6133498" y="2655513"/>
            <a:ext cx="1259411" cy="575652"/>
            <a:chOff x="4794671" y="2952121"/>
            <a:chExt cx="1259411" cy="575652"/>
          </a:xfrm>
        </p:grpSpPr>
        <p:pic>
          <p:nvPicPr>
            <p:cNvPr id="14" name="Picture 13">
              <a:extLst>
                <a:ext uri="{FF2B5EF4-FFF2-40B4-BE49-F238E27FC236}">
                  <a16:creationId xmlns:a16="http://schemas.microsoft.com/office/drawing/2014/main" id="{6D2E3BDA-AE83-442C-8B08-B096505037DF}"/>
                </a:ext>
              </a:extLst>
            </p:cNvPr>
            <p:cNvPicPr>
              <a:picLocks noChangeAspect="1"/>
            </p:cNvPicPr>
            <p:nvPr/>
          </p:nvPicPr>
          <p:blipFill>
            <a:blip r:embed="rId10" cstate="email">
              <a:extLst>
                <a:ext uri="{28A0092B-C50C-407E-A947-70E740481C1C}">
                  <a14:useLocalDpi xmlns:a14="http://schemas.microsoft.com/office/drawing/2010/main"/>
                </a:ext>
              </a:extLst>
            </a:blip>
            <a:stretch>
              <a:fillRect/>
            </a:stretch>
          </p:blipFill>
          <p:spPr>
            <a:xfrm flipH="1">
              <a:off x="5033394" y="2952121"/>
              <a:ext cx="1020688" cy="297545"/>
            </a:xfrm>
            <a:prstGeom prst="rect">
              <a:avLst/>
            </a:prstGeom>
          </p:spPr>
        </p:pic>
        <p:pic>
          <p:nvPicPr>
            <p:cNvPr id="15" name="Picture 14">
              <a:extLst>
                <a:ext uri="{FF2B5EF4-FFF2-40B4-BE49-F238E27FC236}">
                  <a16:creationId xmlns:a16="http://schemas.microsoft.com/office/drawing/2014/main" id="{9E0F9E4C-C9C1-4547-AE9C-B7CA4798A212}"/>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flipH="1">
              <a:off x="4794671" y="3177756"/>
              <a:ext cx="1200688" cy="350017"/>
            </a:xfrm>
            <a:prstGeom prst="rect">
              <a:avLst/>
            </a:prstGeom>
          </p:spPr>
        </p:pic>
      </p:grpSp>
      <p:pic>
        <p:nvPicPr>
          <p:cNvPr id="16" name="Picture 15">
            <a:extLst>
              <a:ext uri="{FF2B5EF4-FFF2-40B4-BE49-F238E27FC236}">
                <a16:creationId xmlns:a16="http://schemas.microsoft.com/office/drawing/2014/main" id="{80159A6A-05DB-48BD-A31C-8CB936AB5AB8}"/>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flipH="1" flipV="1">
            <a:off x="5107698" y="5804435"/>
            <a:ext cx="1342239" cy="293454"/>
          </a:xfrm>
          <a:prstGeom prst="rect">
            <a:avLst/>
          </a:prstGeom>
        </p:spPr>
      </p:pic>
      <p:pic>
        <p:nvPicPr>
          <p:cNvPr id="17" name="Picture 16">
            <a:extLst>
              <a:ext uri="{FF2B5EF4-FFF2-40B4-BE49-F238E27FC236}">
                <a16:creationId xmlns:a16="http://schemas.microsoft.com/office/drawing/2014/main" id="{609AC1D0-EAFB-4CD6-A8EB-0E93E398868E}"/>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18554251" flipH="1" flipV="1">
            <a:off x="8704679" y="5008530"/>
            <a:ext cx="969116" cy="211878"/>
          </a:xfrm>
          <a:prstGeom prst="rect">
            <a:avLst/>
          </a:prstGeom>
        </p:spPr>
      </p:pic>
      <p:pic>
        <p:nvPicPr>
          <p:cNvPr id="18" name="Picture 17">
            <a:extLst>
              <a:ext uri="{FF2B5EF4-FFF2-40B4-BE49-F238E27FC236}">
                <a16:creationId xmlns:a16="http://schemas.microsoft.com/office/drawing/2014/main" id="{D04DA921-05F3-4C29-B1B5-1680500A8E94}"/>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rot="12701927" flipH="1" flipV="1">
            <a:off x="7531458" y="2927512"/>
            <a:ext cx="1386885" cy="303215"/>
          </a:xfrm>
          <a:prstGeom prst="rect">
            <a:avLst/>
          </a:prstGeom>
        </p:spPr>
      </p:pic>
      <p:pic>
        <p:nvPicPr>
          <p:cNvPr id="19" name="Picture 18">
            <a:extLst>
              <a:ext uri="{FF2B5EF4-FFF2-40B4-BE49-F238E27FC236}">
                <a16:creationId xmlns:a16="http://schemas.microsoft.com/office/drawing/2014/main" id="{0422E8F2-5B29-4F3B-901B-5569291CF9AD}"/>
              </a:ext>
            </a:extLst>
          </p:cNvPr>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rot="20260928" flipV="1">
            <a:off x="5366268" y="3496581"/>
            <a:ext cx="969116" cy="211878"/>
          </a:xfrm>
          <a:prstGeom prst="rect">
            <a:avLst/>
          </a:prstGeom>
        </p:spPr>
      </p:pic>
      <p:pic>
        <p:nvPicPr>
          <p:cNvPr id="20" name="Picture 19">
            <a:extLst>
              <a:ext uri="{FF2B5EF4-FFF2-40B4-BE49-F238E27FC236}">
                <a16:creationId xmlns:a16="http://schemas.microsoft.com/office/drawing/2014/main" id="{15322DD3-54E4-4379-B393-85F3663B72C4}"/>
              </a:ext>
            </a:extLst>
          </p:cNvPr>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rot="311383" flipV="1">
            <a:off x="3294570" y="3671091"/>
            <a:ext cx="1160878" cy="253803"/>
          </a:xfrm>
          <a:prstGeom prst="rect">
            <a:avLst/>
          </a:prstGeom>
        </p:spPr>
      </p:pic>
      <p:pic>
        <p:nvPicPr>
          <p:cNvPr id="21" name="Picture 20">
            <a:extLst>
              <a:ext uri="{FF2B5EF4-FFF2-40B4-BE49-F238E27FC236}">
                <a16:creationId xmlns:a16="http://schemas.microsoft.com/office/drawing/2014/main" id="{87BAAE57-E27E-4AA9-A3D3-8241B9723DBE}"/>
              </a:ext>
            </a:extLst>
          </p:cNvPr>
          <p:cNvPicPr>
            <a:picLocks noChangeAspect="1"/>
          </p:cNvPicPr>
          <p:nvPr/>
        </p:nvPicPr>
        <p:blipFill>
          <a:blip r:embed="rId16" cstate="print">
            <a:extLst>
              <a:ext uri="{28A0092B-C50C-407E-A947-70E740481C1C}">
                <a14:useLocalDpi xmlns:a14="http://schemas.microsoft.com/office/drawing/2010/main" val="0"/>
              </a:ext>
            </a:extLst>
          </a:blip>
          <a:stretch>
            <a:fillRect/>
          </a:stretch>
        </p:blipFill>
        <p:spPr>
          <a:xfrm rot="15509197" flipH="1">
            <a:off x="2198531" y="2781070"/>
            <a:ext cx="915500" cy="200156"/>
          </a:xfrm>
          <a:prstGeom prst="rect">
            <a:avLst/>
          </a:prstGeom>
        </p:spPr>
      </p:pic>
      <p:sp>
        <p:nvSpPr>
          <p:cNvPr id="22" name="TextBox 21">
            <a:extLst>
              <a:ext uri="{FF2B5EF4-FFF2-40B4-BE49-F238E27FC236}">
                <a16:creationId xmlns:a16="http://schemas.microsoft.com/office/drawing/2014/main" id="{CBF0D356-3937-4BDE-B389-BE1073EB805F}"/>
              </a:ext>
            </a:extLst>
          </p:cNvPr>
          <p:cNvSpPr txBox="1"/>
          <p:nvPr/>
        </p:nvSpPr>
        <p:spPr>
          <a:xfrm>
            <a:off x="2651323" y="2336853"/>
            <a:ext cx="919934" cy="323165"/>
          </a:xfrm>
          <a:prstGeom prst="rect">
            <a:avLst/>
          </a:prstGeom>
          <a:noFill/>
        </p:spPr>
        <p:txBody>
          <a:bodyPr wrap="square" rtlCol="0">
            <a:spAutoFit/>
          </a:bodyPr>
          <a:lstStyle/>
          <a:p>
            <a:pPr algn="ctr"/>
            <a:r>
              <a:rPr lang="en-GB" sz="1500" b="1" dirty="0">
                <a:ln>
                  <a:solidFill>
                    <a:schemeClr val="tx1"/>
                  </a:solidFill>
                </a:ln>
                <a:solidFill>
                  <a:schemeClr val="bg1"/>
                </a:solidFill>
              </a:rPr>
              <a:t>sunlight</a:t>
            </a:r>
          </a:p>
        </p:txBody>
      </p:sp>
      <p:sp>
        <p:nvSpPr>
          <p:cNvPr id="23" name="TextBox 22">
            <a:extLst>
              <a:ext uri="{FF2B5EF4-FFF2-40B4-BE49-F238E27FC236}">
                <a16:creationId xmlns:a16="http://schemas.microsoft.com/office/drawing/2014/main" id="{6513DA84-67B3-4DD9-B2F5-6F4AAE64A16B}"/>
              </a:ext>
            </a:extLst>
          </p:cNvPr>
          <p:cNvSpPr txBox="1"/>
          <p:nvPr/>
        </p:nvSpPr>
        <p:spPr>
          <a:xfrm>
            <a:off x="2780408" y="2845501"/>
            <a:ext cx="1665925" cy="553998"/>
          </a:xfrm>
          <a:prstGeom prst="rect">
            <a:avLst/>
          </a:prstGeom>
          <a:noFill/>
        </p:spPr>
        <p:txBody>
          <a:bodyPr wrap="square" rtlCol="0">
            <a:spAutoFit/>
          </a:bodyPr>
          <a:lstStyle/>
          <a:p>
            <a:pPr algn="ctr"/>
            <a:r>
              <a:rPr lang="en-GB" sz="1500" b="1" dirty="0">
                <a:ln>
                  <a:solidFill>
                    <a:schemeClr val="tx1"/>
                  </a:solidFill>
                </a:ln>
                <a:solidFill>
                  <a:schemeClr val="bg1"/>
                </a:solidFill>
              </a:rPr>
              <a:t>single-celled organisms</a:t>
            </a:r>
          </a:p>
        </p:txBody>
      </p:sp>
      <p:sp>
        <p:nvSpPr>
          <p:cNvPr id="24" name="TextBox 23">
            <a:extLst>
              <a:ext uri="{FF2B5EF4-FFF2-40B4-BE49-F238E27FC236}">
                <a16:creationId xmlns:a16="http://schemas.microsoft.com/office/drawing/2014/main" id="{06CE04EB-A968-4E78-9F5D-CAAD90B49666}"/>
              </a:ext>
            </a:extLst>
          </p:cNvPr>
          <p:cNvSpPr txBox="1"/>
          <p:nvPr/>
        </p:nvSpPr>
        <p:spPr>
          <a:xfrm>
            <a:off x="4385148" y="3889887"/>
            <a:ext cx="1206746" cy="553998"/>
          </a:xfrm>
          <a:prstGeom prst="rect">
            <a:avLst/>
          </a:prstGeom>
          <a:noFill/>
        </p:spPr>
        <p:txBody>
          <a:bodyPr wrap="square" rtlCol="0">
            <a:spAutoFit/>
          </a:bodyPr>
          <a:lstStyle/>
          <a:p>
            <a:pPr algn="ctr"/>
            <a:r>
              <a:rPr lang="en-GB" sz="1500" b="1" dirty="0">
                <a:ln>
                  <a:solidFill>
                    <a:schemeClr val="tx1"/>
                  </a:solidFill>
                </a:ln>
                <a:solidFill>
                  <a:schemeClr val="bg1"/>
                </a:solidFill>
              </a:rPr>
              <a:t>shrimplike creatures</a:t>
            </a:r>
          </a:p>
        </p:txBody>
      </p:sp>
      <p:sp>
        <p:nvSpPr>
          <p:cNvPr id="25" name="TextBox 24">
            <a:extLst>
              <a:ext uri="{FF2B5EF4-FFF2-40B4-BE49-F238E27FC236}">
                <a16:creationId xmlns:a16="http://schemas.microsoft.com/office/drawing/2014/main" id="{3CEB1C19-E8E3-4E0D-8A44-D4AA1D56783B}"/>
              </a:ext>
            </a:extLst>
          </p:cNvPr>
          <p:cNvSpPr txBox="1"/>
          <p:nvPr/>
        </p:nvSpPr>
        <p:spPr>
          <a:xfrm>
            <a:off x="6058078" y="3270449"/>
            <a:ext cx="1206746" cy="553998"/>
          </a:xfrm>
          <a:prstGeom prst="rect">
            <a:avLst/>
          </a:prstGeom>
          <a:noFill/>
        </p:spPr>
        <p:txBody>
          <a:bodyPr wrap="square" rtlCol="0">
            <a:spAutoFit/>
          </a:bodyPr>
          <a:lstStyle/>
          <a:p>
            <a:pPr algn="ctr"/>
            <a:r>
              <a:rPr lang="en-GB" sz="1500" b="1" dirty="0">
                <a:ln>
                  <a:solidFill>
                    <a:schemeClr val="tx1"/>
                  </a:solidFill>
                </a:ln>
                <a:solidFill>
                  <a:schemeClr val="bg1"/>
                </a:solidFill>
              </a:rPr>
              <a:t>small </a:t>
            </a:r>
          </a:p>
          <a:p>
            <a:pPr algn="ctr"/>
            <a:r>
              <a:rPr lang="en-GB" sz="1500" b="1" dirty="0">
                <a:ln>
                  <a:solidFill>
                    <a:schemeClr val="tx1"/>
                  </a:solidFill>
                </a:ln>
                <a:solidFill>
                  <a:schemeClr val="bg1"/>
                </a:solidFill>
              </a:rPr>
              <a:t>fish</a:t>
            </a:r>
          </a:p>
        </p:txBody>
      </p:sp>
      <p:sp>
        <p:nvSpPr>
          <p:cNvPr id="26" name="TextBox 25">
            <a:extLst>
              <a:ext uri="{FF2B5EF4-FFF2-40B4-BE49-F238E27FC236}">
                <a16:creationId xmlns:a16="http://schemas.microsoft.com/office/drawing/2014/main" id="{5629405F-50E5-457F-AEEB-D4070743AFD4}"/>
              </a:ext>
            </a:extLst>
          </p:cNvPr>
          <p:cNvSpPr txBox="1"/>
          <p:nvPr/>
        </p:nvSpPr>
        <p:spPr>
          <a:xfrm>
            <a:off x="7172040" y="3443953"/>
            <a:ext cx="1206746" cy="323165"/>
          </a:xfrm>
          <a:prstGeom prst="rect">
            <a:avLst/>
          </a:prstGeom>
          <a:noFill/>
        </p:spPr>
        <p:txBody>
          <a:bodyPr wrap="square" rtlCol="0">
            <a:spAutoFit/>
          </a:bodyPr>
          <a:lstStyle/>
          <a:p>
            <a:pPr algn="ctr"/>
            <a:r>
              <a:rPr lang="en-GB" sz="1500" b="1" dirty="0">
                <a:ln>
                  <a:solidFill>
                    <a:schemeClr val="tx1"/>
                  </a:solidFill>
                </a:ln>
                <a:solidFill>
                  <a:schemeClr val="bg1"/>
                </a:solidFill>
              </a:rPr>
              <a:t>mackerel</a:t>
            </a:r>
          </a:p>
        </p:txBody>
      </p:sp>
      <p:sp>
        <p:nvSpPr>
          <p:cNvPr id="27" name="TextBox 26">
            <a:extLst>
              <a:ext uri="{FF2B5EF4-FFF2-40B4-BE49-F238E27FC236}">
                <a16:creationId xmlns:a16="http://schemas.microsoft.com/office/drawing/2014/main" id="{7A7FA995-DFBA-4891-A0A3-C2D2BD12001A}"/>
              </a:ext>
            </a:extLst>
          </p:cNvPr>
          <p:cNvSpPr txBox="1"/>
          <p:nvPr/>
        </p:nvSpPr>
        <p:spPr>
          <a:xfrm>
            <a:off x="7690219" y="5817364"/>
            <a:ext cx="1206746" cy="323165"/>
          </a:xfrm>
          <a:prstGeom prst="rect">
            <a:avLst/>
          </a:prstGeom>
          <a:noFill/>
        </p:spPr>
        <p:txBody>
          <a:bodyPr wrap="square" rtlCol="0">
            <a:spAutoFit/>
          </a:bodyPr>
          <a:lstStyle/>
          <a:p>
            <a:pPr algn="ctr"/>
            <a:r>
              <a:rPr lang="en-GB" sz="1500" b="1" dirty="0">
                <a:ln>
                  <a:solidFill>
                    <a:schemeClr val="tx1"/>
                  </a:solidFill>
                </a:ln>
                <a:solidFill>
                  <a:schemeClr val="bg1"/>
                </a:solidFill>
              </a:rPr>
              <a:t>tuna</a:t>
            </a:r>
          </a:p>
        </p:txBody>
      </p:sp>
      <p:sp>
        <p:nvSpPr>
          <p:cNvPr id="28" name="TextBox 27">
            <a:extLst>
              <a:ext uri="{FF2B5EF4-FFF2-40B4-BE49-F238E27FC236}">
                <a16:creationId xmlns:a16="http://schemas.microsoft.com/office/drawing/2014/main" id="{BF62C823-8881-461F-8836-FC8C91357301}"/>
              </a:ext>
            </a:extLst>
          </p:cNvPr>
          <p:cNvSpPr txBox="1"/>
          <p:nvPr/>
        </p:nvSpPr>
        <p:spPr>
          <a:xfrm>
            <a:off x="4609132" y="4866541"/>
            <a:ext cx="1355607" cy="323165"/>
          </a:xfrm>
          <a:prstGeom prst="rect">
            <a:avLst/>
          </a:prstGeom>
          <a:noFill/>
        </p:spPr>
        <p:txBody>
          <a:bodyPr wrap="square" rtlCol="0">
            <a:spAutoFit/>
          </a:bodyPr>
          <a:lstStyle/>
          <a:p>
            <a:pPr algn="ctr"/>
            <a:r>
              <a:rPr lang="en-GB" sz="1500" b="1" dirty="0">
                <a:ln>
                  <a:solidFill>
                    <a:schemeClr val="tx1"/>
                  </a:solidFill>
                </a:ln>
                <a:solidFill>
                  <a:schemeClr val="bg1"/>
                </a:solidFill>
              </a:rPr>
              <a:t>large shark</a:t>
            </a:r>
          </a:p>
        </p:txBody>
      </p:sp>
    </p:spTree>
    <p:custDataLst>
      <p:tags r:id="rId1"/>
    </p:custDataLst>
    <p:extLst>
      <p:ext uri="{BB962C8B-B14F-4D97-AF65-F5344CB8AC3E}">
        <p14:creationId xmlns:p14="http://schemas.microsoft.com/office/powerpoint/2010/main" val="15272669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D98B6FDB-9831-405D-9B9D-98AC0AE143B4}"/>
              </a:ext>
            </a:extLst>
          </p:cNvPr>
          <p:cNvSpPr>
            <a:spLocks noGrp="1"/>
          </p:cNvSpPr>
          <p:nvPr>
            <p:ph type="title"/>
          </p:nvPr>
        </p:nvSpPr>
        <p:spPr>
          <a:xfrm>
            <a:off x="1507065" y="682095"/>
            <a:ext cx="8220075" cy="994306"/>
          </a:xfrm>
        </p:spPr>
        <p:txBody>
          <a:bodyPr/>
          <a:lstStyle/>
          <a:p>
            <a:r>
              <a:rPr lang="en-GB" sz="3600" dirty="0">
                <a:latin typeface="+mn-lt"/>
              </a:rPr>
              <a:t>Plastic Pollution</a:t>
            </a:r>
          </a:p>
        </p:txBody>
      </p:sp>
      <p:sp>
        <p:nvSpPr>
          <p:cNvPr id="3" name="Rectangle 2">
            <a:extLst>
              <a:ext uri="{FF2B5EF4-FFF2-40B4-BE49-F238E27FC236}">
                <a16:creationId xmlns:a16="http://schemas.microsoft.com/office/drawing/2014/main" id="{66EE33DA-F409-4FDA-B634-199C3D7FFA44}"/>
              </a:ext>
            </a:extLst>
          </p:cNvPr>
          <p:cNvSpPr/>
          <p:nvPr/>
        </p:nvSpPr>
        <p:spPr>
          <a:xfrm>
            <a:off x="1800752" y="1948699"/>
            <a:ext cx="2254963" cy="1902373"/>
          </a:xfrm>
          <a:prstGeom prst="rect">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Many plastics do not </a:t>
            </a:r>
            <a:r>
              <a:rPr lang="en-GB" b="1" dirty="0">
                <a:solidFill>
                  <a:srgbClr val="88CCC1"/>
                </a:solidFill>
              </a:rPr>
              <a:t>biodegrade</a:t>
            </a:r>
            <a:r>
              <a:rPr lang="en-GB" dirty="0">
                <a:solidFill>
                  <a:schemeClr val="tx1"/>
                </a:solidFill>
              </a:rPr>
              <a:t>.</a:t>
            </a:r>
          </a:p>
        </p:txBody>
      </p:sp>
      <p:sp>
        <p:nvSpPr>
          <p:cNvPr id="4" name="Rectangle 3">
            <a:extLst>
              <a:ext uri="{FF2B5EF4-FFF2-40B4-BE49-F238E27FC236}">
                <a16:creationId xmlns:a16="http://schemas.microsoft.com/office/drawing/2014/main" id="{6FE78776-D2D5-4511-ACAB-66826AFEBF73}"/>
              </a:ext>
            </a:extLst>
          </p:cNvPr>
          <p:cNvSpPr/>
          <p:nvPr/>
        </p:nvSpPr>
        <p:spPr>
          <a:xfrm>
            <a:off x="1800751" y="4049686"/>
            <a:ext cx="2254963" cy="1902373"/>
          </a:xfrm>
          <a:prstGeom prst="rect">
            <a:avLst/>
          </a:prstGeom>
          <a:solidFill>
            <a:srgbClr val="C2DD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Plastic is harmful to ocean life.</a:t>
            </a:r>
          </a:p>
        </p:txBody>
      </p:sp>
      <p:pic>
        <p:nvPicPr>
          <p:cNvPr id="5" name="Picture 4">
            <a:extLst>
              <a:ext uri="{FF2B5EF4-FFF2-40B4-BE49-F238E27FC236}">
                <a16:creationId xmlns:a16="http://schemas.microsoft.com/office/drawing/2014/main" id="{AA8B4676-F543-4E45-922F-8FC2F8F5B31C}"/>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4230812" y="1948700"/>
            <a:ext cx="5207405" cy="4003359"/>
          </a:xfrm>
          <a:prstGeom prst="roundRect">
            <a:avLst>
              <a:gd name="adj" fmla="val 0"/>
            </a:avLst>
          </a:prstGeom>
        </p:spPr>
      </p:pic>
      <p:sp>
        <p:nvSpPr>
          <p:cNvPr id="6" name="Rectangle 5">
            <a:hlinkClick r:id="" action="ppaction://noaction"/>
            <a:extLst>
              <a:ext uri="{FF2B5EF4-FFF2-40B4-BE49-F238E27FC236}">
                <a16:creationId xmlns:a16="http://schemas.microsoft.com/office/drawing/2014/main" id="{0EC0F191-FC98-47CE-B80E-58FF89921B58}"/>
              </a:ext>
            </a:extLst>
          </p:cNvPr>
          <p:cNvSpPr/>
          <p:nvPr/>
        </p:nvSpPr>
        <p:spPr>
          <a:xfrm>
            <a:off x="2448114" y="2867517"/>
            <a:ext cx="1343638" cy="369332"/>
          </a:xfrm>
          <a:prstGeom prst="rect">
            <a:avLst/>
          </a:prstGeom>
        </p:spPr>
        <p:txBody>
          <a:bodyPr wrap="none">
            <a:spAutoFit/>
          </a:bodyPr>
          <a:lstStyle/>
          <a:p>
            <a:r>
              <a:rPr lang="en-GB" sz="1750" b="1" dirty="0"/>
              <a:t>biodegrade</a:t>
            </a:r>
            <a:endParaRPr lang="en-GB" sz="1750" dirty="0"/>
          </a:p>
        </p:txBody>
      </p:sp>
    </p:spTree>
    <p:custDataLst>
      <p:tags r:id="rId1"/>
    </p:custDataLst>
    <p:extLst>
      <p:ext uri="{BB962C8B-B14F-4D97-AF65-F5344CB8AC3E}">
        <p14:creationId xmlns:p14="http://schemas.microsoft.com/office/powerpoint/2010/main" val="8500169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787F115C-299F-47DF-99E7-69BE8A154F0D}"/>
              </a:ext>
            </a:extLst>
          </p:cNvPr>
          <p:cNvSpPr>
            <a:spLocks noGrp="1"/>
          </p:cNvSpPr>
          <p:nvPr>
            <p:ph type="title"/>
          </p:nvPr>
        </p:nvSpPr>
        <p:spPr>
          <a:xfrm>
            <a:off x="1653820" y="490184"/>
            <a:ext cx="8220075" cy="994306"/>
          </a:xfrm>
        </p:spPr>
        <p:txBody>
          <a:bodyPr/>
          <a:lstStyle/>
          <a:p>
            <a:r>
              <a:rPr lang="en-GB" sz="3600" dirty="0">
                <a:latin typeface="+mn-lt"/>
              </a:rPr>
              <a:t>Plastic Pollution</a:t>
            </a:r>
          </a:p>
        </p:txBody>
      </p:sp>
      <p:sp>
        <p:nvSpPr>
          <p:cNvPr id="3" name="Rectangle 2">
            <a:extLst>
              <a:ext uri="{FF2B5EF4-FFF2-40B4-BE49-F238E27FC236}">
                <a16:creationId xmlns:a16="http://schemas.microsoft.com/office/drawing/2014/main" id="{80CCAAB6-DEC1-4A85-9F14-1786697919FD}"/>
              </a:ext>
            </a:extLst>
          </p:cNvPr>
          <p:cNvSpPr/>
          <p:nvPr/>
        </p:nvSpPr>
        <p:spPr>
          <a:xfrm>
            <a:off x="1947507" y="1484490"/>
            <a:ext cx="7632700" cy="1023387"/>
          </a:xfrm>
          <a:prstGeom prst="rect">
            <a:avLst/>
          </a:prstGeom>
          <a:solidFill>
            <a:srgbClr val="C2DD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Many plastics cannot be burned, because they release harmful gases into the air. This can affect global warming, raising the temperatures in seas so that they become unsuitable for some types of marine life.</a:t>
            </a:r>
          </a:p>
        </p:txBody>
      </p:sp>
      <p:sp>
        <p:nvSpPr>
          <p:cNvPr id="4" name="Rectangle 3">
            <a:extLst>
              <a:ext uri="{FF2B5EF4-FFF2-40B4-BE49-F238E27FC236}">
                <a16:creationId xmlns:a16="http://schemas.microsoft.com/office/drawing/2014/main" id="{BEA7F660-EC26-46C6-B294-F6DFB12C52AA}"/>
              </a:ext>
            </a:extLst>
          </p:cNvPr>
          <p:cNvSpPr/>
          <p:nvPr/>
        </p:nvSpPr>
        <p:spPr>
          <a:xfrm>
            <a:off x="1947507" y="2715578"/>
            <a:ext cx="3821115" cy="2383277"/>
          </a:xfrm>
          <a:prstGeom prst="rect">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Littering causes plastic to enter our oceans, where it can endanger wildlife. For example, turtles may think a plastic bag is a jellyfish and eat it.</a:t>
            </a:r>
          </a:p>
        </p:txBody>
      </p:sp>
      <p:sp>
        <p:nvSpPr>
          <p:cNvPr id="5" name="Rectangle 4">
            <a:extLst>
              <a:ext uri="{FF2B5EF4-FFF2-40B4-BE49-F238E27FC236}">
                <a16:creationId xmlns:a16="http://schemas.microsoft.com/office/drawing/2014/main" id="{D8676CD1-F95D-4947-9109-56E645F999F9}"/>
              </a:ext>
            </a:extLst>
          </p:cNvPr>
          <p:cNvSpPr/>
          <p:nvPr/>
        </p:nvSpPr>
        <p:spPr>
          <a:xfrm>
            <a:off x="1947507" y="5316174"/>
            <a:ext cx="3821115" cy="787940"/>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b="1" dirty="0">
                <a:solidFill>
                  <a:schemeClr val="tx1"/>
                </a:solidFill>
              </a:rPr>
              <a:t>How might plastic </a:t>
            </a:r>
            <a:br>
              <a:rPr lang="en-GB" b="1" dirty="0">
                <a:solidFill>
                  <a:schemeClr val="tx1"/>
                </a:solidFill>
              </a:rPr>
            </a:br>
            <a:r>
              <a:rPr lang="en-GB" b="1" dirty="0">
                <a:solidFill>
                  <a:schemeClr val="tx1"/>
                </a:solidFill>
              </a:rPr>
              <a:t>pollution affect sharks? </a:t>
            </a:r>
          </a:p>
        </p:txBody>
      </p:sp>
      <p:pic>
        <p:nvPicPr>
          <p:cNvPr id="6" name="Picture 5">
            <a:extLst>
              <a:ext uri="{FF2B5EF4-FFF2-40B4-BE49-F238E27FC236}">
                <a16:creationId xmlns:a16="http://schemas.microsoft.com/office/drawing/2014/main" id="{688C6A49-3A44-49BD-A04C-C34FBFFCF67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8460387" y="4574585"/>
            <a:ext cx="1205113" cy="1858297"/>
          </a:xfrm>
          <a:prstGeom prst="rect">
            <a:avLst/>
          </a:prstGeom>
        </p:spPr>
      </p:pic>
      <p:pic>
        <p:nvPicPr>
          <p:cNvPr id="7" name="Picture 6">
            <a:extLst>
              <a:ext uri="{FF2B5EF4-FFF2-40B4-BE49-F238E27FC236}">
                <a16:creationId xmlns:a16="http://schemas.microsoft.com/office/drawing/2014/main" id="{7C2DD8E8-7E52-4A60-95DD-E1052B3C5A74}"/>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381465" y="4574585"/>
            <a:ext cx="1760844" cy="1858297"/>
          </a:xfrm>
          <a:prstGeom prst="rect">
            <a:avLst/>
          </a:prstGeom>
        </p:spPr>
      </p:pic>
      <p:pic>
        <p:nvPicPr>
          <p:cNvPr id="8" name="Picture 7">
            <a:extLst>
              <a:ext uri="{FF2B5EF4-FFF2-40B4-BE49-F238E27FC236}">
                <a16:creationId xmlns:a16="http://schemas.microsoft.com/office/drawing/2014/main" id="{EAEA4D5B-1D95-448F-95D5-AB34D700D1F1}"/>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6696078" y="2939951"/>
            <a:ext cx="2059074" cy="1944149"/>
          </a:xfrm>
          <a:prstGeom prst="rect">
            <a:avLst/>
          </a:prstGeom>
        </p:spPr>
      </p:pic>
      <p:sp>
        <p:nvSpPr>
          <p:cNvPr id="9" name="Rectangle 8">
            <a:extLst>
              <a:ext uri="{FF2B5EF4-FFF2-40B4-BE49-F238E27FC236}">
                <a16:creationId xmlns:a16="http://schemas.microsoft.com/office/drawing/2014/main" id="{13166962-F63E-4267-BCE4-BD190DC8D301}"/>
              </a:ext>
            </a:extLst>
          </p:cNvPr>
          <p:cNvSpPr/>
          <p:nvPr/>
        </p:nvSpPr>
        <p:spPr>
          <a:xfrm>
            <a:off x="6837051" y="3055420"/>
            <a:ext cx="1777128" cy="1246495"/>
          </a:xfrm>
          <a:prstGeom prst="rect">
            <a:avLst/>
          </a:prstGeom>
        </p:spPr>
        <p:txBody>
          <a:bodyPr wrap="square">
            <a:spAutoFit/>
          </a:bodyPr>
          <a:lstStyle/>
          <a:p>
            <a:pPr algn="ctr"/>
            <a:r>
              <a:rPr lang="en-GB" sz="2500" b="1" dirty="0">
                <a:latin typeface="Twinkl" pitchFamily="2" charset="0"/>
              </a:rPr>
              <a:t>Think, pair, </a:t>
            </a:r>
          </a:p>
          <a:p>
            <a:pPr algn="ctr"/>
            <a:r>
              <a:rPr lang="en-GB" sz="2500" b="1" dirty="0">
                <a:latin typeface="Twinkl" pitchFamily="2" charset="0"/>
              </a:rPr>
              <a:t>share.</a:t>
            </a:r>
          </a:p>
        </p:txBody>
      </p:sp>
    </p:spTree>
    <p:custDataLst>
      <p:tags r:id="rId1"/>
    </p:custDataLst>
    <p:extLst>
      <p:ext uri="{BB962C8B-B14F-4D97-AF65-F5344CB8AC3E}">
        <p14:creationId xmlns:p14="http://schemas.microsoft.com/office/powerpoint/2010/main" val="21812684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0">
            <a:extLst>
              <a:ext uri="{FF2B5EF4-FFF2-40B4-BE49-F238E27FC236}">
                <a16:creationId xmlns:a16="http://schemas.microsoft.com/office/drawing/2014/main" id="{C6EBBB25-CFEE-4300-8FCD-A158E14106D3}"/>
              </a:ext>
            </a:extLst>
          </p:cNvPr>
          <p:cNvSpPr>
            <a:spLocks noGrp="1"/>
          </p:cNvSpPr>
          <p:nvPr>
            <p:ph type="title"/>
          </p:nvPr>
        </p:nvSpPr>
        <p:spPr>
          <a:xfrm>
            <a:off x="1985962" y="535339"/>
            <a:ext cx="8220075" cy="994306"/>
          </a:xfrm>
        </p:spPr>
        <p:txBody>
          <a:bodyPr/>
          <a:lstStyle/>
          <a:p>
            <a:r>
              <a:rPr lang="en-GB" sz="3600" dirty="0">
                <a:latin typeface="+mn-lt"/>
              </a:rPr>
              <a:t>How Can You Help?</a:t>
            </a:r>
          </a:p>
        </p:txBody>
      </p:sp>
      <p:sp>
        <p:nvSpPr>
          <p:cNvPr id="5" name="Rectangle 4">
            <a:extLst>
              <a:ext uri="{FF2B5EF4-FFF2-40B4-BE49-F238E27FC236}">
                <a16:creationId xmlns:a16="http://schemas.microsoft.com/office/drawing/2014/main" id="{88AF0617-A88A-4BA6-9B67-970EE343182B}"/>
              </a:ext>
            </a:extLst>
          </p:cNvPr>
          <p:cNvSpPr/>
          <p:nvPr/>
        </p:nvSpPr>
        <p:spPr>
          <a:xfrm>
            <a:off x="2279649" y="1529645"/>
            <a:ext cx="7632700" cy="803071"/>
          </a:xfrm>
          <a:prstGeom prst="rect">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Eat sustainable fish (the </a:t>
            </a:r>
            <a:r>
              <a:rPr lang="en-GB" dirty="0">
                <a:solidFill>
                  <a:schemeClr val="tx1"/>
                </a:solidFill>
                <a:hlinkClick r:id="rId3"/>
              </a:rPr>
              <a:t>Good Fish Guide</a:t>
            </a:r>
            <a:r>
              <a:rPr lang="en-GB" dirty="0">
                <a:solidFill>
                  <a:schemeClr val="tx1"/>
                </a:solidFill>
              </a:rPr>
              <a:t> is useful to see which fish to eat and which to avoid). </a:t>
            </a:r>
          </a:p>
        </p:txBody>
      </p:sp>
      <p:sp>
        <p:nvSpPr>
          <p:cNvPr id="6" name="Rectangle 5">
            <a:extLst>
              <a:ext uri="{FF2B5EF4-FFF2-40B4-BE49-F238E27FC236}">
                <a16:creationId xmlns:a16="http://schemas.microsoft.com/office/drawing/2014/main" id="{4809995A-8E64-4014-8A3B-4CE042B59296}"/>
              </a:ext>
            </a:extLst>
          </p:cNvPr>
          <p:cNvSpPr/>
          <p:nvPr/>
        </p:nvSpPr>
        <p:spPr>
          <a:xfrm>
            <a:off x="2279649" y="2529915"/>
            <a:ext cx="7632700" cy="506570"/>
          </a:xfrm>
          <a:prstGeom prst="rect">
            <a:avLst/>
          </a:prstGeom>
          <a:solidFill>
            <a:srgbClr val="C2DD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Eat less fish.</a:t>
            </a:r>
          </a:p>
        </p:txBody>
      </p:sp>
      <p:sp>
        <p:nvSpPr>
          <p:cNvPr id="7" name="Rectangle 6">
            <a:extLst>
              <a:ext uri="{FF2B5EF4-FFF2-40B4-BE49-F238E27FC236}">
                <a16:creationId xmlns:a16="http://schemas.microsoft.com/office/drawing/2014/main" id="{2A8FD58F-4D6E-4BDB-86D3-8682727A9B35}"/>
              </a:ext>
            </a:extLst>
          </p:cNvPr>
          <p:cNvSpPr/>
          <p:nvPr/>
        </p:nvSpPr>
        <p:spPr>
          <a:xfrm>
            <a:off x="2279649" y="3937453"/>
            <a:ext cx="7632700" cy="506570"/>
          </a:xfrm>
          <a:prstGeom prst="rect">
            <a:avLst/>
          </a:prstGeom>
          <a:solidFill>
            <a:srgbClr val="C2DD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Use less plastic.</a:t>
            </a:r>
          </a:p>
        </p:txBody>
      </p:sp>
      <p:sp>
        <p:nvSpPr>
          <p:cNvPr id="8" name="Rectangle 7">
            <a:extLst>
              <a:ext uri="{FF2B5EF4-FFF2-40B4-BE49-F238E27FC236}">
                <a16:creationId xmlns:a16="http://schemas.microsoft.com/office/drawing/2014/main" id="{A99390C8-FB9C-4136-8299-4831433271C2}"/>
              </a:ext>
            </a:extLst>
          </p:cNvPr>
          <p:cNvSpPr/>
          <p:nvPr/>
        </p:nvSpPr>
        <p:spPr>
          <a:xfrm>
            <a:off x="2279649" y="4641222"/>
            <a:ext cx="7632700" cy="506570"/>
          </a:xfrm>
          <a:prstGeom prst="rect">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Recycle plastic where you can.</a:t>
            </a:r>
          </a:p>
        </p:txBody>
      </p:sp>
      <p:sp>
        <p:nvSpPr>
          <p:cNvPr id="9" name="Rectangle 8">
            <a:extLst>
              <a:ext uri="{FF2B5EF4-FFF2-40B4-BE49-F238E27FC236}">
                <a16:creationId xmlns:a16="http://schemas.microsoft.com/office/drawing/2014/main" id="{1C2146F6-98CB-4BB8-BB04-ED6277F3441B}"/>
              </a:ext>
            </a:extLst>
          </p:cNvPr>
          <p:cNvSpPr/>
          <p:nvPr/>
        </p:nvSpPr>
        <p:spPr>
          <a:xfrm>
            <a:off x="2279649" y="5344990"/>
            <a:ext cx="7632700" cy="803071"/>
          </a:xfrm>
          <a:prstGeom prst="rect">
            <a:avLst/>
          </a:prstGeom>
          <a:solidFill>
            <a:srgbClr val="C2DD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Start an eco initiative in school or at home, encouraging others to reduce, reuse and recycle plastic.</a:t>
            </a:r>
          </a:p>
        </p:txBody>
      </p:sp>
      <p:grpSp>
        <p:nvGrpSpPr>
          <p:cNvPr id="10" name="Group 9">
            <a:extLst>
              <a:ext uri="{FF2B5EF4-FFF2-40B4-BE49-F238E27FC236}">
                <a16:creationId xmlns:a16="http://schemas.microsoft.com/office/drawing/2014/main" id="{98C22426-D4C9-4FC1-8E5D-6EFBC3C1A128}"/>
              </a:ext>
            </a:extLst>
          </p:cNvPr>
          <p:cNvGrpSpPr/>
          <p:nvPr/>
        </p:nvGrpSpPr>
        <p:grpSpPr>
          <a:xfrm>
            <a:off x="2279649" y="3233684"/>
            <a:ext cx="7632700" cy="506570"/>
            <a:chOff x="750885" y="3177240"/>
            <a:chExt cx="7632700" cy="506570"/>
          </a:xfrm>
        </p:grpSpPr>
        <p:sp>
          <p:nvSpPr>
            <p:cNvPr id="11" name="Rectangle 10">
              <a:extLst>
                <a:ext uri="{FF2B5EF4-FFF2-40B4-BE49-F238E27FC236}">
                  <a16:creationId xmlns:a16="http://schemas.microsoft.com/office/drawing/2014/main" id="{EBD02AB3-9014-4D35-97C0-4498FA9E35B7}"/>
                </a:ext>
              </a:extLst>
            </p:cNvPr>
            <p:cNvSpPr/>
            <p:nvPr/>
          </p:nvSpPr>
          <p:spPr>
            <a:xfrm>
              <a:off x="750885" y="3177240"/>
              <a:ext cx="7632700" cy="506570"/>
            </a:xfrm>
            <a:prstGeom prst="rect">
              <a:avLst/>
            </a:prstGeom>
            <a:solidFill>
              <a:srgbClr val="88CCC1"/>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pPr algn="ctr"/>
              <a:r>
                <a:rPr lang="en-GB" dirty="0">
                  <a:solidFill>
                    <a:schemeClr val="tx1"/>
                  </a:solidFill>
                </a:rPr>
                <a:t>Raise awareness of the importance of sharks to the ocean </a:t>
              </a:r>
              <a:r>
                <a:rPr lang="en-GB" b="1" dirty="0">
                  <a:solidFill>
                    <a:srgbClr val="88CCC1"/>
                  </a:solidFill>
                </a:rPr>
                <a:t>ecosystem</a:t>
              </a:r>
              <a:r>
                <a:rPr lang="en-GB" dirty="0">
                  <a:solidFill>
                    <a:schemeClr val="tx1"/>
                  </a:solidFill>
                </a:rPr>
                <a:t>.</a:t>
              </a:r>
            </a:p>
          </p:txBody>
        </p:sp>
        <p:sp>
          <p:nvSpPr>
            <p:cNvPr id="12" name="Rectangle 11">
              <a:hlinkClick r:id="" action="ppaction://noaction"/>
              <a:extLst>
                <a:ext uri="{FF2B5EF4-FFF2-40B4-BE49-F238E27FC236}">
                  <a16:creationId xmlns:a16="http://schemas.microsoft.com/office/drawing/2014/main" id="{5AAE6CC1-A013-4238-9B82-AAD7DBF15D35}"/>
                </a:ext>
              </a:extLst>
            </p:cNvPr>
            <p:cNvSpPr/>
            <p:nvPr/>
          </p:nvSpPr>
          <p:spPr>
            <a:xfrm>
              <a:off x="6859800" y="3253951"/>
              <a:ext cx="1250663" cy="369332"/>
            </a:xfrm>
            <a:prstGeom prst="rect">
              <a:avLst/>
            </a:prstGeom>
          </p:spPr>
          <p:txBody>
            <a:bodyPr wrap="none">
              <a:spAutoFit/>
            </a:bodyPr>
            <a:lstStyle/>
            <a:p>
              <a:r>
                <a:rPr lang="en-GB" sz="1750" b="1" dirty="0"/>
                <a:t>ecosystem</a:t>
              </a:r>
              <a:endParaRPr lang="en-GB" sz="1750" dirty="0"/>
            </a:p>
          </p:txBody>
        </p:sp>
      </p:grpSp>
    </p:spTree>
    <p:custDataLst>
      <p:tags r:id="rId1"/>
    </p:custDataLst>
    <p:extLst>
      <p:ext uri="{BB962C8B-B14F-4D97-AF65-F5344CB8AC3E}">
        <p14:creationId xmlns:p14="http://schemas.microsoft.com/office/powerpoint/2010/main" val="646782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
                                        </p:tgtEl>
                                        <p:attrNameLst>
                                          <p:attrName>style.visibility</p:attrName>
                                        </p:attrNameLst>
                                      </p:cBhvr>
                                      <p:to>
                                        <p:strVal val="visible"/>
                                      </p:to>
                                    </p:set>
                                    <p:animEffect transition="in" filter="fade">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500"/>
                                        <p:tgtEl>
                                          <p:spTgt spid="8"/>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590B8A41-9AB7-476B-8465-B12A3BB613E8}"/>
              </a:ext>
            </a:extLst>
          </p:cNvPr>
          <p:cNvSpPr>
            <a:spLocks noGrp="1"/>
          </p:cNvSpPr>
          <p:nvPr>
            <p:ph type="title"/>
          </p:nvPr>
        </p:nvSpPr>
        <p:spPr>
          <a:xfrm>
            <a:off x="2094087" y="456318"/>
            <a:ext cx="8220075" cy="994306"/>
          </a:xfrm>
        </p:spPr>
        <p:txBody>
          <a:bodyPr/>
          <a:lstStyle/>
          <a:p>
            <a:r>
              <a:rPr lang="en-GB" sz="3000" dirty="0">
                <a:latin typeface="+mn-lt"/>
              </a:rPr>
              <a:t>Save Our Sharks Persuasive Leaflet Activity</a:t>
            </a:r>
          </a:p>
        </p:txBody>
      </p:sp>
      <p:sp>
        <p:nvSpPr>
          <p:cNvPr id="3" name="TextBox 2">
            <a:extLst>
              <a:ext uri="{FF2B5EF4-FFF2-40B4-BE49-F238E27FC236}">
                <a16:creationId xmlns:a16="http://schemas.microsoft.com/office/drawing/2014/main" id="{07714B7E-541B-4447-929C-0747D22BC919}"/>
              </a:ext>
            </a:extLst>
          </p:cNvPr>
          <p:cNvSpPr txBox="1"/>
          <p:nvPr/>
        </p:nvSpPr>
        <p:spPr>
          <a:xfrm>
            <a:off x="2392539" y="1233342"/>
            <a:ext cx="7632700" cy="646331"/>
          </a:xfrm>
          <a:prstGeom prst="rect">
            <a:avLst/>
          </a:prstGeom>
          <a:noFill/>
        </p:spPr>
        <p:txBody>
          <a:bodyPr wrap="square" rtlCol="0">
            <a:spAutoFit/>
          </a:bodyPr>
          <a:lstStyle/>
          <a:p>
            <a:r>
              <a:rPr lang="en-GB" dirty="0">
                <a:latin typeface="Twinkl" pitchFamily="2" charset="0"/>
              </a:rPr>
              <a:t>Create your own leaflet informing people of the importance of sharks to the ecosystem and persuading them to take action to help protect sharks.</a:t>
            </a:r>
          </a:p>
        </p:txBody>
      </p:sp>
      <p:sp>
        <p:nvSpPr>
          <p:cNvPr id="4" name="Rectangle 3">
            <a:extLst>
              <a:ext uri="{FF2B5EF4-FFF2-40B4-BE49-F238E27FC236}">
                <a16:creationId xmlns:a16="http://schemas.microsoft.com/office/drawing/2014/main" id="{E0D7CF65-450F-4D2A-BB48-FDEFB1810027}"/>
              </a:ext>
            </a:extLst>
          </p:cNvPr>
          <p:cNvSpPr/>
          <p:nvPr/>
        </p:nvSpPr>
        <p:spPr>
          <a:xfrm>
            <a:off x="2387774" y="2024529"/>
            <a:ext cx="7637465" cy="4045720"/>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2000" b="1" dirty="0">
                <a:solidFill>
                  <a:schemeClr val="tx1"/>
                </a:solidFill>
              </a:rPr>
              <a:t>Top tips:</a:t>
            </a:r>
          </a:p>
          <a:p>
            <a:pPr marL="285750" indent="-285750">
              <a:buFont typeface="Arial" panose="020B0604020202020204" pitchFamily="34" charset="0"/>
              <a:buChar char="•"/>
            </a:pPr>
            <a:r>
              <a:rPr lang="en-GB" sz="1700" dirty="0">
                <a:solidFill>
                  <a:schemeClr val="tx1"/>
                </a:solidFill>
              </a:rPr>
              <a:t>Use your introduction on the cover page to explain why sharks need protecting.</a:t>
            </a:r>
          </a:p>
          <a:p>
            <a:pPr marL="285750" indent="-285750">
              <a:buFont typeface="Arial" panose="020B0604020202020204" pitchFamily="34" charset="0"/>
              <a:buChar char="•"/>
            </a:pPr>
            <a:endParaRPr lang="en-GB" sz="1700" dirty="0">
              <a:solidFill>
                <a:schemeClr val="tx1"/>
              </a:solidFill>
            </a:endParaRPr>
          </a:p>
          <a:p>
            <a:pPr marL="285750" indent="-285750">
              <a:buFont typeface="Arial" panose="020B0604020202020204" pitchFamily="34" charset="0"/>
              <a:buChar char="•"/>
            </a:pPr>
            <a:r>
              <a:rPr lang="en-GB" sz="1700" dirty="0">
                <a:solidFill>
                  <a:schemeClr val="tx1"/>
                </a:solidFill>
              </a:rPr>
              <a:t>Give some examples of what might happen if the shark </a:t>
            </a:r>
            <a:br>
              <a:rPr lang="en-GB" sz="1700" dirty="0">
                <a:solidFill>
                  <a:schemeClr val="tx1"/>
                </a:solidFill>
              </a:rPr>
            </a:br>
            <a:r>
              <a:rPr lang="en-GB" sz="1700" dirty="0">
                <a:solidFill>
                  <a:schemeClr val="tx1"/>
                </a:solidFill>
              </a:rPr>
              <a:t>population  </a:t>
            </a:r>
            <a:r>
              <a:rPr lang="en-GB" sz="1700" b="1" dirty="0">
                <a:solidFill>
                  <a:schemeClr val="bg1"/>
                </a:solidFill>
              </a:rPr>
              <a:t>declined</a:t>
            </a:r>
            <a:r>
              <a:rPr lang="en-GB" sz="1700" dirty="0">
                <a:solidFill>
                  <a:schemeClr val="tx1"/>
                </a:solidFill>
              </a:rPr>
              <a:t>.</a:t>
            </a:r>
          </a:p>
          <a:p>
            <a:pPr marL="285750" indent="-285750">
              <a:buFont typeface="Arial" panose="020B0604020202020204" pitchFamily="34" charset="0"/>
              <a:buChar char="•"/>
            </a:pPr>
            <a:endParaRPr lang="en-GB" sz="1700" dirty="0">
              <a:solidFill>
                <a:schemeClr val="tx1"/>
              </a:solidFill>
            </a:endParaRPr>
          </a:p>
          <a:p>
            <a:pPr marL="285750" indent="-285750">
              <a:buFont typeface="Arial" panose="020B0604020202020204" pitchFamily="34" charset="0"/>
              <a:buChar char="•"/>
            </a:pPr>
            <a:r>
              <a:rPr lang="en-GB" sz="1700" dirty="0">
                <a:solidFill>
                  <a:schemeClr val="tx1"/>
                </a:solidFill>
              </a:rPr>
              <a:t>Include a labelled diagram of an ocean food chain.</a:t>
            </a:r>
          </a:p>
          <a:p>
            <a:pPr marL="285750" indent="-285750">
              <a:buFont typeface="Arial" panose="020B0604020202020204" pitchFamily="34" charset="0"/>
              <a:buChar char="•"/>
            </a:pPr>
            <a:endParaRPr lang="en-GB" sz="1700" dirty="0">
              <a:solidFill>
                <a:schemeClr val="tx1"/>
              </a:solidFill>
            </a:endParaRPr>
          </a:p>
          <a:p>
            <a:pPr marL="285750" indent="-285750">
              <a:buFont typeface="Arial" panose="020B0604020202020204" pitchFamily="34" charset="0"/>
              <a:buChar char="•"/>
            </a:pPr>
            <a:r>
              <a:rPr lang="en-GB" sz="1700" dirty="0">
                <a:solidFill>
                  <a:schemeClr val="tx1"/>
                </a:solidFill>
              </a:rPr>
              <a:t>Persuade your readers that sharks aren’t to be feared, </a:t>
            </a:r>
            <a:br>
              <a:rPr lang="en-GB" sz="1700" dirty="0">
                <a:solidFill>
                  <a:schemeClr val="tx1"/>
                </a:solidFill>
              </a:rPr>
            </a:br>
            <a:r>
              <a:rPr lang="en-GB" sz="1700" dirty="0">
                <a:solidFill>
                  <a:schemeClr val="tx1"/>
                </a:solidFill>
              </a:rPr>
              <a:t>but protected, by including some fun facts about sharks.</a:t>
            </a:r>
          </a:p>
          <a:p>
            <a:pPr marL="285750" indent="-285750">
              <a:buFont typeface="Arial" panose="020B0604020202020204" pitchFamily="34" charset="0"/>
              <a:buChar char="•"/>
            </a:pPr>
            <a:endParaRPr lang="en-GB" sz="1700" dirty="0">
              <a:solidFill>
                <a:schemeClr val="tx1"/>
              </a:solidFill>
            </a:endParaRPr>
          </a:p>
          <a:p>
            <a:pPr marL="285750" indent="-285750">
              <a:buFont typeface="Arial" panose="020B0604020202020204" pitchFamily="34" charset="0"/>
              <a:buChar char="•"/>
            </a:pPr>
            <a:r>
              <a:rPr lang="en-GB" sz="1700" dirty="0">
                <a:solidFill>
                  <a:schemeClr val="tx1"/>
                </a:solidFill>
              </a:rPr>
              <a:t>In your conclusion, remind readers of what </a:t>
            </a:r>
            <a:br>
              <a:rPr lang="en-GB" sz="1700" dirty="0">
                <a:solidFill>
                  <a:schemeClr val="tx1"/>
                </a:solidFill>
              </a:rPr>
            </a:br>
            <a:r>
              <a:rPr lang="en-GB" sz="1700" dirty="0">
                <a:solidFill>
                  <a:schemeClr val="tx1"/>
                </a:solidFill>
              </a:rPr>
              <a:t>they can do to help protect sharks and other </a:t>
            </a:r>
            <a:br>
              <a:rPr lang="en-GB" sz="1700" dirty="0">
                <a:solidFill>
                  <a:schemeClr val="tx1"/>
                </a:solidFill>
              </a:rPr>
            </a:br>
            <a:r>
              <a:rPr lang="en-GB" sz="1700" dirty="0">
                <a:solidFill>
                  <a:schemeClr val="tx1"/>
                </a:solidFill>
              </a:rPr>
              <a:t>marine life.</a:t>
            </a:r>
          </a:p>
        </p:txBody>
      </p:sp>
      <p:pic>
        <p:nvPicPr>
          <p:cNvPr id="5" name="Picture 4">
            <a:extLst>
              <a:ext uri="{FF2B5EF4-FFF2-40B4-BE49-F238E27FC236}">
                <a16:creationId xmlns:a16="http://schemas.microsoft.com/office/drawing/2014/main" id="{FE2B8F8E-C89B-47ED-820B-D9E2783D36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23701" y="4548301"/>
            <a:ext cx="3498692" cy="2027559"/>
          </a:xfrm>
          <a:prstGeom prst="rect">
            <a:avLst/>
          </a:prstGeom>
        </p:spPr>
      </p:pic>
      <p:sp>
        <p:nvSpPr>
          <p:cNvPr id="6" name="Rectangle 5">
            <a:hlinkClick r:id="" action="ppaction://noaction"/>
            <a:extLst>
              <a:ext uri="{FF2B5EF4-FFF2-40B4-BE49-F238E27FC236}">
                <a16:creationId xmlns:a16="http://schemas.microsoft.com/office/drawing/2014/main" id="{E8DEA530-D209-409C-B276-71BC6DF44D61}"/>
              </a:ext>
            </a:extLst>
          </p:cNvPr>
          <p:cNvSpPr/>
          <p:nvPr/>
        </p:nvSpPr>
        <p:spPr>
          <a:xfrm>
            <a:off x="3805627" y="3375506"/>
            <a:ext cx="1032655" cy="361637"/>
          </a:xfrm>
          <a:prstGeom prst="rect">
            <a:avLst/>
          </a:prstGeom>
        </p:spPr>
        <p:txBody>
          <a:bodyPr wrap="none">
            <a:spAutoFit/>
          </a:bodyPr>
          <a:lstStyle/>
          <a:p>
            <a:r>
              <a:rPr lang="en-GB" sz="1750" b="1" dirty="0"/>
              <a:t>declined</a:t>
            </a:r>
            <a:endParaRPr lang="en-GB" sz="1750" dirty="0"/>
          </a:p>
        </p:txBody>
      </p:sp>
    </p:spTree>
    <p:custDataLst>
      <p:tags r:id="rId1"/>
    </p:custDataLst>
    <p:extLst>
      <p:ext uri="{BB962C8B-B14F-4D97-AF65-F5344CB8AC3E}">
        <p14:creationId xmlns:p14="http://schemas.microsoft.com/office/powerpoint/2010/main" val="22052895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AE5A217C-7614-4FC2-ABE2-06ACD33F15D0}"/>
              </a:ext>
            </a:extLst>
          </p:cNvPr>
          <p:cNvSpPr>
            <a:spLocks noGrp="1"/>
          </p:cNvSpPr>
          <p:nvPr>
            <p:ph type="title"/>
          </p:nvPr>
        </p:nvSpPr>
        <p:spPr>
          <a:xfrm>
            <a:off x="2139242" y="715962"/>
            <a:ext cx="8220075" cy="994306"/>
          </a:xfrm>
        </p:spPr>
        <p:txBody>
          <a:bodyPr/>
          <a:lstStyle/>
          <a:p>
            <a:r>
              <a:rPr lang="en-GB" sz="3000" dirty="0">
                <a:latin typeface="+mn-lt"/>
              </a:rPr>
              <a:t>Save Our Sharks Persuasive Leaflet Activity</a:t>
            </a:r>
          </a:p>
        </p:txBody>
      </p:sp>
      <p:pic>
        <p:nvPicPr>
          <p:cNvPr id="3" name="Picture 2">
            <a:extLst>
              <a:ext uri="{FF2B5EF4-FFF2-40B4-BE49-F238E27FC236}">
                <a16:creationId xmlns:a16="http://schemas.microsoft.com/office/drawing/2014/main" id="{910F646D-84CE-4E98-B8C2-7F110B8928E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030182" y="1692162"/>
            <a:ext cx="6438193" cy="4552299"/>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Tree>
    <p:custDataLst>
      <p:tags r:id="rId1"/>
    </p:custDataLst>
    <p:extLst>
      <p:ext uri="{BB962C8B-B14F-4D97-AF65-F5344CB8AC3E}">
        <p14:creationId xmlns:p14="http://schemas.microsoft.com/office/powerpoint/2010/main" val="282881595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0">
            <a:extLst>
              <a:ext uri="{FF2B5EF4-FFF2-40B4-BE49-F238E27FC236}">
                <a16:creationId xmlns:a16="http://schemas.microsoft.com/office/drawing/2014/main" id="{AD8171E8-33A8-4E90-990A-5FB11B7B9767}"/>
              </a:ext>
            </a:extLst>
          </p:cNvPr>
          <p:cNvSpPr>
            <a:spLocks noGrp="1"/>
          </p:cNvSpPr>
          <p:nvPr>
            <p:ph type="title"/>
          </p:nvPr>
        </p:nvSpPr>
        <p:spPr>
          <a:xfrm>
            <a:off x="2082798" y="614362"/>
            <a:ext cx="8220075" cy="994306"/>
          </a:xfrm>
        </p:spPr>
        <p:txBody>
          <a:bodyPr/>
          <a:lstStyle/>
          <a:p>
            <a:r>
              <a:rPr lang="en-GB" sz="3600" dirty="0">
                <a:latin typeface="+mn-lt"/>
              </a:rPr>
              <a:t>Glossary</a:t>
            </a:r>
          </a:p>
        </p:txBody>
      </p:sp>
      <p:sp>
        <p:nvSpPr>
          <p:cNvPr id="3" name="Rectangle 2">
            <a:extLst>
              <a:ext uri="{FF2B5EF4-FFF2-40B4-BE49-F238E27FC236}">
                <a16:creationId xmlns:a16="http://schemas.microsoft.com/office/drawing/2014/main" id="{F825BE8B-8DCD-4BBD-AC9B-099BD0508ABB}"/>
              </a:ext>
            </a:extLst>
          </p:cNvPr>
          <p:cNvSpPr/>
          <p:nvPr/>
        </p:nvSpPr>
        <p:spPr>
          <a:xfrm>
            <a:off x="2376485" y="1728877"/>
            <a:ext cx="7637465" cy="4499416"/>
          </a:xfrm>
          <a:prstGeom prst="rect">
            <a:avLst/>
          </a:prstGeom>
          <a:solidFill>
            <a:schemeClr val="bg1"/>
          </a:solidFill>
          <a:ln w="38100">
            <a:solidFill>
              <a:srgbClr val="009285"/>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b="1" dirty="0">
                <a:solidFill>
                  <a:schemeClr val="tx1"/>
                </a:solidFill>
              </a:rPr>
              <a:t>biodegrade: </a:t>
            </a:r>
            <a:r>
              <a:rPr lang="en-GB" dirty="0">
                <a:solidFill>
                  <a:schemeClr val="tx1"/>
                </a:solidFill>
              </a:rPr>
              <a:t>To break down or decompose into natural materials.</a:t>
            </a:r>
          </a:p>
          <a:p>
            <a:endParaRPr lang="en-GB" dirty="0">
              <a:solidFill>
                <a:schemeClr val="tx1"/>
              </a:solidFill>
            </a:endParaRPr>
          </a:p>
          <a:p>
            <a:r>
              <a:rPr lang="en-GB" b="1" dirty="0">
                <a:solidFill>
                  <a:schemeClr val="tx1"/>
                </a:solidFill>
              </a:rPr>
              <a:t>declined: </a:t>
            </a:r>
            <a:r>
              <a:rPr lang="en-GB" dirty="0">
                <a:solidFill>
                  <a:schemeClr val="tx1"/>
                </a:solidFill>
              </a:rPr>
              <a:t>To become fewer.</a:t>
            </a:r>
          </a:p>
          <a:p>
            <a:endParaRPr lang="en-GB" dirty="0">
              <a:solidFill>
                <a:schemeClr val="tx1"/>
              </a:solidFill>
            </a:endParaRPr>
          </a:p>
          <a:p>
            <a:r>
              <a:rPr lang="en-GB" b="1" dirty="0">
                <a:solidFill>
                  <a:schemeClr val="tx1"/>
                </a:solidFill>
              </a:rPr>
              <a:t>ecosystem: </a:t>
            </a:r>
            <a:r>
              <a:rPr lang="en-GB" dirty="0">
                <a:solidFill>
                  <a:schemeClr val="tx1"/>
                </a:solidFill>
              </a:rPr>
              <a:t>All living and non-living things within an area.</a:t>
            </a:r>
          </a:p>
          <a:p>
            <a:endParaRPr lang="en-GB" dirty="0">
              <a:solidFill>
                <a:schemeClr val="tx1"/>
              </a:solidFill>
            </a:endParaRPr>
          </a:p>
          <a:p>
            <a:r>
              <a:rPr lang="en-GB" b="1" dirty="0">
                <a:solidFill>
                  <a:schemeClr val="tx1"/>
                </a:solidFill>
              </a:rPr>
              <a:t>global warming: </a:t>
            </a:r>
            <a:r>
              <a:rPr lang="en-GB" dirty="0">
                <a:solidFill>
                  <a:schemeClr val="tx1"/>
                </a:solidFill>
              </a:rPr>
              <a:t>A process that is causing the Earth’s temperature </a:t>
            </a:r>
            <a:br>
              <a:rPr lang="en-GB" dirty="0">
                <a:solidFill>
                  <a:schemeClr val="tx1"/>
                </a:solidFill>
              </a:rPr>
            </a:br>
            <a:r>
              <a:rPr lang="en-GB" dirty="0">
                <a:solidFill>
                  <a:schemeClr val="tx1"/>
                </a:solidFill>
              </a:rPr>
              <a:t>to rise.</a:t>
            </a:r>
          </a:p>
          <a:p>
            <a:endParaRPr lang="en-GB" b="1" dirty="0">
              <a:solidFill>
                <a:schemeClr val="tx1"/>
              </a:solidFill>
            </a:endParaRPr>
          </a:p>
          <a:p>
            <a:r>
              <a:rPr lang="en-GB" b="1" dirty="0">
                <a:solidFill>
                  <a:schemeClr val="tx1"/>
                </a:solidFill>
              </a:rPr>
              <a:t>marine life: </a:t>
            </a:r>
            <a:r>
              <a:rPr lang="en-GB" dirty="0">
                <a:solidFill>
                  <a:schemeClr val="tx1"/>
                </a:solidFill>
              </a:rPr>
              <a:t>Plants and animals that live in the sea.</a:t>
            </a:r>
          </a:p>
          <a:p>
            <a:endParaRPr lang="en-GB" dirty="0">
              <a:solidFill>
                <a:schemeClr val="tx1"/>
              </a:solidFill>
            </a:endParaRPr>
          </a:p>
          <a:p>
            <a:r>
              <a:rPr lang="en-GB" b="1" dirty="0">
                <a:solidFill>
                  <a:schemeClr val="tx1"/>
                </a:solidFill>
              </a:rPr>
              <a:t>overfishing: </a:t>
            </a:r>
            <a:r>
              <a:rPr lang="en-GB" dirty="0">
                <a:solidFill>
                  <a:schemeClr val="tx1"/>
                </a:solidFill>
              </a:rPr>
              <a:t>Catching too many of a particular type of fish, resulting in lower population levels.</a:t>
            </a:r>
          </a:p>
          <a:p>
            <a:endParaRPr lang="en-GB" dirty="0">
              <a:solidFill>
                <a:schemeClr val="tx1"/>
              </a:solidFill>
            </a:endParaRPr>
          </a:p>
          <a:p>
            <a:r>
              <a:rPr lang="en-GB" b="1" dirty="0">
                <a:solidFill>
                  <a:schemeClr val="tx1"/>
                </a:solidFill>
              </a:rPr>
              <a:t>pollution: </a:t>
            </a:r>
            <a:r>
              <a:rPr lang="en-GB" dirty="0">
                <a:solidFill>
                  <a:schemeClr val="tx1"/>
                </a:solidFill>
              </a:rPr>
              <a:t>Something that has a harmful effect on the environment.</a:t>
            </a:r>
          </a:p>
        </p:txBody>
      </p:sp>
    </p:spTree>
    <p:custDataLst>
      <p:tags r:id="rId1"/>
    </p:custDataLst>
    <p:extLst>
      <p:ext uri="{BB962C8B-B14F-4D97-AF65-F5344CB8AC3E}">
        <p14:creationId xmlns:p14="http://schemas.microsoft.com/office/powerpoint/2010/main" val="3880803870"/>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2.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3.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4.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5.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6.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7.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8.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9.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0.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ags/tag1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614</Words>
  <Application>Microsoft Office PowerPoint</Application>
  <PresentationFormat>Widescreen</PresentationFormat>
  <Paragraphs>77</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Calibri</vt:lpstr>
      <vt:lpstr>Calibri Light</vt:lpstr>
      <vt:lpstr>Twinkl</vt:lpstr>
      <vt:lpstr>Office Theme</vt:lpstr>
      <vt:lpstr>PowerPoint Presentation</vt:lpstr>
      <vt:lpstr>Did You Know…?</vt:lpstr>
      <vt:lpstr>Save Our Sharks!</vt:lpstr>
      <vt:lpstr>Overfishing</vt:lpstr>
      <vt:lpstr>Overfishing</vt:lpstr>
      <vt:lpstr>Plastic Pollution</vt:lpstr>
      <vt:lpstr>Plastic Pollution</vt:lpstr>
      <vt:lpstr>How Can You Help?</vt:lpstr>
      <vt:lpstr>Save Our Sharks Persuasive Leaflet Activity</vt:lpstr>
      <vt:lpstr>Save Our Sharks Persuasive Leaflet Activity</vt:lpstr>
      <vt:lpstr>Glossary</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Akien, Naomi</dc:creator>
  <cp:lastModifiedBy>Akien, Naomi</cp:lastModifiedBy>
  <cp:revision>1</cp:revision>
  <dcterms:created xsi:type="dcterms:W3CDTF">2020-07-19T09:13:21Z</dcterms:created>
  <dcterms:modified xsi:type="dcterms:W3CDTF">2020-07-19T09:13:35Z</dcterms:modified>
</cp:coreProperties>
</file>