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87" r:id="rId3"/>
    <p:sldId id="277" r:id="rId4"/>
    <p:sldId id="280" r:id="rId5"/>
    <p:sldId id="283" r:id="rId6"/>
    <p:sldId id="286" r:id="rId7"/>
    <p:sldId id="288" r:id="rId8"/>
    <p:sldId id="289"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CC736"/>
    <a:srgbClr val="FFE000"/>
    <a:srgbClr val="0076B0"/>
    <a:srgbClr val="F08215"/>
    <a:srgbClr val="00A8E7"/>
    <a:srgbClr val="00649C"/>
    <a:srgbClr val="E94E13"/>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showGuides="1">
      <p:cViewPr varScale="1">
        <p:scale>
          <a:sx n="78" d="100"/>
          <a:sy n="78" d="100"/>
        </p:scale>
        <p:origin x="1158"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early-years-weather-and-seasons/early-years-seasons/early-years-all-four-seasons"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www.twinkl.co.uk/resources/early-years-weather-and-seasons/early-years-seasons/early-years-all-four-seasons" TargetMode="External"/><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BC3A1-AAC4-4FA8-85FD-37A13C91D565}"/>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153623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8"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2.xml"/><Relationship Id="rId6" Type="http://schemas.openxmlformats.org/officeDocument/2006/relationships/image" Target="../media/image8.png"/><Relationship Id="rId5" Type="http://schemas.openxmlformats.org/officeDocument/2006/relationships/image" Target="../media/image5.jp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2.m4a"/><Relationship Id="rId7" Type="http://schemas.openxmlformats.org/officeDocument/2006/relationships/image" Target="../media/image10.png"/><Relationship Id="rId2" Type="http://schemas.microsoft.com/office/2007/relationships/media" Target="../media/media2.m4a"/><Relationship Id="rId1" Type="http://schemas.openxmlformats.org/officeDocument/2006/relationships/tags" Target="../tags/tag3.xml"/><Relationship Id="rId6" Type="http://schemas.openxmlformats.org/officeDocument/2006/relationships/image" Target="../media/image9.png"/><Relationship Id="rId5" Type="http://schemas.openxmlformats.org/officeDocument/2006/relationships/image" Target="../media/image3.jp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8.png"/><Relationship Id="rId2" Type="http://schemas.microsoft.com/office/2007/relationships/media" Target="../media/media3.m4a"/><Relationship Id="rId1" Type="http://schemas.openxmlformats.org/officeDocument/2006/relationships/tags" Target="../tags/tag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audio" Target="../media/media4.m4a"/><Relationship Id="rId7" Type="http://schemas.openxmlformats.org/officeDocument/2006/relationships/image" Target="../media/image14.png"/><Relationship Id="rId2" Type="http://schemas.microsoft.com/office/2007/relationships/media" Target="../media/media4.m4a"/><Relationship Id="rId1" Type="http://schemas.openxmlformats.org/officeDocument/2006/relationships/tags" Target="../tags/tag5.xml"/><Relationship Id="rId6" Type="http://schemas.openxmlformats.org/officeDocument/2006/relationships/image" Target="../media/image13.png"/><Relationship Id="rId5" Type="http://schemas.openxmlformats.org/officeDocument/2006/relationships/image" Target="../media/image5.jpg"/><Relationship Id="rId4" Type="http://schemas.openxmlformats.org/officeDocument/2006/relationships/slideLayout" Target="../slideLayouts/slideLayout3.xml"/><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5.m4a"/><Relationship Id="rId7" Type="http://schemas.openxmlformats.org/officeDocument/2006/relationships/image" Target="../media/image17.png"/><Relationship Id="rId2" Type="http://schemas.microsoft.com/office/2007/relationships/media" Target="../media/media5.m4a"/><Relationship Id="rId1" Type="http://schemas.openxmlformats.org/officeDocument/2006/relationships/tags" Target="../tags/tag6.xml"/><Relationship Id="rId6" Type="http://schemas.openxmlformats.org/officeDocument/2006/relationships/image" Target="../media/image16.png"/><Relationship Id="rId5" Type="http://schemas.openxmlformats.org/officeDocument/2006/relationships/image" Target="../media/image6.jp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7.xml"/><Relationship Id="rId6" Type="http://schemas.openxmlformats.org/officeDocument/2006/relationships/image" Target="../media/image8.png"/><Relationship Id="rId5" Type="http://schemas.openxmlformats.org/officeDocument/2006/relationships/image" Target="../media/image5.jpg"/><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8.xml"/><Relationship Id="rId6" Type="http://schemas.openxmlformats.org/officeDocument/2006/relationships/image" Target="../media/image8.png"/><Relationship Id="rId5" Type="http://schemas.openxmlformats.org/officeDocument/2006/relationships/image" Target="../media/image5.jpg"/><Relationship Id="rId4"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6000" dirty="0">
                <a:latin typeface="+mn-lt"/>
              </a:rPr>
              <a:t>We are learning</a:t>
            </a:r>
          </a:p>
        </p:txBody>
      </p:sp>
      <p:sp>
        <p:nvSpPr>
          <p:cNvPr id="5" name="Rectangle 4"/>
          <p:cNvSpPr/>
          <p:nvPr/>
        </p:nvSpPr>
        <p:spPr>
          <a:xfrm>
            <a:off x="755650" y="1513946"/>
            <a:ext cx="7632700" cy="4265783"/>
          </a:xfrm>
          <a:prstGeom prst="rect">
            <a:avLst/>
          </a:prstGeom>
        </p:spPr>
        <p:txBody>
          <a:bodyPr wrap="square" lIns="0" tIns="0" rIns="0" bIns="0">
            <a:spAutoFit/>
          </a:bodyPr>
          <a:lstStyle/>
          <a:p>
            <a:pPr lvl="0">
              <a:lnSpc>
                <a:spcPct val="90000"/>
              </a:lnSpc>
              <a:buClr>
                <a:srgbClr val="1C1C1C"/>
              </a:buClr>
              <a:buSzPts val="1800"/>
            </a:pPr>
            <a:r>
              <a:rPr lang="en-GB" sz="4400" dirty="0">
                <a:solidFill>
                  <a:srgbClr val="000000"/>
                </a:solidFill>
                <a:ea typeface="Roboto"/>
                <a:cs typeface="Roboto"/>
                <a:sym typeface="Roboto"/>
              </a:rPr>
              <a:t>To remind ourselves about the four seasons. </a:t>
            </a:r>
          </a:p>
          <a:p>
            <a:pPr lvl="0">
              <a:lnSpc>
                <a:spcPct val="90000"/>
              </a:lnSpc>
              <a:buClr>
                <a:srgbClr val="1C1C1C"/>
              </a:buClr>
              <a:buSzPts val="1800"/>
            </a:pPr>
            <a:r>
              <a:rPr lang="en-GB" sz="4400" dirty="0">
                <a:solidFill>
                  <a:srgbClr val="000000"/>
                </a:solidFill>
                <a:ea typeface="Roboto"/>
                <a:cs typeface="Roboto"/>
                <a:sym typeface="Roboto"/>
              </a:rPr>
              <a:t>To think about what the weather is like in each season. </a:t>
            </a:r>
          </a:p>
          <a:p>
            <a:pPr lvl="0">
              <a:lnSpc>
                <a:spcPct val="90000"/>
              </a:lnSpc>
              <a:buClr>
                <a:srgbClr val="1C1C1C"/>
              </a:buClr>
              <a:buSzPts val="1800"/>
            </a:pPr>
            <a:r>
              <a:rPr lang="en-GB" sz="4400" dirty="0">
                <a:solidFill>
                  <a:srgbClr val="000000"/>
                </a:solidFill>
                <a:ea typeface="Roboto"/>
                <a:cs typeface="Roboto"/>
                <a:sym typeface="Roboto"/>
              </a:rPr>
              <a:t>To design a house that is suited to the weather in England.</a:t>
            </a:r>
          </a:p>
        </p:txBody>
      </p:sp>
      <p:pic>
        <p:nvPicPr>
          <p:cNvPr id="2" name="Audio 1">
            <a:hlinkClick r:id="" action="ppaction://media"/>
            <a:extLst>
              <a:ext uri="{FF2B5EF4-FFF2-40B4-BE49-F238E27FC236}">
                <a16:creationId xmlns:a16="http://schemas.microsoft.com/office/drawing/2014/main" id="{4C3427A8-6588-467A-B1DC-81CAE72B1A1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691960418"/>
      </p:ext>
    </p:extLst>
  </p:cSld>
  <p:clrMapOvr>
    <a:masterClrMapping/>
  </p:clrMapOvr>
  <mc:AlternateContent xmlns:mc="http://schemas.openxmlformats.org/markup-compatibility/2006">
    <mc:Choice xmlns:p14="http://schemas.microsoft.com/office/powerpoint/2010/main" Requires="p14">
      <p:transition spd="slow" p14:dur="2000" advTm="20220"/>
    </mc:Choice>
    <mc:Fallback>
      <p:transition spd="slow" advTm="20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Autumn</a:t>
            </a:r>
          </a:p>
        </p:txBody>
      </p:sp>
      <p:sp>
        <p:nvSpPr>
          <p:cNvPr id="5" name="Rectangle 4"/>
          <p:cNvSpPr/>
          <p:nvPr/>
        </p:nvSpPr>
        <p:spPr>
          <a:xfrm>
            <a:off x="755650" y="1513946"/>
            <a:ext cx="7632700" cy="997196"/>
          </a:xfrm>
          <a:prstGeom prst="rect">
            <a:avLst/>
          </a:prstGeom>
        </p:spPr>
        <p:txBody>
          <a:bodyPr wrap="square" lIns="0" tIns="0" rIns="0" bIns="0">
            <a:spAutoFit/>
          </a:bodyPr>
          <a:lstStyle/>
          <a:p>
            <a:pPr lvl="0">
              <a:lnSpc>
                <a:spcPct val="90000"/>
              </a:lnSpc>
              <a:buClr>
                <a:srgbClr val="1C1C1C"/>
              </a:buClr>
              <a:buSzPts val="1800"/>
            </a:pPr>
            <a:r>
              <a:rPr lang="en-GB" dirty="0">
                <a:ea typeface="Roboto"/>
                <a:cs typeface="Roboto"/>
                <a:sym typeface="Roboto"/>
              </a:rPr>
              <a:t>The weather gets colder and it gets darker much earlier. The sun rises later on in the morning.</a:t>
            </a:r>
          </a:p>
          <a:p>
            <a:pPr lvl="0">
              <a:lnSpc>
                <a:spcPct val="90000"/>
              </a:lnSpc>
              <a:buClr>
                <a:srgbClr val="1C1C1C"/>
              </a:buClr>
              <a:buSzPts val="1800"/>
            </a:pPr>
            <a:r>
              <a:rPr lang="en-GB" dirty="0">
                <a:ea typeface="Roboto"/>
                <a:cs typeface="Roboto"/>
                <a:sym typeface="Roboto"/>
              </a:rPr>
              <a:t>There is a lot of rain in Autumn and not very much sun. </a:t>
            </a:r>
          </a:p>
          <a:p>
            <a:pPr lvl="0">
              <a:lnSpc>
                <a:spcPct val="90000"/>
              </a:lnSpc>
              <a:buClr>
                <a:srgbClr val="1C1C1C"/>
              </a:buClr>
              <a:buSzPts val="1800"/>
            </a:pPr>
            <a:endParaRPr lang="en-GB" dirty="0">
              <a:ea typeface="Roboto"/>
              <a:cs typeface="Roboto"/>
              <a:sym typeface="Roboto"/>
            </a:endParaRPr>
          </a:p>
        </p:txBody>
      </p:sp>
      <p:pic>
        <p:nvPicPr>
          <p:cNvPr id="4" name="Picture 3">
            <a:extLst>
              <a:ext uri="{FF2B5EF4-FFF2-40B4-BE49-F238E27FC236}">
                <a16:creationId xmlns:a16="http://schemas.microsoft.com/office/drawing/2014/main" id="{4528B47E-6842-4CFE-8E9F-C533BB0BA6F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75526" y="4157451"/>
            <a:ext cx="2012824" cy="1996291"/>
          </a:xfrm>
          <a:prstGeom prst="rect">
            <a:avLst/>
          </a:prstGeom>
        </p:spPr>
      </p:pic>
      <p:pic>
        <p:nvPicPr>
          <p:cNvPr id="8" name="Picture 7">
            <a:extLst>
              <a:ext uri="{FF2B5EF4-FFF2-40B4-BE49-F238E27FC236}">
                <a16:creationId xmlns:a16="http://schemas.microsoft.com/office/drawing/2014/main" id="{2C1473E9-CBFB-4A4F-97DC-6BE86C4FB68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45278" y="4197943"/>
            <a:ext cx="1879940" cy="1955799"/>
          </a:xfrm>
          <a:prstGeom prst="rect">
            <a:avLst/>
          </a:prstGeom>
        </p:spPr>
      </p:pic>
      <p:sp>
        <p:nvSpPr>
          <p:cNvPr id="9" name="Speech Bubble: Rectangle with Corners Rounded 8">
            <a:extLst>
              <a:ext uri="{FF2B5EF4-FFF2-40B4-BE49-F238E27FC236}">
                <a16:creationId xmlns:a16="http://schemas.microsoft.com/office/drawing/2014/main" id="{5C78FF4E-8119-417B-9F75-43BED734C303}"/>
              </a:ext>
            </a:extLst>
          </p:cNvPr>
          <p:cNvSpPr/>
          <p:nvPr/>
        </p:nvSpPr>
        <p:spPr>
          <a:xfrm>
            <a:off x="584728" y="3195377"/>
            <a:ext cx="1860550" cy="1014598"/>
          </a:xfrm>
          <a:prstGeom prst="wedgeRoundRectCallout">
            <a:avLst>
              <a:gd name="adj1" fmla="val 33487"/>
              <a:gd name="adj2" fmla="val 75149"/>
              <a:gd name="adj3" fmla="val 16667"/>
            </a:avLst>
          </a:prstGeom>
          <a:solidFill>
            <a:schemeClr val="bg1"/>
          </a:solidFill>
          <a:ln w="25400">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400"/>
            </a:pPr>
            <a:r>
              <a:rPr lang="en-GB" dirty="0">
                <a:solidFill>
                  <a:srgbClr val="000000"/>
                </a:solidFill>
                <a:ea typeface="Roboto"/>
                <a:cs typeface="Roboto"/>
                <a:sym typeface="Roboto"/>
              </a:rPr>
              <a:t>I collected conkers on the way to school. </a:t>
            </a:r>
          </a:p>
        </p:txBody>
      </p:sp>
      <p:sp>
        <p:nvSpPr>
          <p:cNvPr id="10" name="Speech Bubble: Rectangle with Corners Rounded 9">
            <a:extLst>
              <a:ext uri="{FF2B5EF4-FFF2-40B4-BE49-F238E27FC236}">
                <a16:creationId xmlns:a16="http://schemas.microsoft.com/office/drawing/2014/main" id="{DA1610D3-5309-4D99-B937-BC3AA5012B7C}"/>
              </a:ext>
            </a:extLst>
          </p:cNvPr>
          <p:cNvSpPr/>
          <p:nvPr/>
        </p:nvSpPr>
        <p:spPr>
          <a:xfrm>
            <a:off x="4818783" y="3009740"/>
            <a:ext cx="2303634" cy="1288402"/>
          </a:xfrm>
          <a:prstGeom prst="wedgeRoundRectCallout">
            <a:avLst>
              <a:gd name="adj1" fmla="val 48805"/>
              <a:gd name="adj2" fmla="val 63745"/>
              <a:gd name="adj3" fmla="val 16667"/>
            </a:avLst>
          </a:prstGeom>
          <a:solidFill>
            <a:schemeClr val="bg1"/>
          </a:solidFill>
          <a:ln w="25400">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400"/>
            </a:pPr>
            <a:r>
              <a:rPr lang="en-GB" dirty="0">
                <a:solidFill>
                  <a:srgbClr val="000000"/>
                </a:solidFill>
                <a:ea typeface="Roboto"/>
                <a:cs typeface="Roboto"/>
                <a:sym typeface="Roboto"/>
              </a:rPr>
              <a:t>I saw leaves falling from the trees. They had changed colour too!</a:t>
            </a:r>
          </a:p>
        </p:txBody>
      </p:sp>
      <p:pic>
        <p:nvPicPr>
          <p:cNvPr id="6" name="Audio 5">
            <a:hlinkClick r:id="" action="ppaction://media"/>
            <a:extLst>
              <a:ext uri="{FF2B5EF4-FFF2-40B4-BE49-F238E27FC236}">
                <a16:creationId xmlns:a16="http://schemas.microsoft.com/office/drawing/2014/main" id="{6D2FE82D-6779-4F3C-8DD4-F4096E4F586F}"/>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859524501"/>
      </p:ext>
    </p:extLst>
  </p:cSld>
  <p:clrMapOvr>
    <a:masterClrMapping/>
  </p:clrMapOvr>
  <mc:AlternateContent xmlns:mc="http://schemas.openxmlformats.org/markup-compatibility/2006">
    <mc:Choice xmlns:p14="http://schemas.microsoft.com/office/powerpoint/2010/main" Requires="p14">
      <p:transition spd="slow" p14:dur="2000" advTm="18771"/>
    </mc:Choice>
    <mc:Fallback>
      <p:transition spd="slow" advTm="187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500"/>
                            </p:stCondLst>
                            <p:childTnLst>
                              <p:par>
                                <p:cTn id="13" presetID="10" presetClass="entr" presetSubtype="0" fill="hold" grpId="0" nodeType="afterEffect">
                                  <p:stCondLst>
                                    <p:cond delay="75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6"/>
                </p:tgtEl>
              </p:cMediaNode>
            </p:audio>
          </p:childTnLst>
        </p:cTn>
      </p:par>
    </p:tnLst>
    <p:bldLst>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Winter</a:t>
            </a:r>
          </a:p>
        </p:txBody>
      </p:sp>
      <p:sp>
        <p:nvSpPr>
          <p:cNvPr id="5" name="Rectangle 4"/>
          <p:cNvSpPr/>
          <p:nvPr/>
        </p:nvSpPr>
        <p:spPr>
          <a:xfrm>
            <a:off x="755650" y="1513946"/>
            <a:ext cx="7632700" cy="747897"/>
          </a:xfrm>
          <a:prstGeom prst="rect">
            <a:avLst/>
          </a:prstGeom>
        </p:spPr>
        <p:txBody>
          <a:bodyPr wrap="square" lIns="0" tIns="0" rIns="0" bIns="0">
            <a:spAutoFit/>
          </a:bodyPr>
          <a:lstStyle/>
          <a:p>
            <a:pPr lvl="0">
              <a:lnSpc>
                <a:spcPct val="90000"/>
              </a:lnSpc>
              <a:buClr>
                <a:srgbClr val="1C1C1C"/>
              </a:buClr>
              <a:buSzPts val="1800"/>
            </a:pPr>
            <a:r>
              <a:rPr lang="en-GB" dirty="0">
                <a:solidFill>
                  <a:srgbClr val="000000"/>
                </a:solidFill>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5"/>
                  </a:ext>
                </a:extLst>
              </a:rPr>
              <a:t>The next season is Winter. It starts to get dark very early</a:t>
            </a:r>
            <a:r>
              <a:rPr lang="en-GB" dirty="0">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6"/>
                  </a:ext>
                </a:extLst>
              </a:rPr>
              <a:t>.</a:t>
            </a:r>
            <a:endParaRPr lang="en-GB" dirty="0">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7"/>
                </a:ext>
              </a:extLst>
            </a:endParaRPr>
          </a:p>
          <a:p>
            <a:pPr lvl="0">
              <a:lnSpc>
                <a:spcPct val="90000"/>
              </a:lnSpc>
              <a:buClr>
                <a:srgbClr val="1C1C1C"/>
              </a:buClr>
              <a:buSzPts val="1800"/>
            </a:pPr>
            <a:r>
              <a:rPr lang="en-GB" dirty="0">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8"/>
                  </a:ext>
                </a:extLst>
              </a:rPr>
              <a:t>Winter has the least amount of daylight.</a:t>
            </a:r>
            <a:r>
              <a:rPr lang="en-GB" dirty="0">
                <a:ea typeface="Roboto"/>
                <a:cs typeface="Roboto"/>
                <a:sym typeface="Roboto"/>
              </a:rPr>
              <a:t> It rains quite a lot in the Winter and if we’re lucky, it snows! </a:t>
            </a:r>
          </a:p>
        </p:txBody>
      </p:sp>
      <p:pic>
        <p:nvPicPr>
          <p:cNvPr id="4" name="Picture 3">
            <a:extLst>
              <a:ext uri="{FF2B5EF4-FFF2-40B4-BE49-F238E27FC236}">
                <a16:creationId xmlns:a16="http://schemas.microsoft.com/office/drawing/2014/main" id="{4528B47E-6842-4CFE-8E9F-C533BB0BA6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48228" y="3123120"/>
            <a:ext cx="1240122" cy="3082124"/>
          </a:xfrm>
          <a:prstGeom prst="rect">
            <a:avLst/>
          </a:prstGeom>
        </p:spPr>
      </p:pic>
      <p:pic>
        <p:nvPicPr>
          <p:cNvPr id="8" name="Picture 7">
            <a:extLst>
              <a:ext uri="{FF2B5EF4-FFF2-40B4-BE49-F238E27FC236}">
                <a16:creationId xmlns:a16="http://schemas.microsoft.com/office/drawing/2014/main" id="{2C1473E9-CBFB-4A4F-97DC-6BE86C4FB6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242" y="2208294"/>
            <a:ext cx="2949244" cy="4170811"/>
          </a:xfrm>
          <a:prstGeom prst="rect">
            <a:avLst/>
          </a:prstGeom>
        </p:spPr>
      </p:pic>
      <p:sp>
        <p:nvSpPr>
          <p:cNvPr id="9" name="Speech Bubble: Rectangle with Corners Rounded 8">
            <a:extLst>
              <a:ext uri="{FF2B5EF4-FFF2-40B4-BE49-F238E27FC236}">
                <a16:creationId xmlns:a16="http://schemas.microsoft.com/office/drawing/2014/main" id="{5C78FF4E-8119-417B-9F75-43BED734C303}"/>
              </a:ext>
            </a:extLst>
          </p:cNvPr>
          <p:cNvSpPr/>
          <p:nvPr/>
        </p:nvSpPr>
        <p:spPr>
          <a:xfrm>
            <a:off x="2770457" y="2392011"/>
            <a:ext cx="2668334" cy="1433858"/>
          </a:xfrm>
          <a:prstGeom prst="wedgeRoundRectCallout">
            <a:avLst>
              <a:gd name="adj1" fmla="val -65322"/>
              <a:gd name="adj2" fmla="val -4628"/>
              <a:gd name="adj3" fmla="val 16667"/>
            </a:avLst>
          </a:prstGeom>
          <a:solidFill>
            <a:schemeClr val="bg1"/>
          </a:solidFill>
          <a:ln w="254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400"/>
            </a:pPr>
            <a:r>
              <a:rPr lang="en-GB" dirty="0">
                <a:solidFill>
                  <a:srgbClr val="000000"/>
                </a:solidFill>
                <a:ea typeface="Roboto"/>
                <a:cs typeface="Roboto"/>
                <a:sym typeface="Roboto"/>
              </a:rPr>
              <a:t>Wow! I can see my breath in the air when I walk to school on frosty mornings.</a:t>
            </a:r>
          </a:p>
        </p:txBody>
      </p:sp>
      <p:sp>
        <p:nvSpPr>
          <p:cNvPr id="10" name="Speech Bubble: Rectangle with Corners Rounded 9">
            <a:extLst>
              <a:ext uri="{FF2B5EF4-FFF2-40B4-BE49-F238E27FC236}">
                <a16:creationId xmlns:a16="http://schemas.microsoft.com/office/drawing/2014/main" id="{DA1610D3-5309-4D99-B937-BC3AA5012B7C}"/>
              </a:ext>
            </a:extLst>
          </p:cNvPr>
          <p:cNvSpPr/>
          <p:nvPr/>
        </p:nvSpPr>
        <p:spPr>
          <a:xfrm>
            <a:off x="4427621" y="3947252"/>
            <a:ext cx="2357160" cy="1603315"/>
          </a:xfrm>
          <a:prstGeom prst="wedgeRoundRectCallout">
            <a:avLst>
              <a:gd name="adj1" fmla="val 60882"/>
              <a:gd name="adj2" fmla="val -44906"/>
              <a:gd name="adj3" fmla="val 16667"/>
            </a:avLst>
          </a:prstGeom>
          <a:solidFill>
            <a:schemeClr val="bg1"/>
          </a:solidFill>
          <a:ln w="254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400"/>
            </a:pPr>
            <a:r>
              <a:rPr lang="en-GB" dirty="0">
                <a:solidFill>
                  <a:srgbClr val="000000"/>
                </a:solidFill>
                <a:ea typeface="Roboto"/>
                <a:cs typeface="Roboto"/>
                <a:sym typeface="Roboto"/>
              </a:rPr>
              <a:t>I’m so cold, I have to wear my hat, scarf and gloves at playtime. They help to keep me warm.</a:t>
            </a:r>
          </a:p>
        </p:txBody>
      </p:sp>
      <p:pic>
        <p:nvPicPr>
          <p:cNvPr id="2" name="Audio 1">
            <a:hlinkClick r:id="" action="ppaction://media"/>
            <a:extLst>
              <a:ext uri="{FF2B5EF4-FFF2-40B4-BE49-F238E27FC236}">
                <a16:creationId xmlns:a16="http://schemas.microsoft.com/office/drawing/2014/main" id="{8FBA4665-979A-4A2E-A451-90F072D0B514}"/>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4270953322"/>
      </p:ext>
    </p:extLst>
  </p:cSld>
  <p:clrMapOvr>
    <a:masterClrMapping/>
  </p:clrMapOvr>
  <mc:AlternateContent xmlns:mc="http://schemas.openxmlformats.org/markup-compatibility/2006">
    <mc:Choice xmlns:p14="http://schemas.microsoft.com/office/powerpoint/2010/main" Requires="p14">
      <p:transition spd="slow" p14:dur="2000" advTm="16590"/>
    </mc:Choice>
    <mc:Fallback>
      <p:transition spd="slow" advTm="16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500"/>
                            </p:stCondLst>
                            <p:childTnLst>
                              <p:par>
                                <p:cTn id="13" presetID="10" presetClass="entr" presetSubtype="0" fill="hold" grpId="0" nodeType="afterEffect">
                                  <p:stCondLst>
                                    <p:cond delay="75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2"/>
                </p:tgtEl>
              </p:cMediaNode>
            </p:audio>
          </p:childTnLst>
        </p:cTn>
      </p:par>
    </p:tnLst>
    <p:bldLst>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Spring</a:t>
            </a:r>
          </a:p>
        </p:txBody>
      </p:sp>
      <p:sp>
        <p:nvSpPr>
          <p:cNvPr id="5" name="Rectangle 4"/>
          <p:cNvSpPr/>
          <p:nvPr/>
        </p:nvSpPr>
        <p:spPr>
          <a:xfrm>
            <a:off x="755650" y="1513946"/>
            <a:ext cx="7632700" cy="761747"/>
          </a:xfrm>
          <a:prstGeom prst="rect">
            <a:avLst/>
          </a:prstGeom>
        </p:spPr>
        <p:txBody>
          <a:bodyPr wrap="square" lIns="0" tIns="0" rIns="0" bIns="0">
            <a:spAutoFit/>
          </a:bodyPr>
          <a:lstStyle/>
          <a:p>
            <a:pPr lvl="0">
              <a:lnSpc>
                <a:spcPct val="90000"/>
              </a:lnSpc>
              <a:buClr>
                <a:srgbClr val="1C1C1C"/>
              </a:buClr>
              <a:buSzPts val="1800"/>
            </a:pPr>
            <a:r>
              <a:rPr lang="en-GB" dirty="0">
                <a:solidFill>
                  <a:srgbClr val="000000"/>
                </a:solidFill>
                <a:ea typeface="Roboto"/>
                <a:cs typeface="Roboto"/>
                <a:sym typeface="Roboto"/>
              </a:rPr>
              <a:t>T</a:t>
            </a:r>
            <a:r>
              <a:rPr lang="en-GB" dirty="0">
                <a:solidFill>
                  <a:srgbClr val="000000"/>
                </a:solidFill>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5"/>
                  </a:ext>
                </a:extLst>
              </a:rPr>
              <a:t>he season after Winter is Spring.</a:t>
            </a:r>
            <a:r>
              <a:rPr lang="en-GB" dirty="0">
                <a:solidFill>
                  <a:srgbClr val="000000"/>
                </a:solidFill>
                <a:ea typeface="Roboto"/>
                <a:cs typeface="Roboto"/>
                <a:sym typeface="Roboto"/>
              </a:rPr>
              <a:t> The sun rises earlier in the morning and it starts to get dark later, so the evenings are lighter than in Autumn and Winter. It rains in Spring but there is also lots of sunshine.</a:t>
            </a:r>
          </a:p>
        </p:txBody>
      </p:sp>
      <p:pic>
        <p:nvPicPr>
          <p:cNvPr id="4" name="Picture 3">
            <a:extLst>
              <a:ext uri="{FF2B5EF4-FFF2-40B4-BE49-F238E27FC236}">
                <a16:creationId xmlns:a16="http://schemas.microsoft.com/office/drawing/2014/main" id="{4528B47E-6842-4CFE-8E9F-C533BB0BA6F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64954" y="2250152"/>
            <a:ext cx="2238271" cy="2771659"/>
          </a:xfrm>
          <a:prstGeom prst="rect">
            <a:avLst/>
          </a:prstGeom>
        </p:spPr>
      </p:pic>
      <p:pic>
        <p:nvPicPr>
          <p:cNvPr id="7" name="Picture 6">
            <a:extLst>
              <a:ext uri="{FF2B5EF4-FFF2-40B4-BE49-F238E27FC236}">
                <a16:creationId xmlns:a16="http://schemas.microsoft.com/office/drawing/2014/main" id="{E770EF84-1861-4BF4-96D5-44A897BD0B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6796854" y="4123609"/>
            <a:ext cx="1591496" cy="1796404"/>
          </a:xfrm>
          <a:prstGeom prst="rect">
            <a:avLst/>
          </a:prstGeom>
        </p:spPr>
      </p:pic>
      <p:pic>
        <p:nvPicPr>
          <p:cNvPr id="8" name="Picture 7">
            <a:extLst>
              <a:ext uri="{FF2B5EF4-FFF2-40B4-BE49-F238E27FC236}">
                <a16:creationId xmlns:a16="http://schemas.microsoft.com/office/drawing/2014/main" id="{2C1473E9-CBFB-4A4F-97DC-6BE86C4FB68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5350" y="3635982"/>
            <a:ext cx="3621224" cy="2520050"/>
          </a:xfrm>
          <a:prstGeom prst="rect">
            <a:avLst/>
          </a:prstGeom>
        </p:spPr>
      </p:pic>
      <p:sp>
        <p:nvSpPr>
          <p:cNvPr id="9" name="Speech Bubble: Rectangle with Corners Rounded 8">
            <a:extLst>
              <a:ext uri="{FF2B5EF4-FFF2-40B4-BE49-F238E27FC236}">
                <a16:creationId xmlns:a16="http://schemas.microsoft.com/office/drawing/2014/main" id="{5C78FF4E-8119-417B-9F75-43BED734C303}"/>
              </a:ext>
            </a:extLst>
          </p:cNvPr>
          <p:cNvSpPr/>
          <p:nvPr/>
        </p:nvSpPr>
        <p:spPr>
          <a:xfrm>
            <a:off x="755650" y="2439662"/>
            <a:ext cx="2668334" cy="967699"/>
          </a:xfrm>
          <a:prstGeom prst="wedgeRoundRectCallout">
            <a:avLst>
              <a:gd name="adj1" fmla="val 13436"/>
              <a:gd name="adj2" fmla="val 120522"/>
              <a:gd name="adj3" fmla="val 16667"/>
            </a:avLst>
          </a:prstGeom>
          <a:solidFill>
            <a:schemeClr val="bg1"/>
          </a:solidFill>
          <a:ln w="25400">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400"/>
            </a:pPr>
            <a:r>
              <a:rPr lang="en-GB" dirty="0">
                <a:solidFill>
                  <a:srgbClr val="000000"/>
                </a:solidFill>
                <a:ea typeface="Roboto"/>
                <a:cs typeface="Roboto"/>
                <a:sym typeface="Roboto"/>
              </a:rPr>
              <a:t>I love flying my kite on windy days!</a:t>
            </a:r>
          </a:p>
        </p:txBody>
      </p:sp>
      <p:sp>
        <p:nvSpPr>
          <p:cNvPr id="10" name="Speech Bubble: Rectangle with Corners Rounded 9">
            <a:extLst>
              <a:ext uri="{FF2B5EF4-FFF2-40B4-BE49-F238E27FC236}">
                <a16:creationId xmlns:a16="http://schemas.microsoft.com/office/drawing/2014/main" id="{DA1610D3-5309-4D99-B937-BC3AA5012B7C}"/>
              </a:ext>
            </a:extLst>
          </p:cNvPr>
          <p:cNvSpPr/>
          <p:nvPr/>
        </p:nvSpPr>
        <p:spPr>
          <a:xfrm>
            <a:off x="4606199" y="4189810"/>
            <a:ext cx="1863506" cy="1708072"/>
          </a:xfrm>
          <a:prstGeom prst="wedgeRoundRectCallout">
            <a:avLst>
              <a:gd name="adj1" fmla="val 65253"/>
              <a:gd name="adj2" fmla="val -22967"/>
              <a:gd name="adj3" fmla="val 16667"/>
            </a:avLst>
          </a:prstGeom>
          <a:solidFill>
            <a:schemeClr val="bg1"/>
          </a:solidFill>
          <a:ln w="25400">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400"/>
            </a:pPr>
            <a:r>
              <a:rPr lang="en-GB" dirty="0">
                <a:solidFill>
                  <a:schemeClr val="tx1"/>
                </a:solidFill>
                <a:ea typeface="Roboto"/>
                <a:cs typeface="Roboto"/>
                <a:sym typeface="Roboto"/>
              </a:rPr>
              <a:t>I can see all of the blossom twirling and swirling in </a:t>
            </a:r>
            <a:br>
              <a:rPr lang="en-GB" dirty="0">
                <a:solidFill>
                  <a:schemeClr val="tx1"/>
                </a:solidFill>
                <a:ea typeface="Roboto"/>
                <a:cs typeface="Roboto"/>
                <a:sym typeface="Roboto"/>
              </a:rPr>
            </a:br>
            <a:r>
              <a:rPr lang="en-GB" dirty="0">
                <a:solidFill>
                  <a:schemeClr val="tx1"/>
                </a:solidFill>
                <a:ea typeface="Roboto"/>
                <a:cs typeface="Roboto"/>
                <a:sym typeface="Roboto"/>
              </a:rPr>
              <a:t>the wind!</a:t>
            </a:r>
          </a:p>
        </p:txBody>
      </p:sp>
      <p:pic>
        <p:nvPicPr>
          <p:cNvPr id="2" name="Audio 1">
            <a:hlinkClick r:id="" action="ppaction://media"/>
            <a:extLst>
              <a:ext uri="{FF2B5EF4-FFF2-40B4-BE49-F238E27FC236}">
                <a16:creationId xmlns:a16="http://schemas.microsoft.com/office/drawing/2014/main" id="{8609EB8A-D96D-4A86-8ADA-CA0AAAC9975E}"/>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249586436"/>
      </p:ext>
    </p:extLst>
  </p:cSld>
  <p:clrMapOvr>
    <a:masterClrMapping/>
  </p:clrMapOvr>
  <mc:AlternateContent xmlns:mc="http://schemas.openxmlformats.org/markup-compatibility/2006">
    <mc:Choice xmlns:p14="http://schemas.microsoft.com/office/powerpoint/2010/main" Requires="p14">
      <p:transition spd="slow" p14:dur="2000" advTm="17647"/>
    </mc:Choice>
    <mc:Fallback>
      <p:transition spd="slow" advTm="176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750"/>
                                  </p:stCondLst>
                                  <p:childTnLst>
                                    <p:set>
                                      <p:cBhvr>
                                        <p:cTn id="1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2"/>
                </p:tgtEl>
              </p:cMediaNode>
            </p:audio>
          </p:childTnLst>
        </p:cTn>
      </p:par>
    </p:tnLst>
    <p:bldLst>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F582B5C-3829-4041-B1D8-0E9F3AC8561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5650" y="3647115"/>
            <a:ext cx="3616660" cy="2557396"/>
          </a:xfrm>
          <a:prstGeom prst="rect">
            <a:avLst/>
          </a:prstGeom>
        </p:spPr>
      </p:pic>
      <p:sp>
        <p:nvSpPr>
          <p:cNvPr id="21" name="Title 20"/>
          <p:cNvSpPr>
            <a:spLocks noGrp="1"/>
          </p:cNvSpPr>
          <p:nvPr>
            <p:ph type="title"/>
          </p:nvPr>
        </p:nvSpPr>
        <p:spPr/>
        <p:txBody>
          <a:bodyPr/>
          <a:lstStyle/>
          <a:p>
            <a:r>
              <a:rPr lang="en-GB" sz="3600" dirty="0">
                <a:latin typeface="+mn-lt"/>
              </a:rPr>
              <a:t>Summer</a:t>
            </a:r>
          </a:p>
        </p:txBody>
      </p:sp>
      <p:sp>
        <p:nvSpPr>
          <p:cNvPr id="5" name="Rectangle 4"/>
          <p:cNvSpPr/>
          <p:nvPr/>
        </p:nvSpPr>
        <p:spPr>
          <a:xfrm>
            <a:off x="755650" y="1513946"/>
            <a:ext cx="7632700" cy="997196"/>
          </a:xfrm>
          <a:prstGeom prst="rect">
            <a:avLst/>
          </a:prstGeom>
        </p:spPr>
        <p:txBody>
          <a:bodyPr wrap="square" lIns="0" tIns="0" rIns="0" bIns="0">
            <a:spAutoFit/>
          </a:bodyPr>
          <a:lstStyle/>
          <a:p>
            <a:pPr lvl="0">
              <a:lnSpc>
                <a:spcPct val="90000"/>
              </a:lnSpc>
              <a:buClr>
                <a:schemeClr val="dk1"/>
              </a:buClr>
              <a:buSzPts val="1800"/>
            </a:pPr>
            <a:r>
              <a:rPr lang="en-GB" dirty="0">
                <a:solidFill>
                  <a:srgbClr val="000000"/>
                </a:solidFill>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0"/>
                  </a:ext>
                </a:extLst>
              </a:rPr>
              <a:t>After Spring, it is Summer. It gets dark very late and it is still light when you go to bed.</a:t>
            </a:r>
            <a:endParaRPr lang="en-GB" dirty="0">
              <a:solidFill>
                <a:srgbClr val="000000"/>
              </a:solidFill>
              <a:ea typeface="Roboto"/>
              <a:cs typeface="Roboto"/>
              <a:sym typeface="Roboto"/>
            </a:endParaRPr>
          </a:p>
          <a:p>
            <a:pPr lvl="0">
              <a:lnSpc>
                <a:spcPct val="90000"/>
              </a:lnSpc>
              <a:buClr>
                <a:schemeClr val="dk1"/>
              </a:buClr>
              <a:buSzPts val="1800"/>
            </a:pPr>
            <a:endParaRPr lang="en-GB" dirty="0">
              <a:solidFill>
                <a:srgbClr val="000000"/>
              </a:solidFill>
              <a:ea typeface="Roboto"/>
              <a:cs typeface="Roboto"/>
              <a:sym typeface="Roboto"/>
            </a:endParaRPr>
          </a:p>
          <a:p>
            <a:pPr lvl="0">
              <a:lnSpc>
                <a:spcPct val="90000"/>
              </a:lnSpc>
              <a:buClr>
                <a:schemeClr val="dk1"/>
              </a:buClr>
              <a:buSzPts val="1800"/>
            </a:pPr>
            <a:r>
              <a:rPr lang="en-GB" dirty="0">
                <a:solidFill>
                  <a:srgbClr val="000000"/>
                </a:solidFill>
                <a:ea typeface="Roboto"/>
                <a:cs typeface="Roboto"/>
                <a:sym typeface="Roboto"/>
              </a:rPr>
              <a:t>The weather is much warmer, although not every day in summer is sunny! </a:t>
            </a:r>
          </a:p>
        </p:txBody>
      </p:sp>
      <p:sp>
        <p:nvSpPr>
          <p:cNvPr id="9" name="Speech Bubble: Rectangle with Corners Rounded 8">
            <a:extLst>
              <a:ext uri="{FF2B5EF4-FFF2-40B4-BE49-F238E27FC236}">
                <a16:creationId xmlns:a16="http://schemas.microsoft.com/office/drawing/2014/main" id="{5C78FF4E-8119-417B-9F75-43BED734C303}"/>
              </a:ext>
            </a:extLst>
          </p:cNvPr>
          <p:cNvSpPr/>
          <p:nvPr/>
        </p:nvSpPr>
        <p:spPr>
          <a:xfrm>
            <a:off x="5476691" y="2712071"/>
            <a:ext cx="2668334" cy="1433858"/>
          </a:xfrm>
          <a:prstGeom prst="wedgeRoundRectCallout">
            <a:avLst>
              <a:gd name="adj1" fmla="val 3817"/>
              <a:gd name="adj2" fmla="val 71450"/>
              <a:gd name="adj3" fmla="val 16667"/>
            </a:avLst>
          </a:prstGeom>
          <a:solidFill>
            <a:schemeClr val="bg1"/>
          </a:solidFill>
          <a:ln w="25400">
            <a:solidFill>
              <a:srgbClr val="8CC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400"/>
            </a:pPr>
            <a:r>
              <a:rPr lang="en-GB" dirty="0">
                <a:solidFill>
                  <a:srgbClr val="000000"/>
                </a:solidFill>
                <a:ea typeface="Roboto"/>
                <a:cs typeface="Roboto"/>
                <a:sym typeface="Roboto"/>
              </a:rPr>
              <a:t>I kept cool in the paddling pool. I had to wear sun cream and drink lots of water too!</a:t>
            </a:r>
          </a:p>
        </p:txBody>
      </p:sp>
      <p:sp>
        <p:nvSpPr>
          <p:cNvPr id="10" name="Speech Bubble: Rectangle with Corners Rounded 9">
            <a:extLst>
              <a:ext uri="{FF2B5EF4-FFF2-40B4-BE49-F238E27FC236}">
                <a16:creationId xmlns:a16="http://schemas.microsoft.com/office/drawing/2014/main" id="{DA1610D3-5309-4D99-B937-BC3AA5012B7C}"/>
              </a:ext>
            </a:extLst>
          </p:cNvPr>
          <p:cNvSpPr/>
          <p:nvPr/>
        </p:nvSpPr>
        <p:spPr>
          <a:xfrm>
            <a:off x="2126557" y="2697907"/>
            <a:ext cx="2703193" cy="1043945"/>
          </a:xfrm>
          <a:prstGeom prst="wedgeRoundRectCallout">
            <a:avLst>
              <a:gd name="adj1" fmla="val -28548"/>
              <a:gd name="adj2" fmla="val 73257"/>
              <a:gd name="adj3" fmla="val 16667"/>
            </a:avLst>
          </a:prstGeom>
          <a:solidFill>
            <a:schemeClr val="bg1"/>
          </a:solidFill>
          <a:ln w="25400">
            <a:solidFill>
              <a:srgbClr val="8CC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000000"/>
              </a:buClr>
              <a:buSzPts val="1400"/>
            </a:pPr>
            <a:r>
              <a:rPr lang="en-GB" dirty="0">
                <a:solidFill>
                  <a:srgbClr val="000000"/>
                </a:solidFill>
                <a:ea typeface="Roboto"/>
                <a:cs typeface="Roboto"/>
                <a:sym typeface="Roboto"/>
              </a:rPr>
              <a:t>We had a picnic in the park. It was really sunny and warm!</a:t>
            </a:r>
          </a:p>
        </p:txBody>
      </p:sp>
      <p:pic>
        <p:nvPicPr>
          <p:cNvPr id="3" name="Picture 2">
            <a:extLst>
              <a:ext uri="{FF2B5EF4-FFF2-40B4-BE49-F238E27FC236}">
                <a16:creationId xmlns:a16="http://schemas.microsoft.com/office/drawing/2014/main" id="{EF4B677D-2129-4683-9ECA-9516013B8FF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39541" y="4374715"/>
            <a:ext cx="2725305" cy="1938677"/>
          </a:xfrm>
          <a:prstGeom prst="rect">
            <a:avLst/>
          </a:prstGeom>
        </p:spPr>
      </p:pic>
      <p:pic>
        <p:nvPicPr>
          <p:cNvPr id="2" name="Audio 1">
            <a:hlinkClick r:id="" action="ppaction://media"/>
            <a:extLst>
              <a:ext uri="{FF2B5EF4-FFF2-40B4-BE49-F238E27FC236}">
                <a16:creationId xmlns:a16="http://schemas.microsoft.com/office/drawing/2014/main" id="{C86763CB-35CD-4CD5-95C0-D946F44FB53B}"/>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168371334"/>
      </p:ext>
    </p:extLst>
  </p:cSld>
  <p:clrMapOvr>
    <a:masterClrMapping/>
  </p:clrMapOvr>
  <mc:AlternateContent xmlns:mc="http://schemas.openxmlformats.org/markup-compatibility/2006">
    <mc:Choice xmlns:p14="http://schemas.microsoft.com/office/powerpoint/2010/main" Requires="p14">
      <p:transition spd="slow" p14:dur="2000" advTm="15588"/>
    </mc:Choice>
    <mc:Fallback>
      <p:transition spd="slow" advTm="155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75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2"/>
                </p:tgtEl>
              </p:cMediaNode>
            </p:audio>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a:xfrm>
            <a:off x="403225" y="800171"/>
            <a:ext cx="8220075" cy="994306"/>
          </a:xfrm>
        </p:spPr>
        <p:txBody>
          <a:bodyPr/>
          <a:lstStyle/>
          <a:p>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r>
              <a:rPr lang="en-GB" sz="2800" b="0" dirty="0">
                <a:latin typeface="+mn-lt"/>
              </a:rPr>
              <a:t>Now that we have reminded ourselves of the four seasons, I would like you to draw a home that is suited to the weather in England. </a:t>
            </a:r>
            <a:br>
              <a:rPr lang="en-GB" sz="2800" b="0" dirty="0">
                <a:latin typeface="+mn-lt"/>
              </a:rPr>
            </a:br>
            <a:r>
              <a:rPr lang="en-GB" sz="2800" b="0" dirty="0">
                <a:latin typeface="+mn-lt"/>
              </a:rPr>
              <a:t>In England we have……….</a:t>
            </a:r>
            <a:br>
              <a:rPr lang="en-GB" sz="2800" b="0" dirty="0">
                <a:latin typeface="+mn-lt"/>
              </a:rPr>
            </a:br>
            <a:r>
              <a:rPr lang="en-GB" sz="2800" b="0" dirty="0">
                <a:latin typeface="+mn-lt"/>
              </a:rPr>
              <a:t>quite a bit of rain</a:t>
            </a:r>
            <a:br>
              <a:rPr lang="en-GB" sz="2800" b="0" dirty="0">
                <a:latin typeface="+mn-lt"/>
              </a:rPr>
            </a:br>
            <a:r>
              <a:rPr lang="en-GB" sz="2800" b="0" dirty="0">
                <a:latin typeface="+mn-lt"/>
              </a:rPr>
              <a:t>some sunny days</a:t>
            </a:r>
            <a:br>
              <a:rPr lang="en-GB" sz="2800" b="0" dirty="0">
                <a:latin typeface="+mn-lt"/>
              </a:rPr>
            </a:br>
            <a:r>
              <a:rPr lang="en-GB" sz="2800" b="0" dirty="0">
                <a:latin typeface="+mn-lt"/>
              </a:rPr>
              <a:t>some windy days</a:t>
            </a:r>
            <a:br>
              <a:rPr lang="en-GB" sz="2800" b="0" dirty="0">
                <a:latin typeface="+mn-lt"/>
              </a:rPr>
            </a:br>
            <a:r>
              <a:rPr lang="en-GB" sz="2800" b="0" dirty="0">
                <a:latin typeface="+mn-lt"/>
              </a:rPr>
              <a:t>a little bit of snow sometimes</a:t>
            </a:r>
            <a:br>
              <a:rPr lang="en-GB" sz="2800" b="0" dirty="0">
                <a:latin typeface="+mn-lt"/>
              </a:rPr>
            </a:br>
            <a:r>
              <a:rPr lang="en-GB" sz="2800" b="0" dirty="0">
                <a:latin typeface="+mn-lt"/>
              </a:rPr>
              <a:t>Think about the homes you have learnt about this week and how they are suited to their climate. </a:t>
            </a:r>
            <a:br>
              <a:rPr lang="en-GB" sz="2800" b="0" dirty="0">
                <a:latin typeface="+mn-lt"/>
              </a:rPr>
            </a:br>
            <a:endParaRPr lang="en-GB" sz="2800" b="0" dirty="0">
              <a:latin typeface="+mn-lt"/>
            </a:endParaRPr>
          </a:p>
        </p:txBody>
      </p:sp>
      <p:pic>
        <p:nvPicPr>
          <p:cNvPr id="3" name="Audio 2">
            <a:hlinkClick r:id="" action="ppaction://media"/>
            <a:extLst>
              <a:ext uri="{FF2B5EF4-FFF2-40B4-BE49-F238E27FC236}">
                <a16:creationId xmlns:a16="http://schemas.microsoft.com/office/drawing/2014/main" id="{37B53892-48B4-4839-A303-19E5A6FCCC8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899311129"/>
      </p:ext>
    </p:extLst>
  </p:cSld>
  <p:clrMapOvr>
    <a:masterClrMapping/>
  </p:clrMapOvr>
  <mc:AlternateContent xmlns:mc="http://schemas.openxmlformats.org/markup-compatibility/2006">
    <mc:Choice xmlns:p14="http://schemas.microsoft.com/office/powerpoint/2010/main" Requires="p14">
      <p:transition spd="slow" p14:dur="2000" advTm="33124"/>
    </mc:Choice>
    <mc:Fallback>
      <p:transition spd="slow" advTm="331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a:xfrm>
            <a:off x="403225" y="800171"/>
            <a:ext cx="8220075" cy="994306"/>
          </a:xfrm>
        </p:spPr>
        <p:txBody>
          <a:bodyPr/>
          <a:lstStyle/>
          <a:p>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br>
              <a:rPr lang="en-GB" sz="2800" b="0" dirty="0">
                <a:latin typeface="+mn-lt"/>
              </a:rPr>
            </a:br>
            <a:r>
              <a:rPr lang="en-GB" sz="2800" b="0" dirty="0">
                <a:latin typeface="+mn-lt"/>
              </a:rPr>
              <a:t>There is no right or wrong answer for this activity. I just want you to be creative and design a house that would suit the climate in England. </a:t>
            </a:r>
          </a:p>
        </p:txBody>
      </p:sp>
      <p:pic>
        <p:nvPicPr>
          <p:cNvPr id="2" name="Audio 1">
            <a:hlinkClick r:id="" action="ppaction://media"/>
            <a:extLst>
              <a:ext uri="{FF2B5EF4-FFF2-40B4-BE49-F238E27FC236}">
                <a16:creationId xmlns:a16="http://schemas.microsoft.com/office/drawing/2014/main" id="{904EA11D-15B4-43D3-932F-A68351C6759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092520142"/>
      </p:ext>
    </p:extLst>
  </p:cSld>
  <p:clrMapOvr>
    <a:masterClrMapping/>
  </p:clrMapOvr>
  <mc:AlternateContent xmlns:mc="http://schemas.openxmlformats.org/markup-compatibility/2006">
    <mc:Choice xmlns:p14="http://schemas.microsoft.com/office/powerpoint/2010/main" Requires="p14">
      <p:transition spd="slow" p14:dur="2000" advTm="12253"/>
    </mc:Choice>
    <mc:Fallback>
      <p:transition spd="slow" advTm="12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80807585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 name="TIMING" val="|14.3"/>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427</TotalTime>
  <Words>447</Words>
  <Application>Microsoft Office PowerPoint</Application>
  <PresentationFormat>On-screen Show (4:3)</PresentationFormat>
  <Paragraphs>26</Paragraphs>
  <Slides>9</Slides>
  <Notes>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Twinkl</vt:lpstr>
      <vt:lpstr>Roboto</vt:lpstr>
      <vt:lpstr>Arial</vt:lpstr>
      <vt:lpstr>Calibri</vt:lpstr>
      <vt:lpstr>Office Theme</vt:lpstr>
      <vt:lpstr>PowerPoint Presentation</vt:lpstr>
      <vt:lpstr>We are learning</vt:lpstr>
      <vt:lpstr>Autumn</vt:lpstr>
      <vt:lpstr>Winter</vt:lpstr>
      <vt:lpstr>Spring</vt:lpstr>
      <vt:lpstr>Summer</vt:lpstr>
      <vt:lpstr>          Now that we have reminded ourselves of the four seasons, I would like you to draw a home that is suited to the weather in England.  In England we have………. quite a bit of rain some sunny days some windy days a little bit of snow sometimes Think about the homes you have learnt about this week and how they are suited to their climate.  </vt:lpstr>
      <vt:lpstr>          There is no right or wrong answer for this activity. I just want you to be creative and design a house that would suit the climate in England.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Faye Leather</dc:creator>
  <cp:lastModifiedBy>Christina Weerasekera</cp:lastModifiedBy>
  <cp:revision>28</cp:revision>
  <dcterms:created xsi:type="dcterms:W3CDTF">2020-09-07T09:08:58Z</dcterms:created>
  <dcterms:modified xsi:type="dcterms:W3CDTF">2021-01-20T14:40:25Z</dcterms:modified>
</cp:coreProperties>
</file>