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261" r:id="rId2"/>
    <p:sldId id="263" r:id="rId3"/>
    <p:sldId id="258" r:id="rId4"/>
    <p:sldId id="264" r:id="rId5"/>
    <p:sldId id="267" r:id="rId6"/>
    <p:sldId id="268" r:id="rId7"/>
    <p:sldId id="269" r:id="rId8"/>
    <p:sldId id="270" r:id="rId9"/>
    <p:sldId id="271" r:id="rId10"/>
    <p:sldId id="272" r:id="rId11"/>
    <p:sldId id="273" r:id="rId12"/>
    <p:sldId id="274" r:id="rId13"/>
    <p:sldId id="275" r:id="rId14"/>
  </p:sldIdLst>
  <p:sldSz cx="9144000" cy="6858000" type="screen4x3"/>
  <p:notesSz cx="6858000" cy="9144000"/>
  <p:embeddedFontLst>
    <p:embeddedFont>
      <p:font typeface="BPreplay" panose="02000503000000020004" pitchFamily="50"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Sassoon Infant Md" panose="02000603050000020003" pitchFamily="50" charset="0"/>
      <p:regular r:id="rId24"/>
    </p:embeddedFont>
    <p:embeddedFont>
      <p:font typeface="Sassoon Infant Rg" panose="02000503030000020003" pitchFamily="50" charset="0"/>
      <p:regular r:id="rId25"/>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C9DB1"/>
    <a:srgbClr val="FEFBDA"/>
    <a:srgbClr val="FFFFE1"/>
    <a:srgbClr val="FDFDFD"/>
    <a:srgbClr val="AD8CC0"/>
    <a:srgbClr val="990167"/>
    <a:srgbClr val="2898A8"/>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8" d="100"/>
          <a:sy n="78" d="100"/>
        </p:scale>
        <p:origin x="1158" y="84"/>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28AED49-08BE-4668-9BFF-0B840FD3D18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122C512-2BBC-49F4-B3D9-9F26BACB865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49F2298-078B-4CA9-8F77-77161ADBAE47}" type="datetimeFigureOut">
              <a:rPr lang="en-GB"/>
              <a:pPr>
                <a:defRPr/>
              </a:pPr>
              <a:t>07/02/2021</a:t>
            </a:fld>
            <a:endParaRPr lang="en-GB"/>
          </a:p>
        </p:txBody>
      </p:sp>
      <p:sp>
        <p:nvSpPr>
          <p:cNvPr id="4" name="Footer Placeholder 3">
            <a:extLst>
              <a:ext uri="{FF2B5EF4-FFF2-40B4-BE49-F238E27FC236}">
                <a16:creationId xmlns:a16="http://schemas.microsoft.com/office/drawing/2014/main" id="{8584CBF0-1DF1-4CD4-81F5-EECD25F9C4D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ED51280-7CAB-4C43-AC3E-081B2ED382BB}"/>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C3B81E5C-58AA-4E7F-8AC0-C376DCF54CB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22F07477-84E7-4DC5-BB04-70B8FCB10E7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0C42956E-6D12-4E48-B0FC-84FDC0D9AE4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01677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E524FB1-9E0E-47AF-8D6C-8372E8AB3B5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90D1BEE3-009E-45C9-9FE7-4E7336F3C38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53931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D445258A-9624-4F1A-AB7D-FA65C5B54BD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52013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744621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532438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CC37C43C-4070-4EB5-B8CB-96E3C24A1DE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8715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1516114-B898-461A-A027-DC4D58FE543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EFC5F52-5B95-43A5-B365-0306E3D6A4A8}"/>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1" r:id="rId4"/>
    <p:sldLayoutId id="2147483702" r:id="rId5"/>
    <p:sldLayoutId id="214748370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5.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3.m4a"/><Relationship Id="rId7" Type="http://schemas.openxmlformats.org/officeDocument/2006/relationships/image" Target="../media/image8.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5.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5.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5.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12.png"/><Relationship Id="rId5" Type="http://schemas.openxmlformats.org/officeDocument/2006/relationships/image" Target="../media/image13.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5.pn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image" Target="../media/image12.png"/><Relationship Id="rId5" Type="http://schemas.openxmlformats.org/officeDocument/2006/relationships/image" Target="../media/image14.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5.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image" Target="../media/image12.png"/><Relationship Id="rId5" Type="http://schemas.openxmlformats.org/officeDocument/2006/relationships/image" Target="../media/image15.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media9.m4a"/><Relationship Id="rId7" Type="http://schemas.openxmlformats.org/officeDocument/2006/relationships/image" Target="../media/image17.png"/><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image" Target="../media/image16.png"/><Relationship Id="rId5" Type="http://schemas.openxmlformats.org/officeDocument/2006/relationships/image" Target="../media/image12.png"/><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5.png"/><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image" Target="../media/image19.jpeg"/><Relationship Id="rId5" Type="http://schemas.openxmlformats.org/officeDocument/2006/relationships/image" Target="../media/image18.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a:extLst>
              <a:ext uri="{FF2B5EF4-FFF2-40B4-BE49-F238E27FC236}">
                <a16:creationId xmlns:a16="http://schemas.microsoft.com/office/drawing/2014/main" id="{3C37AC79-9007-48A1-B8A9-40869C1A944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a:extLst>
              <a:ext uri="{FF2B5EF4-FFF2-40B4-BE49-F238E27FC236}">
                <a16:creationId xmlns:a16="http://schemas.microsoft.com/office/drawing/2014/main" id="{3ADDF36E-3E4B-4775-B0E2-D1AE0E653B14}"/>
              </a:ext>
            </a:extLst>
          </p:cNvPr>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20A322B5-2BDA-4C32-9618-FF668BFE9FAA}"/>
              </a:ext>
            </a:extLst>
          </p:cNvPr>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F0EA388C-ECAD-4265-A0FD-1FD84D41C2F9}"/>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a:extLst>
              <a:ext uri="{FF2B5EF4-FFF2-40B4-BE49-F238E27FC236}">
                <a16:creationId xmlns:a16="http://schemas.microsoft.com/office/drawing/2014/main" id="{1696FFEE-9698-457D-9532-5431669CEAB4}"/>
              </a:ext>
            </a:extLst>
          </p:cNvPr>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RE</a:t>
            </a:r>
            <a:r>
              <a:rPr lang="en-GB" altLang="en-US" sz="800">
                <a:solidFill>
                  <a:schemeClr val="bg1"/>
                </a:solidFill>
                <a:latin typeface="BPreplay" pitchFamily="50" charset="0"/>
              </a:rPr>
              <a:t> | Year 1 | Caring for Others | Be My Guest | Lesson 5</a:t>
            </a:r>
          </a:p>
        </p:txBody>
      </p:sp>
      <p:sp>
        <p:nvSpPr>
          <p:cNvPr id="7175" name="Text Placeholder 16">
            <a:extLst>
              <a:ext uri="{FF2B5EF4-FFF2-40B4-BE49-F238E27FC236}">
                <a16:creationId xmlns:a16="http://schemas.microsoft.com/office/drawing/2014/main" id="{4DC63CDC-3AF3-4814-983D-B65D24EAE3C6}"/>
              </a:ext>
            </a:extLst>
          </p:cNvPr>
          <p:cNvSpPr>
            <a:spLocks noGrp="1"/>
          </p:cNvSpPr>
          <p:nvPr>
            <p:ph type="body" sz="quarter" idx="10"/>
          </p:nvPr>
        </p:nvSpPr>
        <p:spPr>
          <a:xfrm>
            <a:off x="1655763" y="3200400"/>
            <a:ext cx="5832475" cy="542925"/>
          </a:xfrm>
        </p:spPr>
        <p:txBody>
          <a:bodyPr/>
          <a:lstStyle/>
          <a:p>
            <a:pPr eaLnBrk="1" hangingPunct="1"/>
            <a:r>
              <a:rPr lang="en-GB" altLang="en-US"/>
              <a:t>Caring for Others</a:t>
            </a:r>
          </a:p>
        </p:txBody>
      </p:sp>
      <p:sp>
        <p:nvSpPr>
          <p:cNvPr id="7176" name="Title 17">
            <a:extLst>
              <a:ext uri="{FF2B5EF4-FFF2-40B4-BE49-F238E27FC236}">
                <a16:creationId xmlns:a16="http://schemas.microsoft.com/office/drawing/2014/main" id="{F3861E68-BF5D-4311-A673-109D7E609583}"/>
              </a:ext>
            </a:extLst>
          </p:cNvPr>
          <p:cNvSpPr>
            <a:spLocks noGrp="1"/>
          </p:cNvSpPr>
          <p:nvPr>
            <p:ph type="title"/>
          </p:nvPr>
        </p:nvSpPr>
        <p:spPr>
          <a:xfrm>
            <a:off x="539750" y="2359025"/>
            <a:ext cx="8064500" cy="655638"/>
          </a:xfrm>
        </p:spPr>
        <p:txBody>
          <a:bodyPr/>
          <a:lstStyle/>
          <a:p>
            <a:pPr eaLnBrk="1" hangingPunct="1"/>
            <a:r>
              <a:rPr lang="en-GB" altLang="en-US"/>
              <a:t>RE</a:t>
            </a:r>
          </a:p>
        </p:txBody>
      </p:sp>
      <p:pic>
        <p:nvPicPr>
          <p:cNvPr id="7177" name="Picture 2">
            <a:extLst>
              <a:ext uri="{FF2B5EF4-FFF2-40B4-BE49-F238E27FC236}">
                <a16:creationId xmlns:a16="http://schemas.microsoft.com/office/drawing/2014/main" id="{7260852E-0F64-4CF6-9F13-389433E542F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CE86567E-A0DB-45A5-B5E4-8729C301C43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5521"/>
    </mc:Choice>
    <mc:Fallback>
      <p:transition spd="slow" advTm="5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3452B783-AAE4-4887-8E66-B3C916DAC570}"/>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19" name="Title 1">
            <a:extLst>
              <a:ext uri="{FF2B5EF4-FFF2-40B4-BE49-F238E27FC236}">
                <a16:creationId xmlns:a16="http://schemas.microsoft.com/office/drawing/2014/main" id="{9B0EB3A1-F824-45C2-AC45-E44CCF3B8BD0}"/>
              </a:ext>
            </a:extLst>
          </p:cNvPr>
          <p:cNvSpPr txBox="1">
            <a:spLocks/>
          </p:cNvSpPr>
          <p:nvPr/>
        </p:nvSpPr>
        <p:spPr bwMode="auto">
          <a:xfrm>
            <a:off x="503238" y="688975"/>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GB" altLang="en-US" sz="4800" b="1">
                <a:solidFill>
                  <a:schemeClr val="tx1"/>
                </a:solidFill>
                <a:latin typeface="Sassoon Infant Md" pitchFamily="50" charset="0"/>
              </a:rPr>
              <a:t>W</a:t>
            </a:r>
            <a:r>
              <a:rPr lang="en-US" altLang="en-US" sz="4800" b="1">
                <a:solidFill>
                  <a:schemeClr val="tx1"/>
                </a:solidFill>
                <a:latin typeface="Sassoon Infant Md" pitchFamily="50" charset="0"/>
              </a:rPr>
              <a:t>e are learning</a:t>
            </a:r>
          </a:p>
        </p:txBody>
      </p:sp>
      <p:sp>
        <p:nvSpPr>
          <p:cNvPr id="9220" name="Content Placeholder 15">
            <a:extLst>
              <a:ext uri="{FF2B5EF4-FFF2-40B4-BE49-F238E27FC236}">
                <a16:creationId xmlns:a16="http://schemas.microsoft.com/office/drawing/2014/main" id="{5699E211-09A2-4C1A-8C1A-2E68E173E863}"/>
              </a:ext>
            </a:extLst>
          </p:cNvPr>
          <p:cNvSpPr>
            <a:spLocks noGrp="1"/>
          </p:cNvSpPr>
          <p:nvPr>
            <p:ph idx="1"/>
          </p:nvPr>
        </p:nvSpPr>
        <p:spPr>
          <a:xfrm>
            <a:off x="628650" y="1127125"/>
            <a:ext cx="7886700" cy="1409700"/>
          </a:xfrm>
        </p:spPr>
        <p:txBody>
          <a:bodyPr/>
          <a:lstStyle/>
          <a:p>
            <a:pPr marL="0" indent="0" eaLnBrk="1" hangingPunct="1">
              <a:buFont typeface="Arial" panose="020B0604020202020204" pitchFamily="34" charset="0"/>
              <a:buNone/>
            </a:pPr>
            <a:r>
              <a:rPr lang="en-GB" altLang="en-US" sz="4400"/>
              <a:t>I can explain the message in the story Be My Guest.</a:t>
            </a:r>
          </a:p>
        </p:txBody>
      </p:sp>
      <p:pic>
        <p:nvPicPr>
          <p:cNvPr id="2" name="Audio 1">
            <a:hlinkClick r:id="" action="ppaction://media"/>
            <a:extLst>
              <a:ext uri="{FF2B5EF4-FFF2-40B4-BE49-F238E27FC236}">
                <a16:creationId xmlns:a16="http://schemas.microsoft.com/office/drawing/2014/main" id="{6DC003BA-D485-4405-9D1C-ACEC2AC6D041}"/>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217"/>
    </mc:Choice>
    <mc:Fallback>
      <p:transition spd="slow" advTm="82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7">
            <a:extLst>
              <a:ext uri="{FF2B5EF4-FFF2-40B4-BE49-F238E27FC236}">
                <a16:creationId xmlns:a16="http://schemas.microsoft.com/office/drawing/2014/main" id="{1552E926-A3EC-45C7-A3E9-34B62BA8D169}"/>
              </a:ext>
            </a:extLst>
          </p:cNvPr>
          <p:cNvSpPr>
            <a:spLocks noGrp="1"/>
          </p:cNvSpPr>
          <p:nvPr>
            <p:ph type="title"/>
          </p:nvPr>
        </p:nvSpPr>
        <p:spPr>
          <a:xfrm>
            <a:off x="628650" y="1098550"/>
            <a:ext cx="7886700" cy="1325563"/>
          </a:xfrm>
        </p:spPr>
        <p:txBody>
          <a:bodyPr lIns="0" tIns="0" rIns="0" bIns="0"/>
          <a:lstStyle/>
          <a:p>
            <a:pPr eaLnBrk="1" hangingPunct="1"/>
            <a:r>
              <a:rPr lang="en-GB" altLang="en-US"/>
              <a:t>Title slide (themed) here</a:t>
            </a:r>
          </a:p>
        </p:txBody>
      </p:sp>
      <p:pic>
        <p:nvPicPr>
          <p:cNvPr id="8195" name="Twinkl Logo">
            <a:extLst>
              <a:ext uri="{FF2B5EF4-FFF2-40B4-BE49-F238E27FC236}">
                <a16:creationId xmlns:a16="http://schemas.microsoft.com/office/drawing/2014/main" id="{E78279A6-DA01-4E0C-87C7-5F6CFA81EDE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1">
            <a:extLst>
              <a:ext uri="{FF2B5EF4-FFF2-40B4-BE49-F238E27FC236}">
                <a16:creationId xmlns:a16="http://schemas.microsoft.com/office/drawing/2014/main" id="{C1A380CE-7144-408E-9ED9-97002889AAE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7" name="Picture 4">
            <a:extLst>
              <a:ext uri="{FF2B5EF4-FFF2-40B4-BE49-F238E27FC236}">
                <a16:creationId xmlns:a16="http://schemas.microsoft.com/office/drawing/2014/main" id="{86B4F34C-B0BA-43CD-87DA-6CE1115ADA8E}"/>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229100" y="6223000"/>
            <a:ext cx="685800" cy="43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C300EC95-798F-4D87-8AC8-D28E9F6DA2D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368"/>
    </mc:Choice>
    <mc:Fallback>
      <p:transition spd="slow" advTm="3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a:extLst>
              <a:ext uri="{FF2B5EF4-FFF2-40B4-BE49-F238E27FC236}">
                <a16:creationId xmlns:a16="http://schemas.microsoft.com/office/drawing/2014/main" id="{D7F3A9B7-593C-4F45-AAD8-13E5EAABD3A6}"/>
              </a:ext>
            </a:extLst>
          </p:cNvPr>
          <p:cNvSpPr>
            <a:spLocks noGrp="1"/>
          </p:cNvSpPr>
          <p:nvPr>
            <p:ph type="title"/>
          </p:nvPr>
        </p:nvSpPr>
        <p:spPr>
          <a:xfrm>
            <a:off x="457200" y="485775"/>
            <a:ext cx="8220075" cy="1595438"/>
          </a:xfrm>
        </p:spPr>
        <p:txBody>
          <a:bodyPr/>
          <a:lstStyle/>
          <a:p>
            <a:pPr eaLnBrk="1" hangingPunct="1"/>
            <a:r>
              <a:rPr lang="en-GB" altLang="en-US"/>
              <a:t>Putting Others First</a:t>
            </a:r>
          </a:p>
        </p:txBody>
      </p:sp>
      <p:pic>
        <p:nvPicPr>
          <p:cNvPr id="10243" name="Talking Partners">
            <a:extLst>
              <a:ext uri="{FF2B5EF4-FFF2-40B4-BE49-F238E27FC236}">
                <a16:creationId xmlns:a16="http://schemas.microsoft.com/office/drawing/2014/main" id="{BA900554-A68E-4F3D-98C4-EED070BD4F1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00D733A9-2E4B-4005-9352-9AE96FE9150B}"/>
              </a:ext>
            </a:extLst>
          </p:cNvPr>
          <p:cNvSpPr/>
          <p:nvPr/>
        </p:nvSpPr>
        <p:spPr>
          <a:xfrm>
            <a:off x="755650" y="1905000"/>
            <a:ext cx="7632700" cy="4187825"/>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0245" name="Picture 1">
            <a:extLst>
              <a:ext uri="{FF2B5EF4-FFF2-40B4-BE49-F238E27FC236}">
                <a16:creationId xmlns:a16="http://schemas.microsoft.com/office/drawing/2014/main" id="{A96EA376-9176-40AC-A325-A5856DFF426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11700" y="2500313"/>
            <a:ext cx="3417888"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C54A84B9-5445-42CA-8034-ECD3D8C891D5}"/>
              </a:ext>
            </a:extLst>
          </p:cNvPr>
          <p:cNvSpPr>
            <a:spLocks noChangeArrowheads="1"/>
          </p:cNvSpPr>
          <p:nvPr/>
        </p:nvSpPr>
        <p:spPr bwMode="auto">
          <a:xfrm>
            <a:off x="904875" y="2044700"/>
            <a:ext cx="71262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Have you ever given someone else your last sweet or chocolate, even though you really wanted to eat it? </a:t>
            </a:r>
          </a:p>
        </p:txBody>
      </p:sp>
      <p:sp>
        <p:nvSpPr>
          <p:cNvPr id="8" name="Rectangle 7">
            <a:extLst>
              <a:ext uri="{FF2B5EF4-FFF2-40B4-BE49-F238E27FC236}">
                <a16:creationId xmlns:a16="http://schemas.microsoft.com/office/drawing/2014/main" id="{CE650367-6A92-4E8C-8C31-670177709B9B}"/>
              </a:ext>
            </a:extLst>
          </p:cNvPr>
          <p:cNvSpPr>
            <a:spLocks noChangeArrowheads="1"/>
          </p:cNvSpPr>
          <p:nvPr/>
        </p:nvSpPr>
        <p:spPr bwMode="auto">
          <a:xfrm>
            <a:off x="904875" y="2800350"/>
            <a:ext cx="3657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Have you ever let someone else have a turn with a toy, even though you really wanted a turn yourself?</a:t>
            </a:r>
          </a:p>
        </p:txBody>
      </p:sp>
      <p:sp>
        <p:nvSpPr>
          <p:cNvPr id="9" name="Rectangle 8">
            <a:extLst>
              <a:ext uri="{FF2B5EF4-FFF2-40B4-BE49-F238E27FC236}">
                <a16:creationId xmlns:a16="http://schemas.microsoft.com/office/drawing/2014/main" id="{FE2DB875-75D1-4441-82C2-039AC27918DF}"/>
              </a:ext>
            </a:extLst>
          </p:cNvPr>
          <p:cNvSpPr>
            <a:spLocks noChangeArrowheads="1"/>
          </p:cNvSpPr>
          <p:nvPr/>
        </p:nvSpPr>
        <p:spPr bwMode="auto">
          <a:xfrm>
            <a:off x="904875" y="3832225"/>
            <a:ext cx="3657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Have you ever done something kind like this? </a:t>
            </a:r>
          </a:p>
        </p:txBody>
      </p:sp>
      <p:sp>
        <p:nvSpPr>
          <p:cNvPr id="10" name="Rectangle 9">
            <a:extLst>
              <a:ext uri="{FF2B5EF4-FFF2-40B4-BE49-F238E27FC236}">
                <a16:creationId xmlns:a16="http://schemas.microsoft.com/office/drawing/2014/main" id="{F8922A47-2269-4C1C-94A2-23B52FBD1ACC}"/>
              </a:ext>
            </a:extLst>
          </p:cNvPr>
          <p:cNvSpPr>
            <a:spLocks noChangeArrowheads="1"/>
          </p:cNvSpPr>
          <p:nvPr/>
        </p:nvSpPr>
        <p:spPr bwMode="auto">
          <a:xfrm>
            <a:off x="914400" y="4586288"/>
            <a:ext cx="3657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How did it make you feel?</a:t>
            </a:r>
          </a:p>
        </p:txBody>
      </p:sp>
      <p:sp>
        <p:nvSpPr>
          <p:cNvPr id="11" name="Rectangle 10">
            <a:extLst>
              <a:ext uri="{FF2B5EF4-FFF2-40B4-BE49-F238E27FC236}">
                <a16:creationId xmlns:a16="http://schemas.microsoft.com/office/drawing/2014/main" id="{CC2C0C98-81CD-4C15-9E2D-8B715C7670E8}"/>
              </a:ext>
            </a:extLst>
          </p:cNvPr>
          <p:cNvSpPr>
            <a:spLocks noChangeArrowheads="1"/>
          </p:cNvSpPr>
          <p:nvPr/>
        </p:nvSpPr>
        <p:spPr bwMode="auto">
          <a:xfrm>
            <a:off x="904875" y="5343525"/>
            <a:ext cx="3657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How do you think it made the other person feel?</a:t>
            </a:r>
          </a:p>
        </p:txBody>
      </p:sp>
      <p:pic>
        <p:nvPicPr>
          <p:cNvPr id="2" name="Audio 1">
            <a:hlinkClick r:id="" action="ppaction://media"/>
            <a:extLst>
              <a:ext uri="{FF2B5EF4-FFF2-40B4-BE49-F238E27FC236}">
                <a16:creationId xmlns:a16="http://schemas.microsoft.com/office/drawing/2014/main" id="{82F7D410-57E5-44ED-95B8-1B132B3B652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8821"/>
    </mc:Choice>
    <mc:Fallback>
      <p:transition spd="slow" advTm="28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2"/>
                </p:tgtEl>
              </p:cMediaNode>
            </p:audio>
          </p:childTnLst>
        </p:cTn>
      </p:par>
    </p:tnLst>
    <p:bldLst>
      <p:bldP spid="3" grpId="0"/>
      <p:bldP spid="8"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a:extLst>
              <a:ext uri="{FF2B5EF4-FFF2-40B4-BE49-F238E27FC236}">
                <a16:creationId xmlns:a16="http://schemas.microsoft.com/office/drawing/2014/main" id="{48C6AC9E-D07E-47DA-B905-E2D76B682EB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7" name="Whole Class">
            <a:extLst>
              <a:ext uri="{FF2B5EF4-FFF2-40B4-BE49-F238E27FC236}">
                <a16:creationId xmlns:a16="http://schemas.microsoft.com/office/drawing/2014/main" id="{C7D59F9E-2CE8-45F0-A671-7411F6C91A0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id="{152F6F2C-7A36-4710-9454-1B90D55F451D}"/>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557"/>
    </mc:Choice>
    <mc:Fallback>
      <p:transition spd="slow" advTm="65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a:extLst>
              <a:ext uri="{FF2B5EF4-FFF2-40B4-BE49-F238E27FC236}">
                <a16:creationId xmlns:a16="http://schemas.microsoft.com/office/drawing/2014/main" id="{8DDFA1B8-A12F-42E7-94E6-64B6F65CD7B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1" name="Whole Class">
            <a:extLst>
              <a:ext uri="{FF2B5EF4-FFF2-40B4-BE49-F238E27FC236}">
                <a16:creationId xmlns:a16="http://schemas.microsoft.com/office/drawing/2014/main" id="{4F7C90DB-2F42-4B88-9584-B56CB3C4DC96}"/>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1">
            <a:extLst>
              <a:ext uri="{FF2B5EF4-FFF2-40B4-BE49-F238E27FC236}">
                <a16:creationId xmlns:a16="http://schemas.microsoft.com/office/drawing/2014/main" id="{8356B43E-AC97-4CF4-9683-4DF85145F6F8}"/>
              </a:ext>
            </a:extLst>
          </p:cNvPr>
          <p:cNvSpPr txBox="1">
            <a:spLocks noChangeArrowheads="1"/>
          </p:cNvSpPr>
          <p:nvPr/>
        </p:nvSpPr>
        <p:spPr bwMode="auto">
          <a:xfrm>
            <a:off x="922338" y="1023938"/>
            <a:ext cx="68754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Prophet Muhammad asked a man called Abdul to take a poor and very hungry man home, to feed him and look after him. </a:t>
            </a:r>
          </a:p>
        </p:txBody>
      </p:sp>
      <p:pic>
        <p:nvPicPr>
          <p:cNvPr id="2" name="Audio 1">
            <a:hlinkClick r:id="" action="ppaction://media"/>
            <a:extLst>
              <a:ext uri="{FF2B5EF4-FFF2-40B4-BE49-F238E27FC236}">
                <a16:creationId xmlns:a16="http://schemas.microsoft.com/office/drawing/2014/main" id="{C8668D56-B5A3-43E1-A25B-EA7D0EF79D68}"/>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364"/>
    </mc:Choice>
    <mc:Fallback>
      <p:transition spd="slow" advTm="213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a:extLst>
              <a:ext uri="{FF2B5EF4-FFF2-40B4-BE49-F238E27FC236}">
                <a16:creationId xmlns:a16="http://schemas.microsoft.com/office/drawing/2014/main" id="{92BADF94-CCF6-4424-9CE9-98B4C956485D}"/>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Whole Class">
            <a:extLst>
              <a:ext uri="{FF2B5EF4-FFF2-40B4-BE49-F238E27FC236}">
                <a16:creationId xmlns:a16="http://schemas.microsoft.com/office/drawing/2014/main" id="{250ACF78-4971-45D7-B634-1998571694F3}"/>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5">
            <a:extLst>
              <a:ext uri="{FF2B5EF4-FFF2-40B4-BE49-F238E27FC236}">
                <a16:creationId xmlns:a16="http://schemas.microsoft.com/office/drawing/2014/main" id="{7245747C-7A0E-40CA-8CDD-11EE1A5923DE}"/>
              </a:ext>
            </a:extLst>
          </p:cNvPr>
          <p:cNvSpPr txBox="1">
            <a:spLocks noChangeArrowheads="1"/>
          </p:cNvSpPr>
          <p:nvPr/>
        </p:nvSpPr>
        <p:spPr bwMode="auto">
          <a:xfrm>
            <a:off x="922338" y="1023938"/>
            <a:ext cx="6756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Abdul returned home and told his wife what Prophet Muhammad had asked him to do. His wife told Abdul that sadly, they only had enough food for their children that night. </a:t>
            </a:r>
          </a:p>
        </p:txBody>
      </p:sp>
      <p:pic>
        <p:nvPicPr>
          <p:cNvPr id="2" name="Audio 1">
            <a:hlinkClick r:id="" action="ppaction://media"/>
            <a:extLst>
              <a:ext uri="{FF2B5EF4-FFF2-40B4-BE49-F238E27FC236}">
                <a16:creationId xmlns:a16="http://schemas.microsoft.com/office/drawing/2014/main" id="{2BE2D9DA-2744-41E3-9610-33CC024C84F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4897"/>
    </mc:Choice>
    <mc:Fallback>
      <p:transition spd="slow" advTm="148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a:extLst>
              <a:ext uri="{FF2B5EF4-FFF2-40B4-BE49-F238E27FC236}">
                <a16:creationId xmlns:a16="http://schemas.microsoft.com/office/drawing/2014/main" id="{AD2C25D2-F58B-4491-AE65-E8612971B53B}"/>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1025" y="703263"/>
            <a:ext cx="7981950" cy="564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Whole Class">
            <a:extLst>
              <a:ext uri="{FF2B5EF4-FFF2-40B4-BE49-F238E27FC236}">
                <a16:creationId xmlns:a16="http://schemas.microsoft.com/office/drawing/2014/main" id="{CCEC40A6-EE05-4AAA-80E3-8810462F5D3C}"/>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5">
            <a:extLst>
              <a:ext uri="{FF2B5EF4-FFF2-40B4-BE49-F238E27FC236}">
                <a16:creationId xmlns:a16="http://schemas.microsoft.com/office/drawing/2014/main" id="{738B6E0D-3B64-4C08-9152-7DA868BDFDD6}"/>
              </a:ext>
            </a:extLst>
          </p:cNvPr>
          <p:cNvSpPr txBox="1">
            <a:spLocks noChangeArrowheads="1"/>
          </p:cNvSpPr>
          <p:nvPr/>
        </p:nvSpPr>
        <p:spPr bwMode="auto">
          <a:xfrm>
            <a:off x="922338" y="1023938"/>
            <a:ext cx="687546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Abdul had to make a difficult decision and sent his children to bed. </a:t>
            </a:r>
          </a:p>
          <a:p>
            <a:pPr eaLnBrk="1" hangingPunct="1">
              <a:lnSpc>
                <a:spcPct val="100000"/>
              </a:lnSpc>
              <a:spcBef>
                <a:spcPct val="0"/>
              </a:spcBef>
              <a:buFontTx/>
              <a:buNone/>
            </a:pPr>
            <a:r>
              <a:rPr lang="en-GB" altLang="en-US">
                <a:solidFill>
                  <a:schemeClr val="tx1"/>
                </a:solidFill>
              </a:rPr>
              <a:t>A meal was prepared for their visitor using the food that they had. </a:t>
            </a:r>
          </a:p>
          <a:p>
            <a:pPr eaLnBrk="1" hangingPunct="1">
              <a:lnSpc>
                <a:spcPct val="100000"/>
              </a:lnSpc>
              <a:spcBef>
                <a:spcPct val="0"/>
              </a:spcBef>
              <a:buFontTx/>
              <a:buNone/>
            </a:pPr>
            <a:r>
              <a:rPr lang="en-GB" altLang="en-US">
                <a:solidFill>
                  <a:schemeClr val="tx1"/>
                </a:solidFill>
              </a:rPr>
              <a:t>To save the visitor from feeling sad, Abdul and his wife turned down the lamp so that he couldn’t see that they both had empty plates. </a:t>
            </a:r>
          </a:p>
        </p:txBody>
      </p:sp>
      <p:pic>
        <p:nvPicPr>
          <p:cNvPr id="2" name="Audio 1">
            <a:hlinkClick r:id="" action="ppaction://media"/>
            <a:extLst>
              <a:ext uri="{FF2B5EF4-FFF2-40B4-BE49-F238E27FC236}">
                <a16:creationId xmlns:a16="http://schemas.microsoft.com/office/drawing/2014/main" id="{CFE15786-708A-4037-9B09-9C1013F346C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3540"/>
    </mc:Choice>
    <mc:Fallback>
      <p:transition spd="slow" advTm="335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E8C287A-C101-4C76-800B-A6150229A355}"/>
              </a:ext>
            </a:extLst>
          </p:cNvPr>
          <p:cNvSpPr/>
          <p:nvPr/>
        </p:nvSpPr>
        <p:spPr>
          <a:xfrm>
            <a:off x="755650" y="2316163"/>
            <a:ext cx="7632700" cy="3776662"/>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 name="Title 1">
            <a:extLst>
              <a:ext uri="{FF2B5EF4-FFF2-40B4-BE49-F238E27FC236}">
                <a16:creationId xmlns:a16="http://schemas.microsoft.com/office/drawing/2014/main" id="{5FF159C4-00F4-4285-BBA7-3C1850E7D2C3}"/>
              </a:ext>
            </a:extLst>
          </p:cNvPr>
          <p:cNvSpPr>
            <a:spLocks noGrp="1"/>
          </p:cNvSpPr>
          <p:nvPr>
            <p:ph type="title"/>
          </p:nvPr>
        </p:nvSpPr>
        <p:spPr>
          <a:xfrm>
            <a:off x="457200" y="485775"/>
            <a:ext cx="7383463" cy="1595438"/>
          </a:xfrm>
        </p:spPr>
        <p:txBody>
          <a:bodyPr rtlCol="0">
            <a:normAutofit fontScale="90000"/>
          </a:bodyPr>
          <a:lstStyle/>
          <a:p>
            <a:pPr eaLnBrk="1" fontAlgn="auto" hangingPunct="1">
              <a:spcAft>
                <a:spcPts val="0"/>
              </a:spcAft>
              <a:defRPr/>
            </a:pPr>
            <a:r>
              <a:rPr lang="en-GB" dirty="0"/>
              <a:t>Putting Others Before Yourself</a:t>
            </a:r>
          </a:p>
        </p:txBody>
      </p:sp>
      <p:pic>
        <p:nvPicPr>
          <p:cNvPr id="15364" name="Whole Class">
            <a:extLst>
              <a:ext uri="{FF2B5EF4-FFF2-40B4-BE49-F238E27FC236}">
                <a16:creationId xmlns:a16="http://schemas.microsoft.com/office/drawing/2014/main" id="{58F32BAB-15D1-4DD4-8609-005E67A1CFA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4">
            <a:extLst>
              <a:ext uri="{FF2B5EF4-FFF2-40B4-BE49-F238E27FC236}">
                <a16:creationId xmlns:a16="http://schemas.microsoft.com/office/drawing/2014/main" id="{6D3EEF83-3579-4DF9-AFA3-C7445935430D}"/>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909638" y="1970088"/>
            <a:ext cx="1992312" cy="412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A1E2FD1A-E883-4F78-870E-82643FF529B1}"/>
              </a:ext>
            </a:extLst>
          </p:cNvPr>
          <p:cNvSpPr txBox="1">
            <a:spLocks noChangeArrowheads="1"/>
          </p:cNvSpPr>
          <p:nvPr/>
        </p:nvSpPr>
        <p:spPr bwMode="auto">
          <a:xfrm>
            <a:off x="3233738" y="2598738"/>
            <a:ext cx="44862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How did Abdul put the poor man’s needs before the needs of himself and his family?</a:t>
            </a:r>
          </a:p>
        </p:txBody>
      </p:sp>
      <p:pic>
        <p:nvPicPr>
          <p:cNvPr id="15367" name="Picture 9">
            <a:extLst>
              <a:ext uri="{FF2B5EF4-FFF2-40B4-BE49-F238E27FC236}">
                <a16:creationId xmlns:a16="http://schemas.microsoft.com/office/drawing/2014/main" id="{8DA17B4D-DB69-46E3-A664-185B629CFEF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248400" y="3314700"/>
            <a:ext cx="21336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8D4659FF-2169-4558-883B-37B6A5BA3394}"/>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3272"/>
    </mc:Choice>
    <mc:Fallback>
      <p:transition spd="slow" advTm="13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3"/>
                </p:tgtEl>
              </p:cMediaNode>
            </p:audio>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42D6F3ED-9F10-4DBD-A120-96C066EA48EC}"/>
              </a:ext>
            </a:extLst>
          </p:cNvPr>
          <p:cNvSpPr>
            <a:spLocks noGrp="1"/>
          </p:cNvSpPr>
          <p:nvPr>
            <p:ph type="title"/>
          </p:nvPr>
        </p:nvSpPr>
        <p:spPr>
          <a:xfrm>
            <a:off x="457200" y="485775"/>
            <a:ext cx="8220075" cy="1595438"/>
          </a:xfrm>
        </p:spPr>
        <p:txBody>
          <a:bodyPr/>
          <a:lstStyle/>
          <a:p>
            <a:pPr eaLnBrk="1" hangingPunct="1"/>
            <a:r>
              <a:rPr lang="en-GB" altLang="en-US"/>
              <a:t>Be My Guest Activity</a:t>
            </a:r>
          </a:p>
        </p:txBody>
      </p:sp>
      <p:pic>
        <p:nvPicPr>
          <p:cNvPr id="16387" name="Pairs">
            <a:extLst>
              <a:ext uri="{FF2B5EF4-FFF2-40B4-BE49-F238E27FC236}">
                <a16:creationId xmlns:a16="http://schemas.microsoft.com/office/drawing/2014/main" id="{5F222E0D-160F-4DB3-924D-A18F4586920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2C45B63E-FA90-4B9F-ABCF-AA5C8A771960}"/>
              </a:ext>
            </a:extLst>
          </p:cNvPr>
          <p:cNvSpPr/>
          <p:nvPr/>
        </p:nvSpPr>
        <p:spPr>
          <a:xfrm>
            <a:off x="755650" y="1854200"/>
            <a:ext cx="7632700" cy="4238625"/>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 name="Picture 1">
            <a:extLst>
              <a:ext uri="{FF2B5EF4-FFF2-40B4-BE49-F238E27FC236}">
                <a16:creationId xmlns:a16="http://schemas.microsoft.com/office/drawing/2014/main" id="{D0C7B56C-4522-46E9-8FAC-527F73DB95A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143250" y="1952625"/>
            <a:ext cx="2857500" cy="4041775"/>
          </a:xfrm>
          <a:prstGeom prst="rect">
            <a:avLst/>
          </a:prstGeom>
          <a:effectLst>
            <a:outerShdw blurRad="50800" dist="38100" dir="13500000" algn="br" rotWithShape="0">
              <a:prstClr val="black">
                <a:alpha val="40000"/>
              </a:prstClr>
            </a:outerShdw>
          </a:effectLst>
        </p:spPr>
      </p:pic>
      <p:pic>
        <p:nvPicPr>
          <p:cNvPr id="3" name="Audio 2">
            <a:hlinkClick r:id="" action="ppaction://media"/>
            <a:extLst>
              <a:ext uri="{FF2B5EF4-FFF2-40B4-BE49-F238E27FC236}">
                <a16:creationId xmlns:a16="http://schemas.microsoft.com/office/drawing/2014/main" id="{7A911818-6E8E-421B-B7A8-2CBCB3BF525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18500" y="60325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2531"/>
    </mc:Choice>
    <mc:Fallback>
      <p:transition spd="slow" advTm="225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64342-1117-4715-A38A-69D52C1EFF41}"/>
              </a:ext>
            </a:extLst>
          </p:cNvPr>
          <p:cNvSpPr>
            <a:spLocks noGrp="1"/>
          </p:cNvSpPr>
          <p:nvPr>
            <p:ph type="title"/>
          </p:nvPr>
        </p:nvSpPr>
        <p:spPr>
          <a:xfrm>
            <a:off x="457200" y="485775"/>
            <a:ext cx="7246938" cy="1595438"/>
          </a:xfrm>
        </p:spPr>
        <p:txBody>
          <a:bodyPr rtlCol="0">
            <a:normAutofit fontScale="90000"/>
          </a:bodyPr>
          <a:lstStyle/>
          <a:p>
            <a:pPr eaLnBrk="1" fontAlgn="auto" hangingPunct="1">
              <a:spcAft>
                <a:spcPts val="0"/>
              </a:spcAft>
              <a:defRPr/>
            </a:pPr>
            <a:r>
              <a:rPr lang="en-GB" dirty="0"/>
              <a:t>How Can The Story Help Us?</a:t>
            </a:r>
          </a:p>
        </p:txBody>
      </p:sp>
      <p:pic>
        <p:nvPicPr>
          <p:cNvPr id="17411" name="Whole Class">
            <a:extLst>
              <a:ext uri="{FF2B5EF4-FFF2-40B4-BE49-F238E27FC236}">
                <a16:creationId xmlns:a16="http://schemas.microsoft.com/office/drawing/2014/main" id="{4738E109-851B-4B53-8740-56FDD91F031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a:extLst>
              <a:ext uri="{FF2B5EF4-FFF2-40B4-BE49-F238E27FC236}">
                <a16:creationId xmlns:a16="http://schemas.microsoft.com/office/drawing/2014/main" id="{0A91C959-148B-4133-BA56-7107B5BE6816}"/>
              </a:ext>
            </a:extLst>
          </p:cNvPr>
          <p:cNvSpPr/>
          <p:nvPr/>
        </p:nvSpPr>
        <p:spPr>
          <a:xfrm>
            <a:off x="755650" y="3208338"/>
            <a:ext cx="7632700" cy="2884487"/>
          </a:xfrm>
          <a:prstGeom prst="roundRect">
            <a:avLst>
              <a:gd name="adj" fmla="val 9167"/>
            </a:avLst>
          </a:prstGeom>
          <a:solidFill>
            <a:srgbClr val="CFF1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3" name="Rectangle 5">
            <a:extLst>
              <a:ext uri="{FF2B5EF4-FFF2-40B4-BE49-F238E27FC236}">
                <a16:creationId xmlns:a16="http://schemas.microsoft.com/office/drawing/2014/main" id="{87C0839A-D52E-4C06-B228-63FEC0B0AECF}"/>
              </a:ext>
            </a:extLst>
          </p:cNvPr>
          <p:cNvSpPr>
            <a:spLocks noChangeArrowheads="1"/>
          </p:cNvSpPr>
          <p:nvPr/>
        </p:nvSpPr>
        <p:spPr bwMode="auto">
          <a:xfrm>
            <a:off x="2901950" y="2081213"/>
            <a:ext cx="49895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Think of a time when someone has put what you wanted before what they wanted. </a:t>
            </a:r>
          </a:p>
          <a:p>
            <a:pPr eaLnBrk="1" hangingPunct="1">
              <a:lnSpc>
                <a:spcPct val="100000"/>
              </a:lnSpc>
              <a:spcBef>
                <a:spcPct val="0"/>
              </a:spcBef>
              <a:buFontTx/>
              <a:buNone/>
            </a:pPr>
            <a:r>
              <a:rPr lang="en-US" altLang="en-US">
                <a:solidFill>
                  <a:schemeClr val="tx1"/>
                </a:solidFill>
              </a:rPr>
              <a:t>What did they do and how did it make you feel?</a:t>
            </a:r>
          </a:p>
        </p:txBody>
      </p:sp>
      <p:pic>
        <p:nvPicPr>
          <p:cNvPr id="17414" name="Picture 6">
            <a:extLst>
              <a:ext uri="{FF2B5EF4-FFF2-40B4-BE49-F238E27FC236}">
                <a16:creationId xmlns:a16="http://schemas.microsoft.com/office/drawing/2014/main" id="{0C0964CD-2893-40E1-95EC-7A73A3BDDF0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1978025"/>
            <a:ext cx="2343150"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 name="Group 10">
            <a:extLst>
              <a:ext uri="{FF2B5EF4-FFF2-40B4-BE49-F238E27FC236}">
                <a16:creationId xmlns:a16="http://schemas.microsoft.com/office/drawing/2014/main" id="{B7AED2BE-8986-40D2-94D3-D33A5A0DA688}"/>
              </a:ext>
            </a:extLst>
          </p:cNvPr>
          <p:cNvGrpSpPr>
            <a:grpSpLocks/>
          </p:cNvGrpSpPr>
          <p:nvPr/>
        </p:nvGrpSpPr>
        <p:grpSpPr bwMode="auto">
          <a:xfrm>
            <a:off x="3246438" y="3384550"/>
            <a:ext cx="5197475" cy="2706688"/>
            <a:chOff x="3246167" y="3384356"/>
            <a:chExt cx="5197442" cy="2706390"/>
          </a:xfrm>
        </p:grpSpPr>
        <p:pic>
          <p:nvPicPr>
            <p:cNvPr id="17416" name="Picture 7">
              <a:extLst>
                <a:ext uri="{FF2B5EF4-FFF2-40B4-BE49-F238E27FC236}">
                  <a16:creationId xmlns:a16="http://schemas.microsoft.com/office/drawing/2014/main" id="{9BD56323-FCB4-4764-9E2B-B14A2DC3A65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17893" y="3384356"/>
              <a:ext cx="1925716" cy="2706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Cloud Callout 8">
              <a:extLst>
                <a:ext uri="{FF2B5EF4-FFF2-40B4-BE49-F238E27FC236}">
                  <a16:creationId xmlns:a16="http://schemas.microsoft.com/office/drawing/2014/main" id="{5A1E5093-6D7D-4373-A0EF-BE7C01C2B341}"/>
                </a:ext>
              </a:extLst>
            </p:cNvPr>
            <p:cNvSpPr/>
            <p:nvPr/>
          </p:nvSpPr>
          <p:spPr>
            <a:xfrm>
              <a:off x="3246167" y="3971666"/>
              <a:ext cx="2497121" cy="1787328"/>
            </a:xfrm>
            <a:prstGeom prst="cloudCallout">
              <a:avLst>
                <a:gd name="adj1" fmla="val 90353"/>
                <a:gd name="adj2" fmla="val -31338"/>
              </a:avLst>
            </a:prstGeom>
            <a:solidFill>
              <a:schemeClr val="bg1"/>
            </a:solidFill>
            <a:ln>
              <a:solidFill>
                <a:srgbClr val="7C9DB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8" name="Rectangle 9">
              <a:extLst>
                <a:ext uri="{FF2B5EF4-FFF2-40B4-BE49-F238E27FC236}">
                  <a16:creationId xmlns:a16="http://schemas.microsoft.com/office/drawing/2014/main" id="{DAA40CBD-2E54-4989-B2AB-B4E3104B68DA}"/>
                </a:ext>
              </a:extLst>
            </p:cNvPr>
            <p:cNvSpPr>
              <a:spLocks noChangeArrowheads="1"/>
            </p:cNvSpPr>
            <p:nvPr/>
          </p:nvSpPr>
          <p:spPr bwMode="auto">
            <a:xfrm>
              <a:off x="3764963" y="4403711"/>
              <a:ext cx="162063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What could you do to help other people?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9C4A41BF-A26F-4188-9380-2BBDCE929AD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C1E1758E-221B-4D60-BEE0-D2349F7D8D86}"/>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8436" name="Title 1">
            <a:extLst>
              <a:ext uri="{FF2B5EF4-FFF2-40B4-BE49-F238E27FC236}">
                <a16:creationId xmlns:a16="http://schemas.microsoft.com/office/drawing/2014/main" id="{334FEB02-80C5-41E4-B5C5-CB953A7BE1C2}"/>
              </a:ext>
            </a:extLst>
          </p:cNvPr>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18437" name="Title 1">
            <a:extLst>
              <a:ext uri="{FF2B5EF4-FFF2-40B4-BE49-F238E27FC236}">
                <a16:creationId xmlns:a16="http://schemas.microsoft.com/office/drawing/2014/main" id="{45172C29-8F76-47AB-B5BB-CA295B02221D}"/>
              </a:ext>
            </a:extLst>
          </p:cNvPr>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18438" name="Content Placeholder 15">
            <a:extLst>
              <a:ext uri="{FF2B5EF4-FFF2-40B4-BE49-F238E27FC236}">
                <a16:creationId xmlns:a16="http://schemas.microsoft.com/office/drawing/2014/main" id="{C27A1C5F-C97F-428E-94E6-5F6B1E6C5177}"/>
              </a:ext>
            </a:extLst>
          </p:cNvPr>
          <p:cNvSpPr>
            <a:spLocks noGrp="1"/>
          </p:cNvSpPr>
          <p:nvPr>
            <p:ph idx="1"/>
          </p:nvPr>
        </p:nvSpPr>
        <p:spPr>
          <a:xfrm>
            <a:off x="628650" y="1127125"/>
            <a:ext cx="7886700" cy="1409700"/>
          </a:xfrm>
        </p:spPr>
        <p:txBody>
          <a:bodyPr/>
          <a:lstStyle/>
          <a:p>
            <a:pPr eaLnBrk="1" hangingPunct="1"/>
            <a:r>
              <a:rPr lang="en-GB" altLang="en-US"/>
              <a:t>I can explain the message in the story Be My Guest.</a:t>
            </a:r>
          </a:p>
        </p:txBody>
      </p:sp>
      <p:sp>
        <p:nvSpPr>
          <p:cNvPr id="20" name="Content Placeholder 15">
            <a:extLst>
              <a:ext uri="{FF2B5EF4-FFF2-40B4-BE49-F238E27FC236}">
                <a16:creationId xmlns:a16="http://schemas.microsoft.com/office/drawing/2014/main" id="{CE1486EA-6DD2-4F89-9F2C-8311ACE03372}"/>
              </a:ext>
            </a:extLst>
          </p:cNvPr>
          <p:cNvSpPr txBox="1">
            <a:spLocks/>
          </p:cNvSpPr>
          <p:nvPr/>
        </p:nvSpPr>
        <p:spPr>
          <a:xfrm>
            <a:off x="628650" y="3467100"/>
            <a:ext cx="7886700" cy="1409700"/>
          </a:xfrm>
          <a:prstGeom prst="rect">
            <a:avLst/>
          </a:prstGeom>
          <a:noFill/>
          <a:ln w="25400">
            <a:noFill/>
          </a:ln>
        </p:spPr>
        <p:txBody>
          <a:bodyPr lIns="180000" tIns="252000" rIns="252000" bIns="18000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I can tell you what making a sacrifice means.</a:t>
            </a:r>
          </a:p>
          <a:p>
            <a:pPr fontAlgn="auto">
              <a:spcAft>
                <a:spcPts val="0"/>
              </a:spcAft>
              <a:defRPr/>
            </a:pPr>
            <a:r>
              <a:rPr lang="en-GB" dirty="0"/>
              <a:t>I can tell you why it’s important to think of others, before yourself.</a:t>
            </a:r>
          </a:p>
          <a:p>
            <a:pPr fontAlgn="auto">
              <a:spcAft>
                <a:spcPts val="0"/>
              </a:spcAft>
              <a:defRPr/>
            </a:pPr>
            <a:r>
              <a:rPr lang="en-GB" dirty="0"/>
              <a:t>I can say how the story can help me in my own life.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 name="TIMING" val="|2.9|7|7.2|3.5|2.8"/>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 name="TIMING" val="|4.6"/>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1000</TotalTime>
  <Words>357</Words>
  <Application>Microsoft Office PowerPoint</Application>
  <PresentationFormat>On-screen Show (4:3)</PresentationFormat>
  <Paragraphs>34</Paragraphs>
  <Slides>13</Slides>
  <Notes>0</Notes>
  <HiddenSlides>0</HiddenSlides>
  <MMClips>10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BPreplay</vt:lpstr>
      <vt:lpstr>Sassoon Infant Md</vt:lpstr>
      <vt:lpstr>Sassoon Infant Rg</vt:lpstr>
      <vt:lpstr>Calibri</vt:lpstr>
      <vt:lpstr>Arial</vt:lpstr>
      <vt:lpstr>Office Theme</vt:lpstr>
      <vt:lpstr>RE</vt:lpstr>
      <vt:lpstr>PowerPoint Presentation</vt:lpstr>
      <vt:lpstr>Title slide (themed) here</vt:lpstr>
      <vt:lpstr>Putting Others First</vt:lpstr>
      <vt:lpstr>PowerPoint Presentation</vt:lpstr>
      <vt:lpstr>PowerPoint Presentation</vt:lpstr>
      <vt:lpstr>PowerPoint Presentation</vt:lpstr>
      <vt:lpstr>PowerPoint Presentation</vt:lpstr>
      <vt:lpstr>Putting Others Before Yourself</vt:lpstr>
      <vt:lpstr>Be My Guest Activity</vt:lpstr>
      <vt:lpstr>How Can The Story Help Us?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Christina Weerasekera</cp:lastModifiedBy>
  <cp:revision>77</cp:revision>
  <dcterms:created xsi:type="dcterms:W3CDTF">2014-10-01T16:09:27Z</dcterms:created>
  <dcterms:modified xsi:type="dcterms:W3CDTF">2021-02-07T16:07:14Z</dcterms:modified>
</cp:coreProperties>
</file>