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320" r:id="rId2"/>
    <p:sldId id="286" r:id="rId3"/>
    <p:sldId id="301" r:id="rId4"/>
    <p:sldId id="318" r:id="rId5"/>
    <p:sldId id="257" r:id="rId6"/>
    <p:sldId id="295" r:id="rId7"/>
    <p:sldId id="321" r:id="rId8"/>
    <p:sldId id="300" r:id="rId9"/>
    <p:sldId id="291" r:id="rId10"/>
  </p:sldIdLst>
  <p:sldSz cx="10160000" cy="7620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XCCW Joined 1a" panose="03050602040000000000" pitchFamily="66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6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FF1F3-42F1-4D2E-ABA8-142B9569097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22772D-213E-4E57-8BC8-EBA0F66835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47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22772D-213E-4E57-8BC8-EBA0F66835F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645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22772D-213E-4E57-8BC8-EBA0F66835F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56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29840-A471-49DB-875B-62227D2C9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117921-A97F-4CE5-A2DC-693B73E48B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A351-EB93-46B1-AC42-90471F149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90037-89C3-4A9E-AA95-A028B62EF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30502-AF48-413F-9AA9-FAB96BC86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90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75936-4EE9-4A13-8751-E206FD2AF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98DFC-01AC-4140-9C5B-0FB462C39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DA180-3E54-4CC2-B2D2-6C8811749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8CA14-ABCE-41E9-806A-4A80B80C3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C7E99-ACE1-40F8-A8E7-835CA3BE9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45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40C74-928F-47D2-BA42-C64116595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4AF61F-39A5-43FB-A0DD-1B25C6EF3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D9B8D7-1674-4754-B37A-7EEA28C83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18899-C225-4312-A2AF-E3A28ED64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EC0AE-DF39-4F4D-83B6-ABE05123B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47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89AA3-BB97-4EDB-A394-45BCC43C1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5C20F-21AB-420B-AEDE-FF17448A35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773A25-AE32-4414-A1B0-8956C05EA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840C3-62C4-480A-9A76-40B60EDAA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6EAFBA-820F-4D18-9274-BD1360DF4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E6ABB-F106-4D3D-B9D5-0F961D797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36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A90C7-CCC2-442B-AC01-9997A8C24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17D667-6E6A-425E-A9F2-AB5611FF3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FEB175-0101-4D18-841A-B88B291E7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3A6C87-0D67-4A2E-BBFD-28BE1DFCD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8476EC-581E-4AA6-8926-DBE568928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F7AC1A-1852-46D6-9747-5EA87EF04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70B260-E76B-484C-93B1-7A5D671EB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F98F12-6DD6-41F9-A771-F21C19C4E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20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76C02-8E23-44E3-9C30-B8F354C93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ACAA9-5FA7-4565-AFA3-7ECCDC9E0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C049DA-2861-4138-8A86-272656526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DB3C9E-79DF-4239-9640-888961A3C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541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0C6E54-487D-49BA-8B62-A4A6A7383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E9EA5D-7ECC-4812-9BAC-226030239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508B51-908A-4EE7-98EC-4018EA436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931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1941E-F5AC-42E4-86D1-99A6F6B83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F6A26-3C83-4AA5-B90B-88AA774E0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02F2E6-66F4-421D-8A1C-A765BF44FC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C8F37-7813-4EF7-99CF-750DC896E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57063-79BA-4BFC-9F21-1E637A527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C861B-F3B2-4377-89CA-100FF4AD0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475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3BD8E-9FEE-4B67-BC7F-F6A93E7A4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D02243-5E9B-4BED-AC95-3F2FB9A9DF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BCE15F-CA0C-4E06-9C2E-1BB8984798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899F7C-893D-4766-8342-E49DEE0A9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9F1B91-FC46-48D8-92BD-AAEC09C9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D61D04-9CD1-4A36-855A-E294E1832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520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AB559-5CAC-44E7-94A0-D4B39657A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B8A280-8F49-4206-B4EF-E8AD77AE25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E2FB9-E259-470C-B679-38A80AC03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53F17-02A3-4A02-B599-A7AAFE9AE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B2950-C8B3-48AE-9EB5-C38B64AB5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856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9FF592-92BF-4938-A172-1368B69A72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EBBD95-9CE9-47A8-8C4A-8E985EFC20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A6D59-DAAE-4EB6-AC27-60A1E2666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6F3A1-35AC-4266-A5E5-9943B0693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82E226-AB1E-4E7F-80CE-737392ED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220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ABCC5-B730-41C4-855F-0F6FC80D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8B354E-1C96-4AEB-BE7D-4478BE416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A435A-AE3E-4D2F-97BE-1875AD9612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EF2B2-5823-4C7A-A84C-CB75270E87CB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D1CD3-EB29-4004-9D11-72207DE97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0E0F7-1816-40F1-B06A-597A616DCF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296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896D9F-64F9-4EBC-882F-B57D2438E837}"/>
              </a:ext>
            </a:extLst>
          </p:cNvPr>
          <p:cNvSpPr txBox="1"/>
          <p:nvPr/>
        </p:nvSpPr>
        <p:spPr>
          <a:xfrm>
            <a:off x="579296" y="6975016"/>
            <a:ext cx="9855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© Original plan copyright Hamilton Trust, who give permission for it to be adapted as wished by individual users</a:t>
            </a:r>
            <a:r>
              <a:rPr lang="en-GB" sz="1800"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. 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2C5446-A7AF-40EF-A428-FEA6027C19A8}"/>
              </a:ext>
            </a:extLst>
          </p:cNvPr>
          <p:cNvSpPr txBox="1"/>
          <p:nvPr/>
        </p:nvSpPr>
        <p:spPr>
          <a:xfrm>
            <a:off x="2951602" y="175595"/>
            <a:ext cx="4938533" cy="6617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B0C288-78A8-4A9F-9CB7-BBB9B0F91C8F}"/>
              </a:ext>
            </a:extLst>
          </p:cNvPr>
          <p:cNvSpPr txBox="1"/>
          <p:nvPr/>
        </p:nvSpPr>
        <p:spPr>
          <a:xfrm>
            <a:off x="1285875" y="1621560"/>
            <a:ext cx="7620000" cy="40780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b="1" strike="sngStrike" dirty="0">
                <a:solidFill>
                  <a:srgbClr val="000000"/>
                </a:solidFill>
                <a:latin typeface="Harrington - 50"/>
              </a:rPr>
              <a:t>Day 1</a:t>
            </a:r>
            <a:r>
              <a:rPr lang="en-GB" sz="3700" strike="sngStrike" dirty="0">
                <a:solidFill>
                  <a:srgbClr val="000000"/>
                </a:solidFill>
                <a:latin typeface="Harrington - 50"/>
              </a:rPr>
              <a:t>-Identify the features</a:t>
            </a:r>
          </a:p>
          <a:p>
            <a:r>
              <a:rPr lang="en-GB" sz="3700" b="1" dirty="0">
                <a:solidFill>
                  <a:srgbClr val="000000"/>
                </a:solidFill>
                <a:latin typeface="Harrington - 50"/>
              </a:rPr>
              <a:t>Day 2</a:t>
            </a:r>
            <a:r>
              <a:rPr lang="en-GB" sz="3700" dirty="0">
                <a:solidFill>
                  <a:srgbClr val="000000"/>
                </a:solidFill>
                <a:latin typeface="Harrington - 50"/>
              </a:rPr>
              <a:t>-Plan and write the first part of your journal</a:t>
            </a:r>
          </a:p>
          <a:p>
            <a:r>
              <a:rPr lang="en-GB" sz="3700" b="1" dirty="0">
                <a:solidFill>
                  <a:srgbClr val="000000"/>
                </a:solidFill>
                <a:latin typeface="Harrington - 50"/>
              </a:rPr>
              <a:t>Day 3</a:t>
            </a:r>
            <a:r>
              <a:rPr lang="en-GB" sz="3700" dirty="0">
                <a:solidFill>
                  <a:srgbClr val="000000"/>
                </a:solidFill>
                <a:latin typeface="Harrington - 50"/>
              </a:rPr>
              <a:t>-Plan and write the second part of your journal</a:t>
            </a:r>
          </a:p>
          <a:p>
            <a:r>
              <a:rPr lang="en-GB" sz="3700" b="1" dirty="0">
                <a:solidFill>
                  <a:srgbClr val="000000"/>
                </a:solidFill>
                <a:latin typeface="Harrington - 50"/>
              </a:rPr>
              <a:t>Day 4</a:t>
            </a:r>
            <a:r>
              <a:rPr lang="en-GB" sz="3700" dirty="0">
                <a:solidFill>
                  <a:srgbClr val="000000"/>
                </a:solidFill>
                <a:latin typeface="Harrington - 50"/>
              </a:rPr>
              <a:t>-Edit and present your work as a journal.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E92B9CF-346D-44BF-94FC-727CE447A6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3741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02"/>
    </mc:Choice>
    <mc:Fallback>
      <p:transition spd="slow" advTm="228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AA2E88D-C399-43E0-857A-18776D9095D6}"/>
              </a:ext>
            </a:extLst>
          </p:cNvPr>
          <p:cNvSpPr txBox="1"/>
          <p:nvPr/>
        </p:nvSpPr>
        <p:spPr>
          <a:xfrm>
            <a:off x="373822" y="105466"/>
            <a:ext cx="4068583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Day 2</a:t>
            </a:r>
          </a:p>
        </p:txBody>
      </p:sp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848F9EF1-DF45-4759-B7AB-15495B7A531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239010" y="941126"/>
            <a:ext cx="7391400" cy="572008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CE0FBB7-5B75-4FEE-8CC6-81F84BC7E4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729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83"/>
    </mc:Choice>
    <mc:Fallback xmlns="">
      <p:transition spd="slow" advTm="14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C9546E8-310F-4CA8-B8F6-A39F82A2534F}"/>
              </a:ext>
            </a:extLst>
          </p:cNvPr>
          <p:cNvSpPr/>
          <p:nvPr/>
        </p:nvSpPr>
        <p:spPr>
          <a:xfrm>
            <a:off x="116602" y="932550"/>
            <a:ext cx="9926796" cy="6344550"/>
          </a:xfrm>
          <a:custGeom>
            <a:avLst/>
            <a:gdLst/>
            <a:ahLst/>
            <a:cxnLst/>
            <a:rect l="0" t="0" r="0" b="0"/>
            <a:pathLst>
              <a:path w="9926796" h="4563062">
                <a:moveTo>
                  <a:pt x="0" y="0"/>
                </a:moveTo>
                <a:lnTo>
                  <a:pt x="9926795" y="0"/>
                </a:lnTo>
                <a:lnTo>
                  <a:pt x="9926795" y="4563061"/>
                </a:lnTo>
                <a:lnTo>
                  <a:pt x="0" y="4563061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pb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43428E6-A537-43F0-A2A7-0BC3A1C61B63}"/>
              </a:ext>
            </a:extLst>
          </p:cNvPr>
          <p:cNvSpPr/>
          <p:nvPr/>
        </p:nvSpPr>
        <p:spPr>
          <a:xfrm>
            <a:off x="2290416" y="2384275"/>
            <a:ext cx="5682450" cy="3396962"/>
          </a:xfrm>
          <a:custGeom>
            <a:avLst/>
            <a:gdLst/>
            <a:ahLst/>
            <a:cxnLst/>
            <a:rect l="0" t="0" r="0" b="0"/>
            <a:pathLst>
              <a:path w="5682450" h="1671309">
                <a:moveTo>
                  <a:pt x="0" y="0"/>
                </a:moveTo>
                <a:lnTo>
                  <a:pt x="5682449" y="0"/>
                </a:lnTo>
                <a:lnTo>
                  <a:pt x="5682449" y="1671308"/>
                </a:lnTo>
                <a:lnTo>
                  <a:pt x="0" y="1671308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15D60-FC08-48F2-821C-E72FAB7E1346}"/>
              </a:ext>
            </a:extLst>
          </p:cNvPr>
          <p:cNvPicPr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127" y="3068985"/>
            <a:ext cx="2001728" cy="149174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775E7B-0688-46FD-84F0-DBAC06E9FB1B}"/>
              </a:ext>
            </a:extLst>
          </p:cNvPr>
          <p:cNvSpPr txBox="1"/>
          <p:nvPr/>
        </p:nvSpPr>
        <p:spPr>
          <a:xfrm>
            <a:off x="2553156" y="2499447"/>
            <a:ext cx="1842059" cy="4001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b="1" dirty="0">
                <a:solidFill>
                  <a:schemeClr val="accent1"/>
                </a:solidFill>
                <a:latin typeface="Harrington - 21"/>
              </a:rPr>
              <a:t>Travel Writing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084E93-9943-4227-B80F-0AECF0161E57}"/>
              </a:ext>
            </a:extLst>
          </p:cNvPr>
          <p:cNvSpPr txBox="1"/>
          <p:nvPr/>
        </p:nvSpPr>
        <p:spPr>
          <a:xfrm>
            <a:off x="533856" y="965200"/>
            <a:ext cx="56388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Arial - 28"/>
              </a:rPr>
              <a:t>Features or Ingredients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97ED3E-5417-422D-9FFB-A327A3FFA6DE}"/>
              </a:ext>
            </a:extLst>
          </p:cNvPr>
          <p:cNvSpPr txBox="1"/>
          <p:nvPr/>
        </p:nvSpPr>
        <p:spPr>
          <a:xfrm>
            <a:off x="4659107" y="2338393"/>
            <a:ext cx="1451483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Arial - 28"/>
              </a:rPr>
              <a:t>Purpose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E202456-370A-4EE4-B425-357E7112EA5A}"/>
              </a:ext>
            </a:extLst>
          </p:cNvPr>
          <p:cNvSpPr txBox="1"/>
          <p:nvPr/>
        </p:nvSpPr>
        <p:spPr>
          <a:xfrm>
            <a:off x="2039512" y="6629858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present tense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37A26A-4644-49E5-AF31-C615E7AB740C}"/>
              </a:ext>
            </a:extLst>
          </p:cNvPr>
          <p:cNvSpPr txBox="1"/>
          <p:nvPr/>
        </p:nvSpPr>
        <p:spPr>
          <a:xfrm>
            <a:off x="1152843" y="1549323"/>
            <a:ext cx="3666946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descriptions- adjectives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C837271-1D36-4660-ACB6-EEF0176DE6DB}"/>
              </a:ext>
            </a:extLst>
          </p:cNvPr>
          <p:cNvSpPr txBox="1"/>
          <p:nvPr/>
        </p:nvSpPr>
        <p:spPr>
          <a:xfrm>
            <a:off x="4947100" y="1128275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facts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C239A6-3254-4607-AFF0-9D8931ACCBC3}"/>
              </a:ext>
            </a:extLst>
          </p:cNvPr>
          <p:cNvSpPr txBox="1"/>
          <p:nvPr/>
        </p:nvSpPr>
        <p:spPr>
          <a:xfrm>
            <a:off x="296687" y="5280083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positive writing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8B5656E-E9C7-4306-AB60-2DA5897F3691}"/>
              </a:ext>
            </a:extLst>
          </p:cNvPr>
          <p:cNvSpPr txBox="1"/>
          <p:nvPr/>
        </p:nvSpPr>
        <p:spPr>
          <a:xfrm>
            <a:off x="4470855" y="6208353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pictures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0940B11-7BE5-4683-9F8E-17E9B14B815C}"/>
              </a:ext>
            </a:extLst>
          </p:cNvPr>
          <p:cNvSpPr txBox="1"/>
          <p:nvPr/>
        </p:nvSpPr>
        <p:spPr>
          <a:xfrm>
            <a:off x="8123114" y="3179929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lists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B44E8B9-A262-4A41-A039-D3A20B8FF344}"/>
              </a:ext>
            </a:extLst>
          </p:cNvPr>
          <p:cNvSpPr txBox="1"/>
          <p:nvPr/>
        </p:nvSpPr>
        <p:spPr>
          <a:xfrm>
            <a:off x="8569827" y="2264180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food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DEBEE7D-005D-42C3-98CB-BACA9A30C83D}"/>
              </a:ext>
            </a:extLst>
          </p:cNvPr>
          <p:cNvSpPr txBox="1"/>
          <p:nvPr/>
        </p:nvSpPr>
        <p:spPr>
          <a:xfrm>
            <a:off x="8425710" y="2841375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language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A371328-9ECF-410F-AA55-48A214143381}"/>
              </a:ext>
            </a:extLst>
          </p:cNvPr>
          <p:cNvSpPr txBox="1"/>
          <p:nvPr/>
        </p:nvSpPr>
        <p:spPr>
          <a:xfrm>
            <a:off x="5238836" y="1898999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strong verbs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6F28394-F44F-42AD-95FB-DD24B12E1971}"/>
              </a:ext>
            </a:extLst>
          </p:cNvPr>
          <p:cNvSpPr txBox="1"/>
          <p:nvPr/>
        </p:nvSpPr>
        <p:spPr>
          <a:xfrm>
            <a:off x="6843039" y="6045083"/>
            <a:ext cx="2172440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best time to visit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4D4574-3F94-45A3-8BE5-6F508EE6385A}"/>
              </a:ext>
            </a:extLst>
          </p:cNvPr>
          <p:cNvSpPr txBox="1"/>
          <p:nvPr/>
        </p:nvSpPr>
        <p:spPr>
          <a:xfrm>
            <a:off x="4554883" y="2719081"/>
            <a:ext cx="3314701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Make the reader want to finish reading the piece of writing</a:t>
            </a:r>
          </a:p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Make the reader want to go to the country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0E6201-8373-439D-9F4D-764FCD3E8B1C}"/>
              </a:ext>
            </a:extLst>
          </p:cNvPr>
          <p:cNvSpPr txBox="1"/>
          <p:nvPr/>
        </p:nvSpPr>
        <p:spPr>
          <a:xfrm>
            <a:off x="7388667" y="1151539"/>
            <a:ext cx="2424287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physical features of the country e.g. mountains etc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62FEFE6-1543-4158-8D29-D721C8E4A99E}"/>
              </a:ext>
            </a:extLst>
          </p:cNvPr>
          <p:cNvSpPr txBox="1"/>
          <p:nvPr/>
        </p:nvSpPr>
        <p:spPr>
          <a:xfrm>
            <a:off x="2628796" y="4854828"/>
            <a:ext cx="1842059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Harrington - 21"/>
              </a:rPr>
              <a:t>Travel Journaling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1D7BBA5-EAB3-4F07-8923-32AC6A4232EC}"/>
              </a:ext>
            </a:extLst>
          </p:cNvPr>
          <p:cNvSpPr txBox="1"/>
          <p:nvPr/>
        </p:nvSpPr>
        <p:spPr>
          <a:xfrm>
            <a:off x="296686" y="193886"/>
            <a:ext cx="9746711" cy="73866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XCCW Joined 1a" panose="03050602040000000000" pitchFamily="66" charset="0"/>
              </a:rPr>
              <a:t>What could we add and/or take away? What is the purpose, is it the same or different?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B3745C8-52F8-4707-A672-4EA938FF69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112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77"/>
    </mc:Choice>
    <mc:Fallback xmlns="">
      <p:transition spd="slow" advTm="121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C9546E8-310F-4CA8-B8F6-A39F82A2534F}"/>
              </a:ext>
            </a:extLst>
          </p:cNvPr>
          <p:cNvSpPr/>
          <p:nvPr/>
        </p:nvSpPr>
        <p:spPr>
          <a:xfrm>
            <a:off x="116602" y="932550"/>
            <a:ext cx="9926796" cy="6344550"/>
          </a:xfrm>
          <a:custGeom>
            <a:avLst/>
            <a:gdLst/>
            <a:ahLst/>
            <a:cxnLst/>
            <a:rect l="0" t="0" r="0" b="0"/>
            <a:pathLst>
              <a:path w="9926796" h="4563062">
                <a:moveTo>
                  <a:pt x="0" y="0"/>
                </a:moveTo>
                <a:lnTo>
                  <a:pt x="9926795" y="0"/>
                </a:lnTo>
                <a:lnTo>
                  <a:pt x="9926795" y="4563061"/>
                </a:lnTo>
                <a:lnTo>
                  <a:pt x="0" y="4563061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pb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43428E6-A537-43F0-A2A7-0BC3A1C61B63}"/>
              </a:ext>
            </a:extLst>
          </p:cNvPr>
          <p:cNvSpPr/>
          <p:nvPr/>
        </p:nvSpPr>
        <p:spPr>
          <a:xfrm>
            <a:off x="2305110" y="2349634"/>
            <a:ext cx="5682450" cy="3396962"/>
          </a:xfrm>
          <a:custGeom>
            <a:avLst/>
            <a:gdLst/>
            <a:ahLst/>
            <a:cxnLst/>
            <a:rect l="0" t="0" r="0" b="0"/>
            <a:pathLst>
              <a:path w="5682450" h="1671309">
                <a:moveTo>
                  <a:pt x="0" y="0"/>
                </a:moveTo>
                <a:lnTo>
                  <a:pt x="5682449" y="0"/>
                </a:lnTo>
                <a:lnTo>
                  <a:pt x="5682449" y="1671308"/>
                </a:lnTo>
                <a:lnTo>
                  <a:pt x="0" y="1671308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15D60-FC08-48F2-821C-E72FAB7E1346}"/>
              </a:ext>
            </a:extLst>
          </p:cNvPr>
          <p:cNvPicPr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127" y="3068985"/>
            <a:ext cx="2001728" cy="149174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775E7B-0688-46FD-84F0-DBAC06E9FB1B}"/>
              </a:ext>
            </a:extLst>
          </p:cNvPr>
          <p:cNvSpPr txBox="1"/>
          <p:nvPr/>
        </p:nvSpPr>
        <p:spPr>
          <a:xfrm>
            <a:off x="2553156" y="2499447"/>
            <a:ext cx="1842059" cy="4001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b="1" dirty="0">
                <a:solidFill>
                  <a:schemeClr val="accent1"/>
                </a:solidFill>
                <a:latin typeface="Harrington - 21"/>
              </a:rPr>
              <a:t>Travel Writing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084E93-9943-4227-B80F-0AECF0161E57}"/>
              </a:ext>
            </a:extLst>
          </p:cNvPr>
          <p:cNvSpPr txBox="1"/>
          <p:nvPr/>
        </p:nvSpPr>
        <p:spPr>
          <a:xfrm>
            <a:off x="533856" y="965200"/>
            <a:ext cx="56388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Arial - 28"/>
              </a:rPr>
              <a:t>Features or Ingredients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97ED3E-5417-422D-9FFB-A327A3FFA6DE}"/>
              </a:ext>
            </a:extLst>
          </p:cNvPr>
          <p:cNvSpPr txBox="1"/>
          <p:nvPr/>
        </p:nvSpPr>
        <p:spPr>
          <a:xfrm>
            <a:off x="4659107" y="2338393"/>
            <a:ext cx="1451483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Arial - 28"/>
              </a:rPr>
              <a:t>Purpose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E202456-370A-4EE4-B425-357E7112EA5A}"/>
              </a:ext>
            </a:extLst>
          </p:cNvPr>
          <p:cNvSpPr txBox="1"/>
          <p:nvPr/>
        </p:nvSpPr>
        <p:spPr>
          <a:xfrm>
            <a:off x="2039512" y="6629858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present tense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37A26A-4644-49E5-AF31-C615E7AB740C}"/>
              </a:ext>
            </a:extLst>
          </p:cNvPr>
          <p:cNvSpPr txBox="1"/>
          <p:nvPr/>
        </p:nvSpPr>
        <p:spPr>
          <a:xfrm>
            <a:off x="1152843" y="1549323"/>
            <a:ext cx="3666946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highlight>
                  <a:srgbClr val="FF0000"/>
                </a:highlight>
                <a:latin typeface="XCCW Joined 1a" panose="03050602040000000000" pitchFamily="66" charset="0"/>
              </a:rPr>
              <a:t>descriptions- adjectives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C837271-1D36-4660-ACB6-EEF0176DE6DB}"/>
              </a:ext>
            </a:extLst>
          </p:cNvPr>
          <p:cNvSpPr txBox="1"/>
          <p:nvPr/>
        </p:nvSpPr>
        <p:spPr>
          <a:xfrm>
            <a:off x="4961673" y="1358953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highlight>
                  <a:srgbClr val="FF0000"/>
                </a:highlight>
                <a:latin typeface="XCCW Joined 1a" panose="03050602040000000000" pitchFamily="66" charset="0"/>
              </a:rPr>
              <a:t>facts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C239A6-3254-4607-AFF0-9D8931ACCBC3}"/>
              </a:ext>
            </a:extLst>
          </p:cNvPr>
          <p:cNvSpPr txBox="1"/>
          <p:nvPr/>
        </p:nvSpPr>
        <p:spPr>
          <a:xfrm>
            <a:off x="296687" y="5280083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positive writing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8B5656E-E9C7-4306-AB60-2DA5897F3691}"/>
              </a:ext>
            </a:extLst>
          </p:cNvPr>
          <p:cNvSpPr txBox="1"/>
          <p:nvPr/>
        </p:nvSpPr>
        <p:spPr>
          <a:xfrm>
            <a:off x="4470855" y="6208353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pictures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0940B11-7BE5-4683-9F8E-17E9B14B815C}"/>
              </a:ext>
            </a:extLst>
          </p:cNvPr>
          <p:cNvSpPr txBox="1"/>
          <p:nvPr/>
        </p:nvSpPr>
        <p:spPr>
          <a:xfrm>
            <a:off x="8496894" y="3144889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highlight>
                  <a:srgbClr val="FF0000"/>
                </a:highlight>
                <a:latin typeface="XCCW Joined 1a" panose="03050602040000000000" pitchFamily="66" charset="0"/>
              </a:rPr>
              <a:t>lists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B44E8B9-A262-4A41-A039-D3A20B8FF344}"/>
              </a:ext>
            </a:extLst>
          </p:cNvPr>
          <p:cNvSpPr txBox="1"/>
          <p:nvPr/>
        </p:nvSpPr>
        <p:spPr>
          <a:xfrm>
            <a:off x="8569827" y="2264180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highlight>
                  <a:srgbClr val="FF0000"/>
                </a:highlight>
                <a:latin typeface="XCCW Joined 1a" panose="03050602040000000000" pitchFamily="66" charset="0"/>
              </a:rPr>
              <a:t>food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DEBEE7D-005D-42C3-98CB-BACA9A30C83D}"/>
              </a:ext>
            </a:extLst>
          </p:cNvPr>
          <p:cNvSpPr txBox="1"/>
          <p:nvPr/>
        </p:nvSpPr>
        <p:spPr>
          <a:xfrm>
            <a:off x="8659692" y="3873243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highlight>
                  <a:srgbClr val="FF0000"/>
                </a:highlight>
                <a:latin typeface="XCCW Joined 1a" panose="03050602040000000000" pitchFamily="66" charset="0"/>
              </a:rPr>
              <a:t>language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A371328-9ECF-410F-AA55-48A214143381}"/>
              </a:ext>
            </a:extLst>
          </p:cNvPr>
          <p:cNvSpPr txBox="1"/>
          <p:nvPr/>
        </p:nvSpPr>
        <p:spPr>
          <a:xfrm>
            <a:off x="5238836" y="1898999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highlight>
                  <a:srgbClr val="FF0000"/>
                </a:highlight>
                <a:latin typeface="XCCW Joined 1a" panose="03050602040000000000" pitchFamily="66" charset="0"/>
              </a:rPr>
              <a:t>strong verbs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6F28394-F44F-42AD-95FB-DD24B12E1971}"/>
              </a:ext>
            </a:extLst>
          </p:cNvPr>
          <p:cNvSpPr txBox="1"/>
          <p:nvPr/>
        </p:nvSpPr>
        <p:spPr>
          <a:xfrm>
            <a:off x="7569234" y="5866683"/>
            <a:ext cx="2172440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best time to visit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4D4574-3F94-45A3-8BE5-6F508EE6385A}"/>
              </a:ext>
            </a:extLst>
          </p:cNvPr>
          <p:cNvSpPr txBox="1"/>
          <p:nvPr/>
        </p:nvSpPr>
        <p:spPr>
          <a:xfrm>
            <a:off x="4554883" y="2719081"/>
            <a:ext cx="3314701" cy="156966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Make the reader want to finish reading the piece of writing.</a:t>
            </a:r>
          </a:p>
          <a:p>
            <a:endParaRPr lang="en-GB" sz="1600" dirty="0">
              <a:solidFill>
                <a:schemeClr val="accent1"/>
              </a:solidFill>
              <a:latin typeface="XCCW Joined 1a" panose="03050602040000000000" pitchFamily="66" charset="0"/>
            </a:endParaRPr>
          </a:p>
          <a:p>
            <a:r>
              <a:rPr lang="en-GB" sz="1600" dirty="0">
                <a:solidFill>
                  <a:schemeClr val="accent1"/>
                </a:solidFill>
                <a:highlight>
                  <a:srgbClr val="FF0000"/>
                </a:highlight>
                <a:latin typeface="XCCW Joined 1a" panose="03050602040000000000" pitchFamily="66" charset="0"/>
              </a:rPr>
              <a:t>Makes the reader want to go to the country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0E6201-8373-439D-9F4D-764FCD3E8B1C}"/>
              </a:ext>
            </a:extLst>
          </p:cNvPr>
          <p:cNvSpPr txBox="1"/>
          <p:nvPr/>
        </p:nvSpPr>
        <p:spPr>
          <a:xfrm>
            <a:off x="7388667" y="1151539"/>
            <a:ext cx="2424287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highlight>
                  <a:srgbClr val="FF0000"/>
                </a:highlight>
                <a:latin typeface="XCCW Joined 1a" panose="03050602040000000000" pitchFamily="66" charset="0"/>
              </a:rPr>
              <a:t>physical features of the country e.g. mountains etc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62FEFE6-1543-4158-8D29-D721C8E4A99E}"/>
              </a:ext>
            </a:extLst>
          </p:cNvPr>
          <p:cNvSpPr txBox="1"/>
          <p:nvPr/>
        </p:nvSpPr>
        <p:spPr>
          <a:xfrm>
            <a:off x="2628796" y="4854828"/>
            <a:ext cx="1842059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Harrington - 21"/>
              </a:rPr>
              <a:t>Travel Journaling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1D7BBA5-EAB3-4F07-8923-32AC6A4232EC}"/>
              </a:ext>
            </a:extLst>
          </p:cNvPr>
          <p:cNvSpPr txBox="1"/>
          <p:nvPr/>
        </p:nvSpPr>
        <p:spPr>
          <a:xfrm>
            <a:off x="296686" y="193886"/>
            <a:ext cx="9746711" cy="73866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XCCW Joined 1a" panose="03050602040000000000" pitchFamily="66" charset="0"/>
              </a:rPr>
              <a:t>What could we add and/or take away? What is the purpose, is it the same or different?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213AE9B-3B58-4F6E-AB0A-4DFB1BEC4733}"/>
              </a:ext>
            </a:extLst>
          </p:cNvPr>
          <p:cNvSpPr txBox="1"/>
          <p:nvPr/>
        </p:nvSpPr>
        <p:spPr>
          <a:xfrm>
            <a:off x="255164" y="4137431"/>
            <a:ext cx="5486400" cy="332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>
              <a:lnSpc>
                <a:spcPct val="115000"/>
              </a:lnSpc>
            </a:pPr>
            <a:r>
              <a:rPr lang="en-GB" sz="1400" dirty="0">
                <a:solidFill>
                  <a:srgbClr val="FF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first person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CD90AE7-FF74-434C-9449-F8A5515E4218}"/>
              </a:ext>
            </a:extLst>
          </p:cNvPr>
          <p:cNvSpPr txBox="1"/>
          <p:nvPr/>
        </p:nvSpPr>
        <p:spPr>
          <a:xfrm>
            <a:off x="3951992" y="937066"/>
            <a:ext cx="5486400" cy="332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>
              <a:lnSpc>
                <a:spcPct val="115000"/>
              </a:lnSpc>
            </a:pPr>
            <a:r>
              <a:rPr lang="en-GB" sz="1400" dirty="0">
                <a:solidFill>
                  <a:srgbClr val="FF0000"/>
                </a:solidFill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provides a personal opinion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58E7C0-8B4F-45CA-812C-7844E11BC1A9}"/>
              </a:ext>
            </a:extLst>
          </p:cNvPr>
          <p:cNvSpPr txBox="1"/>
          <p:nvPr/>
        </p:nvSpPr>
        <p:spPr>
          <a:xfrm>
            <a:off x="520042" y="2769668"/>
            <a:ext cx="5486400" cy="332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>
              <a:lnSpc>
                <a:spcPct val="115000"/>
              </a:lnSpc>
            </a:pPr>
            <a:r>
              <a:rPr lang="en-GB" sz="1400" dirty="0">
                <a:solidFill>
                  <a:srgbClr val="FF0000"/>
                </a:solidFill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Entertaining?</a:t>
            </a:r>
            <a:endParaRPr lang="en-GB" sz="1400" dirty="0">
              <a:solidFill>
                <a:srgbClr val="FF0000"/>
              </a:solidFill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976F45B-9188-4A14-8853-AC801E6E8C4F}"/>
              </a:ext>
            </a:extLst>
          </p:cNvPr>
          <p:cNvSpPr txBox="1"/>
          <p:nvPr/>
        </p:nvSpPr>
        <p:spPr>
          <a:xfrm>
            <a:off x="2076589" y="6335892"/>
            <a:ext cx="5486400" cy="332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sz="1400" dirty="0">
                <a:solidFill>
                  <a:srgbClr val="FF0000"/>
                </a:solidFill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past tense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D9F78A4-F480-41FA-B908-5E538398BA8D}"/>
              </a:ext>
            </a:extLst>
          </p:cNvPr>
          <p:cNvSpPr txBox="1"/>
          <p:nvPr/>
        </p:nvSpPr>
        <p:spPr>
          <a:xfrm>
            <a:off x="201969" y="3746313"/>
            <a:ext cx="2172440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chemeClr val="accent1"/>
                </a:solidFill>
                <a:latin typeface="XCCW Joined 1a" panose="03050602040000000000" pitchFamily="66" charset="0"/>
              </a:rPr>
              <a:t>third person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247EA58-74EC-48BF-9332-3976A14CF58C}"/>
              </a:ext>
            </a:extLst>
          </p:cNvPr>
          <p:cNvSpPr txBox="1"/>
          <p:nvPr/>
        </p:nvSpPr>
        <p:spPr>
          <a:xfrm>
            <a:off x="4211952" y="6567025"/>
            <a:ext cx="5486400" cy="332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>
              <a:lnSpc>
                <a:spcPct val="115000"/>
              </a:lnSpc>
            </a:pPr>
            <a:r>
              <a:rPr lang="en-GB" sz="1400" dirty="0">
                <a:solidFill>
                  <a:srgbClr val="FF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hand drawn pictures or drawings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7016F7-BA9D-4079-BE3F-951FDB71C541}"/>
              </a:ext>
            </a:extLst>
          </p:cNvPr>
          <p:cNvSpPr txBox="1"/>
          <p:nvPr/>
        </p:nvSpPr>
        <p:spPr>
          <a:xfrm>
            <a:off x="513053" y="5961333"/>
            <a:ext cx="5486400" cy="332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>
              <a:lnSpc>
                <a:spcPct val="115000"/>
              </a:lnSpc>
            </a:pPr>
            <a:r>
              <a:rPr lang="en-GB" sz="1400" dirty="0">
                <a:solidFill>
                  <a:srgbClr val="FF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a purpose/reason to the trip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1BBF4EA-A39C-40C5-9F08-66BA6EFC9B08}"/>
              </a:ext>
            </a:extLst>
          </p:cNvPr>
          <p:cNvSpPr txBox="1"/>
          <p:nvPr/>
        </p:nvSpPr>
        <p:spPr>
          <a:xfrm>
            <a:off x="4443869" y="4310571"/>
            <a:ext cx="3392034" cy="11283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>
              <a:lnSpc>
                <a:spcPct val="115000"/>
              </a:lnSpc>
            </a:pPr>
            <a:r>
              <a:rPr lang="en-GB" sz="1500" dirty="0">
                <a:solidFill>
                  <a:srgbClr val="FF0000"/>
                </a:solidFill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Entertaining, so that the reader wants to find out if the person met their goal</a:t>
            </a:r>
            <a:r>
              <a:rPr lang="en-GB" sz="1400" dirty="0">
                <a:solidFill>
                  <a:srgbClr val="FF0000"/>
                </a:solidFill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.</a:t>
            </a:r>
          </a:p>
          <a:p>
            <a:pPr lvl="0" rtl="0">
              <a:lnSpc>
                <a:spcPct val="115000"/>
              </a:lnSpc>
            </a:pPr>
            <a:endParaRPr lang="en-GB" sz="1400" dirty="0">
              <a:solidFill>
                <a:srgbClr val="FF0000"/>
              </a:solidFill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E6344F2-7114-40F0-9414-F15170291A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106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929"/>
    </mc:Choice>
    <mc:Fallback xmlns="">
      <p:transition spd="slow" advTm="369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1E4AF2-AC02-45B4-87AE-DE95D0386A05}"/>
              </a:ext>
            </a:extLst>
          </p:cNvPr>
          <p:cNvSpPr txBox="1"/>
          <p:nvPr/>
        </p:nvSpPr>
        <p:spPr>
          <a:xfrm>
            <a:off x="0" y="765024"/>
            <a:ext cx="8298070" cy="1779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Today we are going to </a:t>
            </a:r>
            <a:r>
              <a:rPr lang="en-GB" b="1" u="sng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plan and draft </a:t>
            </a:r>
            <a:r>
              <a:rPr lang="en-GB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the beginning part of our Travel Journal. </a:t>
            </a:r>
          </a:p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This is our journe</a:t>
            </a:r>
            <a:r>
              <a:rPr lang="en-GB" sz="2000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y to Brazil and our arrival in Manaus.</a:t>
            </a:r>
          </a:p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sz="2000" dirty="0"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F61EA2-14F1-4F2B-A31C-3BCA765C9CB3}"/>
              </a:ext>
            </a:extLst>
          </p:cNvPr>
          <p:cNvSpPr txBox="1"/>
          <p:nvPr/>
        </p:nvSpPr>
        <p:spPr>
          <a:xfrm>
            <a:off x="418778" y="2830940"/>
            <a:ext cx="4258657" cy="16746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>
              <a:lnSpc>
                <a:spcPct val="115000"/>
              </a:lnSpc>
            </a:pPr>
            <a:r>
              <a:rPr lang="en-GB" sz="1800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Please watch the video and jot down some notes. Think about the following…(you’ll find this on the today’s worksheet).</a:t>
            </a:r>
            <a:endParaRPr lang="en-GB" sz="1800" dirty="0"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4CBD1F8-0E6D-4E3B-AF50-9C86071270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22080"/>
              </p:ext>
            </p:extLst>
          </p:nvPr>
        </p:nvGraphicFramePr>
        <p:xfrm>
          <a:off x="5096212" y="2010284"/>
          <a:ext cx="3763674" cy="545748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831037">
                  <a:extLst>
                    <a:ext uri="{9D8B030D-6E8A-4147-A177-3AD203B41FA5}">
                      <a16:colId xmlns:a16="http://schemas.microsoft.com/office/drawing/2014/main" val="2140378975"/>
                    </a:ext>
                  </a:extLst>
                </a:gridCol>
                <a:gridCol w="1932637">
                  <a:extLst>
                    <a:ext uri="{9D8B030D-6E8A-4147-A177-3AD203B41FA5}">
                      <a16:colId xmlns:a16="http://schemas.microsoft.com/office/drawing/2014/main" val="335741012"/>
                    </a:ext>
                  </a:extLst>
                </a:gridCol>
              </a:tblGrid>
              <a:tr h="1910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Where will you visit?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Manaus and the Amazon rainforest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8166436"/>
                  </a:ext>
                </a:extLst>
              </a:tr>
              <a:tr h="2709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What will you call your journey?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4930545"/>
                  </a:ext>
                </a:extLst>
              </a:tr>
              <a:tr h="5500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do you hope to experience at these places? / What is the point of your journey?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234712"/>
                  </a:ext>
                </a:extLst>
              </a:tr>
              <a:tr h="2709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What form of transport will you use?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Fly to Manaus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2450581"/>
                  </a:ext>
                </a:extLst>
              </a:tr>
              <a:tr h="350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What challenges might you face?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3176598"/>
                  </a:ext>
                </a:extLst>
              </a:tr>
              <a:tr h="15694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is there to see in Manaus? How would you describe it?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(descriptions/ adjectives and emotions)</a:t>
                      </a:r>
                    </a:p>
                  </a:txBody>
                  <a:tcPr marL="39009" marR="39009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2746501"/>
                  </a:ext>
                </a:extLst>
              </a:tr>
              <a:tr h="6136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food is there to try?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036845"/>
                  </a:ext>
                </a:extLst>
              </a:tr>
              <a:tr h="55588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is the weather like?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8605633"/>
                  </a:ext>
                </a:extLst>
              </a:tr>
              <a:tr h="46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are the locals like?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009" marR="39009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213876"/>
                  </a:ext>
                </a:extLst>
              </a:tr>
            </a:tbl>
          </a:graphicData>
        </a:graphic>
      </p:graphicFrame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84106F4F-9103-41C7-AE1A-8ACEF74ED6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355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625"/>
    </mc:Choice>
    <mc:Fallback xmlns="">
      <p:transition spd="slow" advTm="191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508552" y="1730993"/>
            <a:ext cx="9435548" cy="5017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b="1" i="1" dirty="0">
              <a:solidFill>
                <a:srgbClr val="000000"/>
              </a:solidFill>
              <a:latin typeface="Calibri" panose="020F0502020204030204" pitchFamily="34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Exploring Brazilian culture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Calibri" panose="020F0502020204030204" pitchFamily="34" charset="0"/>
              </a:rPr>
              <a:t>Trying Brazilian food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Calibri" panose="020F0502020204030204" pitchFamily="34" charset="0"/>
              </a:rPr>
              <a:t>Meeting the locals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Calibri" panose="020F0502020204030204" pitchFamily="34" charset="0"/>
              </a:rPr>
              <a:t>Exploring the rainforest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Calibri" panose="020F0502020204030204" pitchFamily="34" charset="0"/>
              </a:rPr>
              <a:t>Seeing a certain animal in the rainforest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Calibri" panose="020F0502020204030204" pitchFamily="34" charset="0"/>
              </a:rPr>
              <a:t>Going fishing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Calibri" panose="020F0502020204030204" pitchFamily="34" charset="0"/>
              </a:rPr>
              <a:t>Climbing up trees and viewing the Amazon from a height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Calibri" panose="020F0502020204030204" pitchFamily="34" charset="0"/>
              </a:rPr>
              <a:t>Discovering more about what the amazon has to offer.</a:t>
            </a:r>
            <a:endParaRPr lang="en-GB" b="1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dirty="0">
              <a:solidFill>
                <a:srgbClr val="000000"/>
              </a:solidFill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D3D40B-023A-4FF6-A16F-4130E8A69C99}"/>
              </a:ext>
            </a:extLst>
          </p:cNvPr>
          <p:cNvSpPr txBox="1"/>
          <p:nvPr/>
        </p:nvSpPr>
        <p:spPr>
          <a:xfrm>
            <a:off x="685800" y="1361661"/>
            <a:ext cx="8358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1a" panose="03050602040000000000" pitchFamily="66" charset="0"/>
              </a:rPr>
              <a:t>Reasons for going on your trip…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670F900-BB04-4C68-B369-A253153FF2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B7EA395-A1F5-4355-80FE-52679B7444FF}"/>
              </a:ext>
            </a:extLst>
          </p:cNvPr>
          <p:cNvSpPr txBox="1"/>
          <p:nvPr/>
        </p:nvSpPr>
        <p:spPr>
          <a:xfrm>
            <a:off x="796632" y="6132780"/>
            <a:ext cx="8854816" cy="123110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Now go and watch the video and make notes.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4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00"/>
    </mc:Choice>
    <mc:Fallback xmlns="">
      <p:transition spd="slow" advTm="40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419652" y="2347386"/>
            <a:ext cx="9435548" cy="5701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i="1" dirty="0">
              <a:solidFill>
                <a:srgbClr val="000000"/>
              </a:solidFill>
              <a:latin typeface="Calibri" panose="020F0502020204030204" pitchFamily="34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L.O:</a:t>
            </a:r>
            <a:r>
              <a:rPr lang="en-GB" b="1" u="sng" kern="50" dirty="0">
                <a:latin typeface="XCCW Joined 1a" panose="03050602040000000000" pitchFamily="66" charset="0"/>
                <a:ea typeface="Calibri" panose="020F0502020204030204" pitchFamily="34" charset="0"/>
                <a:cs typeface="Helvetica" panose="020B0604020202020204" pitchFamily="34" charset="0"/>
              </a:rPr>
              <a:t> I </a:t>
            </a:r>
            <a:r>
              <a:rPr lang="en-GB" b="1" u="sng" dirty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plan and draft a Travel Journal entry for arriving and exploring Manaus. </a:t>
            </a:r>
            <a:endParaRPr lang="en-GB" dirty="0">
              <a:latin typeface="XCCW Joined 1a" panose="03050602040000000000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S.C: Writing checklist 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342900" lvl="0" indent="-342900"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 clear story line.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 clear purpose.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1</a:t>
            </a:r>
            <a:r>
              <a:rPr lang="en-GB" baseline="30000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st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 paragraph that hooks the reader.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342900" lvl="0" indent="-342900"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Speech.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5. Show </a:t>
            </a: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and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 tell things I did.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6. I entertained my reader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7. Described the:</a:t>
            </a: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surroundings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characters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food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weather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dirty="0">
              <a:solidFill>
                <a:srgbClr val="000000"/>
              </a:solidFill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D3D40B-023A-4FF6-A16F-4130E8A69C99}"/>
              </a:ext>
            </a:extLst>
          </p:cNvPr>
          <p:cNvSpPr txBox="1"/>
          <p:nvPr/>
        </p:nvSpPr>
        <p:spPr>
          <a:xfrm>
            <a:off x="685800" y="1361661"/>
            <a:ext cx="8358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1a" panose="03050602040000000000" pitchFamily="66" charset="0"/>
              </a:rPr>
              <a:t>Use your plan to draft your Travel Journal for arriving in Manaus and exploring it.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FC1E52C0-A5E0-417B-81B1-90AF47F108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57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072"/>
    </mc:Choice>
    <mc:Fallback xmlns="">
      <p:transition spd="slow" advTm="95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02C5553-A0D3-4794-B01A-09C392B02233}"/>
              </a:ext>
            </a:extLst>
          </p:cNvPr>
          <p:cNvSpPr/>
          <p:nvPr/>
        </p:nvSpPr>
        <p:spPr>
          <a:xfrm>
            <a:off x="206560" y="330720"/>
            <a:ext cx="4882780" cy="7112000"/>
          </a:xfrm>
          <a:custGeom>
            <a:avLst/>
            <a:gdLst/>
            <a:ahLst/>
            <a:cxnLst/>
            <a:rect l="0" t="0" r="0" b="0"/>
            <a:pathLst>
              <a:path w="9926796" h="4563062">
                <a:moveTo>
                  <a:pt x="0" y="0"/>
                </a:moveTo>
                <a:lnTo>
                  <a:pt x="9926795" y="0"/>
                </a:lnTo>
                <a:lnTo>
                  <a:pt x="9926795" y="4563061"/>
                </a:lnTo>
                <a:lnTo>
                  <a:pt x="0" y="4563061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C7A4BD-1BC5-4394-B164-1C560921197F}"/>
              </a:ext>
            </a:extLst>
          </p:cNvPr>
          <p:cNvSpPr txBox="1"/>
          <p:nvPr/>
        </p:nvSpPr>
        <p:spPr>
          <a:xfrm>
            <a:off x="1454150" y="596037"/>
            <a:ext cx="56388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 err="1">
                <a:solidFill>
                  <a:srgbClr val="000000"/>
                </a:solidFill>
                <a:latin typeface="Arial - 28"/>
              </a:rPr>
              <a:t>Magpied</a:t>
            </a:r>
            <a:r>
              <a:rPr lang="en-GB" sz="2100" dirty="0">
                <a:solidFill>
                  <a:srgbClr val="000000"/>
                </a:solidFill>
                <a:latin typeface="Arial - 28"/>
              </a:rPr>
              <a:t> Vocabulary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6A65965-6C64-49F1-9571-56C7917B1190}"/>
              </a:ext>
            </a:extLst>
          </p:cNvPr>
          <p:cNvSpPr/>
          <p:nvPr/>
        </p:nvSpPr>
        <p:spPr>
          <a:xfrm>
            <a:off x="5080000" y="330720"/>
            <a:ext cx="4963397" cy="7086079"/>
          </a:xfrm>
          <a:custGeom>
            <a:avLst/>
            <a:gdLst/>
            <a:ahLst/>
            <a:cxnLst/>
            <a:rect l="0" t="0" r="0" b="0"/>
            <a:pathLst>
              <a:path w="9926796" h="4563062">
                <a:moveTo>
                  <a:pt x="0" y="0"/>
                </a:moveTo>
                <a:lnTo>
                  <a:pt x="9926795" y="0"/>
                </a:lnTo>
                <a:lnTo>
                  <a:pt x="9926795" y="4563061"/>
                </a:lnTo>
                <a:lnTo>
                  <a:pt x="0" y="4563061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35153B-25C2-4053-BA90-3375876B2F80}"/>
              </a:ext>
            </a:extLst>
          </p:cNvPr>
          <p:cNvSpPr txBox="1"/>
          <p:nvPr/>
        </p:nvSpPr>
        <p:spPr>
          <a:xfrm>
            <a:off x="5080000" y="476506"/>
            <a:ext cx="56388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 err="1">
                <a:solidFill>
                  <a:srgbClr val="000000"/>
                </a:solidFill>
                <a:latin typeface="Arial - 28"/>
              </a:rPr>
              <a:t>Magpied</a:t>
            </a:r>
            <a:r>
              <a:rPr lang="en-GB" sz="2100" dirty="0">
                <a:solidFill>
                  <a:srgbClr val="000000"/>
                </a:solidFill>
                <a:latin typeface="Arial - 28"/>
              </a:rPr>
              <a:t> Vocabulary Specific to  country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5CCCC0F-FEF7-478C-A6E2-C3E48C36685E}"/>
              </a:ext>
            </a:extLst>
          </p:cNvPr>
          <p:cNvSpPr txBox="1"/>
          <p:nvPr/>
        </p:nvSpPr>
        <p:spPr>
          <a:xfrm>
            <a:off x="475510" y="1091499"/>
            <a:ext cx="2172440" cy="772519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staggering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magnificent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dramatic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otherworldly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treacherous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beauty abundant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authentic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unique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cultural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diverse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sacred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BA03EC5-09E3-46E1-AEE5-D18D3DABC634}"/>
              </a:ext>
            </a:extLst>
          </p:cNvPr>
          <p:cNvSpPr txBox="1"/>
          <p:nvPr/>
        </p:nvSpPr>
        <p:spPr>
          <a:xfrm>
            <a:off x="5146262" y="1157321"/>
            <a:ext cx="3113012" cy="550920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earthquakes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volcanic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glacier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Geothermal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National Reserve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migration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Safari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grassland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5606CF1-AFA2-421B-B4A7-23642DD04683}"/>
              </a:ext>
            </a:extLst>
          </p:cNvPr>
          <p:cNvSpPr txBox="1"/>
          <p:nvPr/>
        </p:nvSpPr>
        <p:spPr>
          <a:xfrm>
            <a:off x="7321920" y="5163823"/>
            <a:ext cx="311301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6AEC174-3390-46AE-AE95-47B7551FEEB8}"/>
              </a:ext>
            </a:extLst>
          </p:cNvPr>
          <p:cNvSpPr txBox="1"/>
          <p:nvPr/>
        </p:nvSpPr>
        <p:spPr>
          <a:xfrm>
            <a:off x="2396292" y="5244592"/>
            <a:ext cx="2172440" cy="181588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01DB1A7-AF2B-4369-A861-01A2D5A70A38}"/>
              </a:ext>
            </a:extLst>
          </p:cNvPr>
          <p:cNvSpPr txBox="1"/>
          <p:nvPr/>
        </p:nvSpPr>
        <p:spPr>
          <a:xfrm>
            <a:off x="2540211" y="1157321"/>
            <a:ext cx="2172440" cy="42780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endures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serenity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vast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sultry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unfathomable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kaleidoscope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F5E57A0-A9B9-4710-A85C-A061FF4E64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266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31"/>
    </mc:Choice>
    <mc:Fallback xmlns="">
      <p:transition spd="slow" advTm="8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0EC51C-9CF9-41E9-8D2A-10BC9B4AE97D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68C4522-9B91-43C8-8BCF-EEF4EB554131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C8EEF6-82E3-49B4-A4DA-B6B9D3E75BD4}"/>
              </a:ext>
            </a:extLst>
          </p:cNvPr>
          <p:cNvSpPr txBox="1"/>
          <p:nvPr/>
        </p:nvSpPr>
        <p:spPr>
          <a:xfrm>
            <a:off x="263172" y="1035710"/>
            <a:ext cx="8895521" cy="398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u="sng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Some vocabulary </a:t>
            </a: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ideas for travel writing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6B868C-6CA9-499B-AC91-AFAB54B86C99}"/>
              </a:ext>
            </a:extLst>
          </p:cNvPr>
          <p:cNvSpPr txBox="1"/>
          <p:nvPr/>
        </p:nvSpPr>
        <p:spPr>
          <a:xfrm>
            <a:off x="4779372" y="1434216"/>
            <a:ext cx="4943475" cy="560153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hearty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rustic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there’s something for everyone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friendly locals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colourful/bustling markets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rich in history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quirky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lively nightlife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panoramic views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off the beaten track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priceless treasures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tranquillity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paradise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lapping waves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powder-white sand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DFB2AB-0424-401E-ACAC-2D314406DBA3}"/>
              </a:ext>
            </a:extLst>
          </p:cNvPr>
          <p:cNvSpPr txBox="1"/>
          <p:nvPr/>
        </p:nvSpPr>
        <p:spPr>
          <a:xfrm>
            <a:off x="400050" y="1434217"/>
            <a:ext cx="4943475" cy="63401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breath-taking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jaw-dropping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leaving the modern world behind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chilled out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pampering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nothing but the sound of waves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bygone era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stunning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dream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clear blue skies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cobbed streets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mouth-watering delicacies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smiling staff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romantic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vibrant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azure</a:t>
            </a:r>
          </a:p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9FB167E-EDB9-4473-AEA1-70E2B3695C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435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50"/>
    </mc:Choice>
    <mc:Fallback xmlns="">
      <p:transition spd="slow" advTm="20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.2|2.8|2.3|1.4|1.9|1.9|3.6|1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3.7|2.2|9.1|5|18|10.7|15.1|4.7|1.8|1.5|1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679</Words>
  <Application>Microsoft Office PowerPoint</Application>
  <PresentationFormat>Custom</PresentationFormat>
  <Paragraphs>190</Paragraphs>
  <Slides>9</Slides>
  <Notes>2</Notes>
  <HiddenSlides>0</HiddenSlides>
  <MMClips>9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Harrington - 21</vt:lpstr>
      <vt:lpstr>Arial</vt:lpstr>
      <vt:lpstr>XCCW Joined 1a</vt:lpstr>
      <vt:lpstr>Harrington - 50</vt:lpstr>
      <vt:lpstr>Arial - 28</vt:lpstr>
      <vt:lpstr>Calibri Light</vt:lpstr>
      <vt:lpstr>Symbol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75</cp:revision>
  <dcterms:created xsi:type="dcterms:W3CDTF">2021-01-23T11:18:11Z</dcterms:created>
  <dcterms:modified xsi:type="dcterms:W3CDTF">2021-02-01T23:13:36Z</dcterms:modified>
</cp:coreProperties>
</file>