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15"/>
  </p:handoutMasterIdLst>
  <p:sldIdLst>
    <p:sldId id="258" r:id="rId2"/>
    <p:sldId id="263" r:id="rId3"/>
    <p:sldId id="264" r:id="rId4"/>
    <p:sldId id="279" r:id="rId5"/>
    <p:sldId id="280" r:id="rId6"/>
    <p:sldId id="281" r:id="rId7"/>
    <p:sldId id="268" r:id="rId8"/>
    <p:sldId id="273" r:id="rId9"/>
    <p:sldId id="269" r:id="rId10"/>
    <p:sldId id="282" r:id="rId11"/>
    <p:sldId id="283" r:id="rId12"/>
    <p:sldId id="271" r:id="rId13"/>
    <p:sldId id="278" r:id="rId14"/>
  </p:sldIdLst>
  <p:sldSz cx="9144000" cy="6858000" type="screen4x3"/>
  <p:notesSz cx="6858000" cy="9144000"/>
  <p:embeddedFontLst>
    <p:embeddedFont>
      <p:font typeface="BPreplay" panose="02000503000000020004" charset="0"/>
      <p:regular r:id="rId16"/>
      <p:bold r:id="rId17"/>
      <p:italic r:id="rId18"/>
      <p:boldItalic r:id="rId19"/>
    </p:embeddedFont>
    <p:embeddedFont>
      <p:font typeface="Calibri" panose="020F0502020204030204" pitchFamily="34" charset="0"/>
      <p:regular r:id="rId20"/>
      <p:bold r:id="rId21"/>
      <p:italic r:id="rId22"/>
      <p:boldItalic r:id="rId23"/>
    </p:embeddedFont>
    <p:embeddedFont>
      <p:font typeface="Sassoon Infant Md" panose="02000603050000020003" charset="0"/>
      <p:regular r:id="rId24"/>
    </p:embeddedFont>
    <p:embeddedFont>
      <p:font typeface="Sassoon Infant Rg" panose="02000503030000020003" charset="0"/>
      <p:regular r:id="rId25"/>
      <p:bold r:id="rId2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17" userDrawn="1">
          <p15:clr>
            <a:srgbClr val="A4A3A4"/>
          </p15:clr>
        </p15:guide>
        <p15:guide id="5" orient="horz" pos="3997" userDrawn="1">
          <p15:clr>
            <a:srgbClr val="A4A3A4"/>
          </p15:clr>
        </p15:guide>
        <p15:guide id="6" pos="5443" userDrawn="1">
          <p15:clr>
            <a:srgbClr val="A4A3A4"/>
          </p15:clr>
        </p15:guide>
        <p15:guide id="7" orient="horz" pos="323" userDrawn="1">
          <p15:clr>
            <a:srgbClr val="A4A3A4"/>
          </p15:clr>
        </p15:guide>
        <p15:guide id="8" pos="476" userDrawn="1">
          <p15:clr>
            <a:srgbClr val="A4A3A4"/>
          </p15:clr>
        </p15:guide>
        <p15:guide id="9" orient="horz" pos="459"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A44B"/>
    <a:srgbClr val="D2D62A"/>
    <a:srgbClr val="F04646"/>
    <a:srgbClr val="5E9AD0"/>
    <a:srgbClr val="F8D322"/>
    <a:srgbClr val="536AE0"/>
    <a:srgbClr val="FFDC4E"/>
    <a:srgbClr val="546AE1"/>
    <a:srgbClr val="FECE02"/>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72" d="100"/>
          <a:sy n="72" d="100"/>
        </p:scale>
        <p:origin x="1308" y="78"/>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showGuides="1">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font" Target="fonts/font11.fntdata"/><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font" Target="fonts/font10.fntdata"/><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font" Target="fonts/font8.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7.fntdata"/><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08/06/2020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Rounded Rectangle 10"/>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 name="Title 1"/>
          <p:cNvSpPr>
            <a:spLocks noGrp="1"/>
          </p:cNvSpPr>
          <p:nvPr>
            <p:ph type="ctrTitle"/>
          </p:nvPr>
        </p:nvSpPr>
        <p:spPr>
          <a:xfrm>
            <a:off x="466725" y="1122363"/>
            <a:ext cx="8201025" cy="2387600"/>
          </a:xfrm>
        </p:spPr>
        <p:txBody>
          <a:bodyPr anchor="ctr" anchorCtr="1">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8"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9"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0"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7193" y="6701545"/>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7" y="6700730"/>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57523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25636480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14729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7" y="6700730"/>
            <a:ext cx="584807" cy="84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dirty="0"/>
              <a:t>Click to edit Master title style</a:t>
            </a:r>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Lst>
  <p:txStyles>
    <p:titleStyle>
      <a:lvl1pPr algn="l" defTabSz="914400" rtl="0" eaLnBrk="1" latinLnBrk="0" hangingPunct="1">
        <a:lnSpc>
          <a:spcPct val="90000"/>
        </a:lnSpc>
        <a:spcBef>
          <a:spcPct val="0"/>
        </a:spcBef>
        <a:buNone/>
        <a:defRPr sz="4000" kern="1200">
          <a:solidFill>
            <a:srgbClr val="1C1C1C"/>
          </a:solidFill>
          <a:latin typeface="Sassoon Infant Md" panose="02000603050000020003"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288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slideLayout" Target="../slideLayouts/slideLayout5.xml"/><Relationship Id="rId1" Type="http://schemas.openxmlformats.org/officeDocument/2006/relationships/tags" Target="../tags/tag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2.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0.png"/><Relationship Id="rId2" Type="http://schemas.openxmlformats.org/officeDocument/2006/relationships/slideLayout" Target="../slideLayouts/slideLayout2.xml"/><Relationship Id="rId1" Type="http://schemas.openxmlformats.org/officeDocument/2006/relationships/tags" Target="../tags/tag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95V-QJYZ2Dw" TargetMode="External"/><Relationship Id="rId7" Type="http://schemas.openxmlformats.org/officeDocument/2006/relationships/hyperlink" Target="https://www.bbc.co.uk/bitesize/clips/zqg3cdm" TargetMode="External"/><Relationship Id="rId2" Type="http://schemas.openxmlformats.org/officeDocument/2006/relationships/slideLayout" Target="../slideLayouts/slideLayout2.xml"/><Relationship Id="rId1" Type="http://schemas.openxmlformats.org/officeDocument/2006/relationships/tags" Target="../tags/tag4.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Layout" Target="../slideLayouts/slideLayout2.xml"/><Relationship Id="rId1" Type="http://schemas.openxmlformats.org/officeDocument/2006/relationships/tags" Target="../tags/tag5.xml"/><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slideLayout" Target="../slideLayouts/slideLayout2.xml"/><Relationship Id="rId1" Type="http://schemas.openxmlformats.org/officeDocument/2006/relationships/tags" Target="../tags/tag6.xml"/><Relationship Id="rId5" Type="http://schemas.openxmlformats.org/officeDocument/2006/relationships/image" Target="../media/image17.png"/><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slideLayout" Target="../slideLayouts/slideLayout2.xml"/><Relationship Id="rId1" Type="http://schemas.openxmlformats.org/officeDocument/2006/relationships/tags" Target="../tags/tag8.xml"/><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slideLayout" Target="../slideLayouts/slideLayout2.xml"/><Relationship Id="rId1" Type="http://schemas.openxmlformats.org/officeDocument/2006/relationships/tags" Target="../tags/tag10.xml"/><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slideLayout" Target="../slideLayouts/slideLayout3.xml"/><Relationship Id="rId1" Type="http://schemas.openxmlformats.org/officeDocument/2006/relationships/tags" Target="../tags/tag1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77519" y="5718164"/>
            <a:ext cx="589741" cy="374659"/>
          </a:xfrm>
          <a:prstGeom prst="rect">
            <a:avLst/>
          </a:prstGeom>
        </p:spPr>
      </p:pic>
    </p:spTree>
    <p:custDataLst>
      <p:tags r:id="rId1"/>
    </p:custDataLst>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Aim</a:t>
            </a:r>
          </a:p>
        </p:txBody>
      </p:sp>
      <p:sp>
        <p:nvSpPr>
          <p:cNvPr id="16" name="Content Placeholder 15"/>
          <p:cNvSpPr>
            <a:spLocks noGrp="1"/>
          </p:cNvSpPr>
          <p:nvPr>
            <p:ph idx="1"/>
          </p:nvPr>
        </p:nvSpPr>
        <p:spPr>
          <a:xfrm>
            <a:off x="628650" y="1127760"/>
            <a:ext cx="7886700" cy="1409700"/>
          </a:xfrm>
        </p:spPr>
        <p:txBody>
          <a:bodyPr>
            <a:normAutofit/>
          </a:bodyPr>
          <a:lstStyle/>
          <a:p>
            <a:pPr>
              <a:lnSpc>
                <a:spcPct val="100000"/>
              </a:lnSpc>
            </a:pPr>
            <a:r>
              <a:rPr lang="en-GB" dirty="0"/>
              <a:t>I can investigate how refraction changes the direction in which light travels.</a:t>
            </a:r>
          </a:p>
        </p:txBody>
      </p:sp>
      <p:sp>
        <p:nvSpPr>
          <p:cNvPr id="20" name="Content Placeholder 15"/>
          <p:cNvSpPr txBox="1">
            <a:spLocks/>
          </p:cNvSpPr>
          <p:nvPr/>
        </p:nvSpPr>
        <p:spPr>
          <a:xfrm>
            <a:off x="628650" y="3466803"/>
            <a:ext cx="7886700" cy="2626022"/>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GB" dirty="0"/>
              <a:t>I can understand how light is refracted.</a:t>
            </a:r>
          </a:p>
          <a:p>
            <a:pPr>
              <a:lnSpc>
                <a:spcPct val="100000"/>
              </a:lnSpc>
            </a:pPr>
            <a:r>
              <a:rPr lang="en-GB" dirty="0"/>
              <a:t>I can investigate the effects of refraction.</a:t>
            </a:r>
          </a:p>
          <a:p>
            <a:pPr>
              <a:lnSpc>
                <a:spcPct val="100000"/>
              </a:lnSpc>
            </a:pPr>
            <a:r>
              <a:rPr lang="en-GB" dirty="0"/>
              <a:t>I can understand the way refraction alters the direction of light.</a:t>
            </a:r>
          </a:p>
          <a:p>
            <a:pPr marL="0" indent="0">
              <a:lnSpc>
                <a:spcPct val="100000"/>
              </a:lnSpc>
              <a:buNone/>
            </a:pPr>
            <a:endParaRPr lang="en-GB" dirty="0"/>
          </a:p>
        </p:txBody>
      </p:sp>
    </p:spTree>
    <p:extLst>
      <p:ext uri="{BB962C8B-B14F-4D97-AF65-F5344CB8AC3E}">
        <p14:creationId xmlns:p14="http://schemas.microsoft.com/office/powerpoint/2010/main" val="447285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5650" y="1691233"/>
            <a:ext cx="7632700" cy="4401591"/>
          </a:xfrm>
          <a:prstGeom prst="rect">
            <a:avLst/>
          </a:prstGeom>
          <a:solidFill>
            <a:srgbClr val="FFDC4E">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5"/>
          <p:cNvSpPr>
            <a:spLocks noGrp="1"/>
          </p:cNvSpPr>
          <p:nvPr>
            <p:ph type="title"/>
          </p:nvPr>
        </p:nvSpPr>
        <p:spPr>
          <a:xfrm>
            <a:off x="457198" y="485773"/>
            <a:ext cx="8220075" cy="1205461"/>
          </a:xfrm>
        </p:spPr>
        <p:txBody>
          <a:bodyPr>
            <a:normAutofit/>
          </a:bodyPr>
          <a:lstStyle/>
          <a:p>
            <a:pPr algn="ctr"/>
            <a:r>
              <a:rPr lang="en-GB" dirty="0"/>
              <a:t>Refraction Riddle</a:t>
            </a:r>
          </a:p>
        </p:txBody>
      </p:sp>
      <p:sp>
        <p:nvSpPr>
          <p:cNvPr id="7" name="Content Placeholder 6"/>
          <p:cNvSpPr>
            <a:spLocks noGrp="1"/>
          </p:cNvSpPr>
          <p:nvPr>
            <p:ph idx="1"/>
          </p:nvPr>
        </p:nvSpPr>
        <p:spPr>
          <a:xfrm>
            <a:off x="755649" y="1691235"/>
            <a:ext cx="4059113" cy="1416034"/>
          </a:xfrm>
        </p:spPr>
        <p:txBody>
          <a:bodyPr anchor="ctr">
            <a:normAutofit/>
          </a:bodyPr>
          <a:lstStyle/>
          <a:p>
            <a:pPr marL="0" indent="0">
              <a:buNone/>
            </a:pPr>
            <a:r>
              <a:rPr lang="en-GB" dirty="0"/>
              <a:t>This photo shows the effect created when light is refracted. </a:t>
            </a:r>
          </a:p>
        </p:txBody>
      </p:sp>
      <p:pic>
        <p:nvPicPr>
          <p:cNvPr id="11" name="Talking Partner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pic>
        <p:nvPicPr>
          <p:cNvPr id="12" name="Picture 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34766" y="1687376"/>
            <a:ext cx="3215434" cy="44054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2" name="Rectangle 21"/>
          <p:cNvSpPr/>
          <p:nvPr/>
        </p:nvSpPr>
        <p:spPr>
          <a:xfrm>
            <a:off x="750886" y="5165208"/>
            <a:ext cx="3533245" cy="927617"/>
          </a:xfrm>
          <a:prstGeom prst="rect">
            <a:avLst/>
          </a:prstGeom>
          <a:solidFill>
            <a:srgbClr val="546A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Content Placeholder 6"/>
          <p:cNvSpPr txBox="1">
            <a:spLocks/>
          </p:cNvSpPr>
          <p:nvPr/>
        </p:nvSpPr>
        <p:spPr>
          <a:xfrm>
            <a:off x="750886" y="5165206"/>
            <a:ext cx="3533245" cy="919152"/>
          </a:xfrm>
          <a:prstGeom prst="roundRect">
            <a:avLst>
              <a:gd name="adj" fmla="val 2585"/>
            </a:avLst>
          </a:prstGeom>
          <a:noFill/>
          <a:ln w="25400">
            <a:noFill/>
          </a:ln>
        </p:spPr>
        <p:txBody>
          <a:bodyPr vert="horz" lIns="252000" tIns="252000" rIns="252000" bIns="25200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lnSpc>
                <a:spcPct val="100000"/>
              </a:lnSpc>
              <a:buNone/>
            </a:pPr>
            <a:r>
              <a:rPr lang="en-GB" dirty="0">
                <a:solidFill>
                  <a:schemeClr val="bg1"/>
                </a:solidFill>
              </a:rPr>
              <a:t>What is happening?</a:t>
            </a:r>
          </a:p>
        </p:txBody>
      </p:sp>
    </p:spTree>
    <p:custDataLst>
      <p:tags r:id="rId1"/>
    </p:custDataLst>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wipe(left)">
                                      <p:cBhvr>
                                        <p:cTn id="10"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5650" y="1691233"/>
            <a:ext cx="7632700" cy="4401591"/>
          </a:xfrm>
          <a:prstGeom prst="rect">
            <a:avLst/>
          </a:prstGeom>
          <a:solidFill>
            <a:srgbClr val="FFDC4E">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5"/>
          <p:cNvSpPr>
            <a:spLocks noGrp="1"/>
          </p:cNvSpPr>
          <p:nvPr>
            <p:ph type="title"/>
          </p:nvPr>
        </p:nvSpPr>
        <p:spPr>
          <a:xfrm>
            <a:off x="457198" y="485773"/>
            <a:ext cx="8220075" cy="1205461"/>
          </a:xfrm>
        </p:spPr>
        <p:txBody>
          <a:bodyPr>
            <a:normAutofit/>
          </a:bodyPr>
          <a:lstStyle/>
          <a:p>
            <a:pPr algn="ctr"/>
            <a:r>
              <a:rPr lang="en-GB" dirty="0"/>
              <a:t>Refraction Riddle</a:t>
            </a:r>
          </a:p>
        </p:txBody>
      </p:sp>
      <p:sp>
        <p:nvSpPr>
          <p:cNvPr id="7" name="Content Placeholder 6"/>
          <p:cNvSpPr>
            <a:spLocks noGrp="1"/>
          </p:cNvSpPr>
          <p:nvPr>
            <p:ph idx="1"/>
          </p:nvPr>
        </p:nvSpPr>
        <p:spPr>
          <a:xfrm>
            <a:off x="755650" y="1613813"/>
            <a:ext cx="7632701" cy="1124793"/>
          </a:xfrm>
        </p:spPr>
        <p:txBody>
          <a:bodyPr anchor="ctr">
            <a:normAutofit/>
          </a:bodyPr>
          <a:lstStyle/>
          <a:p>
            <a:pPr marL="0" indent="0">
              <a:lnSpc>
                <a:spcPct val="110000"/>
              </a:lnSpc>
              <a:buNone/>
            </a:pPr>
            <a:r>
              <a:rPr lang="en-GB" dirty="0"/>
              <a:t>These children are talking about why the straw looks broken, when they know it isn’t. Who do you agree with? Why?</a:t>
            </a:r>
          </a:p>
        </p:txBody>
      </p:sp>
      <p:sp>
        <p:nvSpPr>
          <p:cNvPr id="25" name="Rectangle 24"/>
          <p:cNvSpPr/>
          <p:nvPr/>
        </p:nvSpPr>
        <p:spPr>
          <a:xfrm>
            <a:off x="4615025" y="4416973"/>
            <a:ext cx="2856488" cy="1589106"/>
          </a:xfrm>
          <a:prstGeom prst="rect">
            <a:avLst/>
          </a:prstGeom>
          <a:solidFill>
            <a:srgbClr val="F8D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4615026" y="2649591"/>
            <a:ext cx="2856488" cy="1589106"/>
          </a:xfrm>
          <a:prstGeom prst="rect">
            <a:avLst/>
          </a:prstGeom>
          <a:solidFill>
            <a:srgbClr val="F8D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Talking Partner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91591" y="2642540"/>
            <a:ext cx="1589104" cy="1589104"/>
          </a:xfrm>
          <a:prstGeom prst="rect">
            <a:avLst/>
          </a:prstGeom>
        </p:spPr>
      </p:pic>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91591" y="4409920"/>
            <a:ext cx="1589104" cy="1589104"/>
          </a:xfrm>
          <a:prstGeom prst="rect">
            <a:avLst/>
          </a:prstGeom>
        </p:spPr>
      </p:pic>
      <p:sp>
        <p:nvSpPr>
          <p:cNvPr id="10" name="Rectangle 9"/>
          <p:cNvSpPr/>
          <p:nvPr/>
        </p:nvSpPr>
        <p:spPr>
          <a:xfrm>
            <a:off x="1715512" y="2642538"/>
            <a:ext cx="2807062" cy="1589106"/>
          </a:xfrm>
          <a:prstGeom prst="rect">
            <a:avLst/>
          </a:prstGeom>
          <a:solidFill>
            <a:srgbClr val="F8D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p:cNvSpPr/>
          <p:nvPr/>
        </p:nvSpPr>
        <p:spPr>
          <a:xfrm>
            <a:off x="1715512" y="4416973"/>
            <a:ext cx="2807062" cy="1582050"/>
          </a:xfrm>
          <a:prstGeom prst="rect">
            <a:avLst/>
          </a:prstGeom>
          <a:solidFill>
            <a:srgbClr val="F8D3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63305" y="4409920"/>
            <a:ext cx="1589104" cy="1589104"/>
          </a:xfrm>
          <a:prstGeom prst="rect">
            <a:avLst/>
          </a:prstGeom>
        </p:spPr>
      </p:pic>
      <p:pic>
        <p:nvPicPr>
          <p:cNvPr id="8" name="Picture 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63305" y="2642540"/>
            <a:ext cx="1589104" cy="1589104"/>
          </a:xfrm>
          <a:prstGeom prst="rect">
            <a:avLst/>
          </a:prstGeom>
        </p:spPr>
      </p:pic>
      <p:sp>
        <p:nvSpPr>
          <p:cNvPr id="16" name="Content Placeholder 6"/>
          <p:cNvSpPr txBox="1">
            <a:spLocks/>
          </p:cNvSpPr>
          <p:nvPr/>
        </p:nvSpPr>
        <p:spPr>
          <a:xfrm>
            <a:off x="2552409" y="2642539"/>
            <a:ext cx="1970165" cy="1589105"/>
          </a:xfrm>
          <a:prstGeom prst="roundRect">
            <a:avLst>
              <a:gd name="adj" fmla="val 0"/>
            </a:avLst>
          </a:prstGeom>
          <a:noFill/>
          <a:ln w="25400">
            <a:noFill/>
          </a:ln>
        </p:spPr>
        <p:txBody>
          <a:bodyPr vert="horz" lIns="252000" tIns="252000" rIns="252000" bIns="25200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GB" sz="1200" dirty="0"/>
              <a:t>I think the water has bent the straw so it looks like it has broken.</a:t>
            </a:r>
          </a:p>
        </p:txBody>
      </p:sp>
      <p:sp>
        <p:nvSpPr>
          <p:cNvPr id="17" name="Content Placeholder 6"/>
          <p:cNvSpPr txBox="1">
            <a:spLocks/>
          </p:cNvSpPr>
          <p:nvPr/>
        </p:nvSpPr>
        <p:spPr>
          <a:xfrm>
            <a:off x="2552409" y="4409918"/>
            <a:ext cx="1970165" cy="1589105"/>
          </a:xfrm>
          <a:prstGeom prst="roundRect">
            <a:avLst>
              <a:gd name="adj" fmla="val 0"/>
            </a:avLst>
          </a:prstGeom>
          <a:noFill/>
          <a:ln w="25400">
            <a:noFill/>
          </a:ln>
        </p:spPr>
        <p:txBody>
          <a:bodyPr vert="horz" lIns="252000" tIns="252000" rIns="252000" bIns="25200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GB" sz="1200" dirty="0"/>
              <a:t>Light travels at different speeds through water and glass, making the ray of light bend. This makes the straw look bent or broken.</a:t>
            </a:r>
          </a:p>
        </p:txBody>
      </p:sp>
      <p:sp>
        <p:nvSpPr>
          <p:cNvPr id="18" name="Content Placeholder 6"/>
          <p:cNvSpPr txBox="1">
            <a:spLocks/>
          </p:cNvSpPr>
          <p:nvPr/>
        </p:nvSpPr>
        <p:spPr>
          <a:xfrm>
            <a:off x="4644828" y="2642539"/>
            <a:ext cx="1946762" cy="1589105"/>
          </a:xfrm>
          <a:prstGeom prst="roundRect">
            <a:avLst>
              <a:gd name="adj" fmla="val 0"/>
            </a:avLst>
          </a:prstGeom>
          <a:noFill/>
          <a:ln w="25400">
            <a:noFill/>
          </a:ln>
        </p:spPr>
        <p:txBody>
          <a:bodyPr vert="horz" lIns="252000" tIns="252000" rIns="252000" bIns="25200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GB" sz="1200" dirty="0"/>
              <a:t>The light can’t travel through the glass properly and the ray of light is broken. This makes the straw look broken.</a:t>
            </a:r>
          </a:p>
        </p:txBody>
      </p:sp>
      <p:sp>
        <p:nvSpPr>
          <p:cNvPr id="19" name="Content Placeholder 6"/>
          <p:cNvSpPr txBox="1">
            <a:spLocks/>
          </p:cNvSpPr>
          <p:nvPr/>
        </p:nvSpPr>
        <p:spPr>
          <a:xfrm>
            <a:off x="4615026" y="4416973"/>
            <a:ext cx="1976564" cy="1589106"/>
          </a:xfrm>
          <a:prstGeom prst="roundRect">
            <a:avLst>
              <a:gd name="adj" fmla="val 0"/>
            </a:avLst>
          </a:prstGeom>
          <a:noFill/>
          <a:ln w="25400">
            <a:noFill/>
          </a:ln>
        </p:spPr>
        <p:txBody>
          <a:bodyPr vert="horz" lIns="252000" tIns="252000" rIns="252000" bIns="25200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buNone/>
            </a:pPr>
            <a:r>
              <a:rPr lang="en-GB" sz="1200" dirty="0"/>
              <a:t>The straw is opaque and the glass is transparent, which causes light to be twisted, making the straw look bent and broken.</a:t>
            </a:r>
          </a:p>
        </p:txBody>
      </p:sp>
    </p:spTree>
    <p:custDataLst>
      <p:tags r:id="rId1"/>
    </p:custDataLst>
    <p:extLst>
      <p:ext uri="{BB962C8B-B14F-4D97-AF65-F5344CB8AC3E}">
        <p14:creationId xmlns:p14="http://schemas.microsoft.com/office/powerpoint/2010/main" val="123317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Effect transition="in" filter="fade">
                                      <p:cBhvr>
                                        <p:cTn id="7" dur="500"/>
                                        <p:tgtEl>
                                          <p:spTgt spid="1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xEl>
                                              <p:pRg st="0" end="0"/>
                                            </p:txEl>
                                          </p:spTgt>
                                        </p:tgtEl>
                                        <p:attrNameLst>
                                          <p:attrName>style.visibility</p:attrName>
                                        </p:attrNameLst>
                                      </p:cBhvr>
                                      <p:to>
                                        <p:strVal val="visible"/>
                                      </p:to>
                                    </p:set>
                                    <p:animEffect transition="in" filter="fade">
                                      <p:cBhvr>
                                        <p:cTn id="12" dur="500"/>
                                        <p:tgtEl>
                                          <p:spTgt spid="1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8">
                                            <p:txEl>
                                              <p:pRg st="0" end="0"/>
                                            </p:txEl>
                                          </p:spTgt>
                                        </p:tgtEl>
                                        <p:attrNameLst>
                                          <p:attrName>style.visibility</p:attrName>
                                        </p:attrNameLst>
                                      </p:cBhvr>
                                      <p:to>
                                        <p:strVal val="visible"/>
                                      </p:to>
                                    </p:set>
                                    <p:animEffect transition="in" filter="fade">
                                      <p:cBhvr>
                                        <p:cTn id="17" dur="500"/>
                                        <p:tgtEl>
                                          <p:spTgt spid="18">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9">
                                            <p:txEl>
                                              <p:pRg st="0" end="0"/>
                                            </p:txEl>
                                          </p:spTgt>
                                        </p:tgtEl>
                                        <p:attrNameLst>
                                          <p:attrName>style.visibility</p:attrName>
                                        </p:attrNameLst>
                                      </p:cBhvr>
                                      <p:to>
                                        <p:strVal val="visible"/>
                                      </p:to>
                                    </p:set>
                                    <p:animEffect transition="in" filter="fade">
                                      <p:cBhvr>
                                        <p:cTn id="22" dur="500"/>
                                        <p:tgtEl>
                                          <p:spTgt spid="1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build="p"/>
      <p:bldP spid="17" grpId="0" build="p"/>
      <p:bldP spid="18" grpId="0" build="p"/>
      <p:bldP spid="19"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19"/>
          <p:cNvSpPr/>
          <p:nvPr/>
        </p:nvSpPr>
        <p:spPr>
          <a:xfrm>
            <a:off x="755650" y="1680656"/>
            <a:ext cx="7637464" cy="927617"/>
          </a:xfrm>
          <a:prstGeom prst="rect">
            <a:avLst/>
          </a:prstGeom>
          <a:solidFill>
            <a:srgbClr val="546A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Content Placeholder 6"/>
          <p:cNvSpPr txBox="1">
            <a:spLocks/>
          </p:cNvSpPr>
          <p:nvPr/>
        </p:nvSpPr>
        <p:spPr>
          <a:xfrm>
            <a:off x="1684450" y="1684888"/>
            <a:ext cx="6708664" cy="919152"/>
          </a:xfrm>
          <a:prstGeom prst="roundRect">
            <a:avLst>
              <a:gd name="adj" fmla="val 2585"/>
            </a:avLst>
          </a:prstGeom>
          <a:noFill/>
          <a:ln w="25400">
            <a:noFill/>
          </a:ln>
        </p:spPr>
        <p:txBody>
          <a:bodyPr vert="horz" lIns="252000" tIns="252000" rIns="252000" bIns="25200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lnSpc>
                <a:spcPct val="100000"/>
              </a:lnSpc>
              <a:buNone/>
            </a:pPr>
            <a:r>
              <a:rPr lang="en-GB" dirty="0">
                <a:solidFill>
                  <a:schemeClr val="bg1"/>
                </a:solidFill>
              </a:rPr>
              <a:t>Watch this video to find out more about refraction</a:t>
            </a:r>
          </a:p>
        </p:txBody>
      </p:sp>
      <p:pic>
        <p:nvPicPr>
          <p:cNvPr id="15" name="Picture 14">
            <a:hlinkClick r:id="rId3"/>
          </p:cNvPr>
          <p:cNvPicPr>
            <a:picLocks noChangeAspect="1"/>
          </p:cNvPicPr>
          <p:nvPr/>
        </p:nvPicPr>
        <p:blipFill>
          <a:blip r:embed="rId4"/>
          <a:stretch>
            <a:fillRect/>
          </a:stretch>
        </p:blipFill>
        <p:spPr>
          <a:xfrm>
            <a:off x="755650" y="1681128"/>
            <a:ext cx="914479" cy="926672"/>
          </a:xfrm>
          <a:prstGeom prst="rect">
            <a:avLst/>
          </a:prstGeom>
        </p:spPr>
      </p:pic>
      <p:sp>
        <p:nvSpPr>
          <p:cNvPr id="2" name="Rectangle 1"/>
          <p:cNvSpPr/>
          <p:nvPr/>
        </p:nvSpPr>
        <p:spPr>
          <a:xfrm>
            <a:off x="755650" y="2604040"/>
            <a:ext cx="7632700" cy="3488784"/>
          </a:xfrm>
          <a:prstGeom prst="rect">
            <a:avLst/>
          </a:prstGeom>
          <a:solidFill>
            <a:srgbClr val="D2D62A">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5"/>
          <p:cNvSpPr>
            <a:spLocks noGrp="1"/>
          </p:cNvSpPr>
          <p:nvPr>
            <p:ph type="title"/>
          </p:nvPr>
        </p:nvSpPr>
        <p:spPr>
          <a:xfrm>
            <a:off x="457198" y="485773"/>
            <a:ext cx="8220075" cy="1205461"/>
          </a:xfrm>
        </p:spPr>
        <p:txBody>
          <a:bodyPr>
            <a:normAutofit/>
          </a:bodyPr>
          <a:lstStyle/>
          <a:p>
            <a:pPr algn="ctr"/>
            <a:r>
              <a:rPr lang="en-GB" dirty="0"/>
              <a:t>What is Refraction?</a:t>
            </a:r>
          </a:p>
        </p:txBody>
      </p:sp>
      <p:sp>
        <p:nvSpPr>
          <p:cNvPr id="7" name="Content Placeholder 6"/>
          <p:cNvSpPr>
            <a:spLocks noGrp="1"/>
          </p:cNvSpPr>
          <p:nvPr>
            <p:ph idx="1"/>
          </p:nvPr>
        </p:nvSpPr>
        <p:spPr>
          <a:xfrm>
            <a:off x="755649" y="2604040"/>
            <a:ext cx="7632701" cy="2285067"/>
          </a:xfrm>
        </p:spPr>
        <p:txBody>
          <a:bodyPr anchor="ctr">
            <a:normAutofit/>
          </a:bodyPr>
          <a:lstStyle/>
          <a:p>
            <a:pPr marL="0" indent="0">
              <a:lnSpc>
                <a:spcPct val="110000"/>
              </a:lnSpc>
              <a:buNone/>
            </a:pPr>
            <a:r>
              <a:rPr lang="en-GB" dirty="0"/>
              <a:t>While you are watching, think about:</a:t>
            </a:r>
          </a:p>
          <a:p>
            <a:pPr marL="0" indent="0">
              <a:lnSpc>
                <a:spcPct val="110000"/>
              </a:lnSpc>
              <a:buNone/>
            </a:pPr>
            <a:r>
              <a:rPr lang="en-GB" dirty="0"/>
              <a:t>What happens when light travels from air into another transparent material, such as glass, plastic or water?</a:t>
            </a:r>
          </a:p>
          <a:p>
            <a:pPr marL="0" indent="0">
              <a:lnSpc>
                <a:spcPct val="110000"/>
              </a:lnSpc>
              <a:buNone/>
            </a:pPr>
            <a:r>
              <a:rPr lang="en-GB" dirty="0"/>
              <a:t>How does a lens focus light? </a:t>
            </a:r>
          </a:p>
        </p:txBody>
      </p:sp>
      <p:pic>
        <p:nvPicPr>
          <p:cNvPr id="23" name="Picture 2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90718" y="4893341"/>
            <a:ext cx="7797632" cy="876893"/>
          </a:xfrm>
          <a:prstGeom prst="rect">
            <a:avLst/>
          </a:prstGeom>
        </p:spPr>
      </p:pic>
      <p:pic>
        <p:nvPicPr>
          <p:cNvPr id="26" name="Whole Class"/>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480751" y="612000"/>
            <a:ext cx="1238498" cy="864000"/>
          </a:xfrm>
          <a:prstGeom prst="rect">
            <a:avLst/>
          </a:prstGeom>
        </p:spPr>
      </p:pic>
      <p:sp>
        <p:nvSpPr>
          <p:cNvPr id="3" name="TextBox 2">
            <a:extLst>
              <a:ext uri="{FF2B5EF4-FFF2-40B4-BE49-F238E27FC236}">
                <a16:creationId xmlns:a16="http://schemas.microsoft.com/office/drawing/2014/main" id="{8BA7BCFA-FC26-48E8-BD2A-6A01ABA072A2}"/>
              </a:ext>
            </a:extLst>
          </p:cNvPr>
          <p:cNvSpPr txBox="1"/>
          <p:nvPr/>
        </p:nvSpPr>
        <p:spPr>
          <a:xfrm>
            <a:off x="1968581" y="2626893"/>
            <a:ext cx="5724939" cy="369332"/>
          </a:xfrm>
          <a:prstGeom prst="rect">
            <a:avLst/>
          </a:prstGeom>
          <a:noFill/>
        </p:spPr>
        <p:txBody>
          <a:bodyPr wrap="square" rtlCol="0">
            <a:spAutoFit/>
          </a:bodyPr>
          <a:lstStyle/>
          <a:p>
            <a:r>
              <a:rPr lang="en-US" dirty="0"/>
              <a:t>Or </a:t>
            </a:r>
            <a:r>
              <a:rPr lang="en-GB" dirty="0">
                <a:hlinkClick r:id="rId7"/>
              </a:rPr>
              <a:t>https://www.bbc.co.uk/bitesize/clips/zqg3cdm</a:t>
            </a:r>
            <a:endParaRPr lang="en-GB" dirty="0"/>
          </a:p>
        </p:txBody>
      </p:sp>
    </p:spTree>
    <p:custDataLst>
      <p:tags r:id="rId1"/>
    </p:custDataLst>
    <p:extLst>
      <p:ext uri="{BB962C8B-B14F-4D97-AF65-F5344CB8AC3E}">
        <p14:creationId xmlns:p14="http://schemas.microsoft.com/office/powerpoint/2010/main" val="13552865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5650" y="1680656"/>
            <a:ext cx="7632700" cy="4412168"/>
          </a:xfrm>
          <a:prstGeom prst="rect">
            <a:avLst/>
          </a:prstGeom>
          <a:solidFill>
            <a:srgbClr val="5E9AD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5"/>
          <p:cNvSpPr>
            <a:spLocks noGrp="1"/>
          </p:cNvSpPr>
          <p:nvPr>
            <p:ph type="title"/>
          </p:nvPr>
        </p:nvSpPr>
        <p:spPr>
          <a:xfrm>
            <a:off x="457198" y="485773"/>
            <a:ext cx="8220075" cy="1205461"/>
          </a:xfrm>
        </p:spPr>
        <p:txBody>
          <a:bodyPr>
            <a:normAutofit/>
          </a:bodyPr>
          <a:lstStyle/>
          <a:p>
            <a:pPr algn="ctr"/>
            <a:r>
              <a:rPr lang="en-GB" dirty="0"/>
              <a:t>What is Refraction?</a:t>
            </a:r>
          </a:p>
        </p:txBody>
      </p:sp>
      <p:sp>
        <p:nvSpPr>
          <p:cNvPr id="7" name="Content Placeholder 6"/>
          <p:cNvSpPr>
            <a:spLocks noGrp="1"/>
          </p:cNvSpPr>
          <p:nvPr>
            <p:ph idx="1"/>
          </p:nvPr>
        </p:nvSpPr>
        <p:spPr>
          <a:xfrm>
            <a:off x="755649" y="1680656"/>
            <a:ext cx="4374700" cy="4412168"/>
          </a:xfrm>
        </p:spPr>
        <p:txBody>
          <a:bodyPr anchor="ctr">
            <a:normAutofit/>
          </a:bodyPr>
          <a:lstStyle/>
          <a:p>
            <a:pPr marL="0" indent="0">
              <a:lnSpc>
                <a:spcPct val="110000"/>
              </a:lnSpc>
              <a:buNone/>
            </a:pPr>
            <a:r>
              <a:rPr lang="en-GB" dirty="0"/>
              <a:t>Light waves travel at a different speed when they go through other transparent materials, such as water or glass. This causes the rays of light to change direction and bend. This is known as refraction.</a:t>
            </a:r>
          </a:p>
          <a:p>
            <a:pPr marL="0" indent="0">
              <a:lnSpc>
                <a:spcPct val="110000"/>
              </a:lnSpc>
              <a:buNone/>
            </a:pPr>
            <a:r>
              <a:rPr lang="en-GB" dirty="0"/>
              <a:t>Refraction creates illusions. Because light bends when it travels between air and water or glass, objects seen through these materials look bent or distorted.</a:t>
            </a:r>
          </a:p>
        </p:txBody>
      </p:sp>
      <p:pic>
        <p:nvPicPr>
          <p:cNvPr id="10" name="Whole Clas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80751" y="612000"/>
            <a:ext cx="1238498" cy="864000"/>
          </a:xfrm>
          <a:prstGeom prst="rect">
            <a:avLst/>
          </a:prstGeom>
        </p:spPr>
      </p:pic>
      <p:pic>
        <p:nvPicPr>
          <p:cNvPr id="12" name="Picture 11" descr="Water refrac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400000" flipH="1">
            <a:off x="4605022" y="2316885"/>
            <a:ext cx="4190366" cy="31397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Box 21"/>
          <p:cNvSpPr txBox="1">
            <a:spLocks noChangeArrowheads="1"/>
          </p:cNvSpPr>
          <p:nvPr/>
        </p:nvSpPr>
        <p:spPr bwMode="auto">
          <a:xfrm>
            <a:off x="2825425" y="6235840"/>
            <a:ext cx="3493149" cy="107096"/>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BPreplay" panose="02000503000000020004" pitchFamily="50" charset="0"/>
              </a:rPr>
              <a:t>Photo courtesy of indi.ca (@flickr.com) - granted under creative commons licence – attribution</a:t>
            </a:r>
          </a:p>
        </p:txBody>
      </p:sp>
    </p:spTree>
    <p:custDataLst>
      <p:tags r:id="rId1"/>
    </p:custDataLst>
    <p:extLst>
      <p:ext uri="{BB962C8B-B14F-4D97-AF65-F5344CB8AC3E}">
        <p14:creationId xmlns:p14="http://schemas.microsoft.com/office/powerpoint/2010/main" val="15111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fade">
                                      <p:cBhvr>
                                        <p:cTn id="12" dur="500"/>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5650" y="1691234"/>
            <a:ext cx="7632700" cy="870690"/>
          </a:xfrm>
          <a:prstGeom prst="rect">
            <a:avLst/>
          </a:prstGeom>
          <a:solidFill>
            <a:srgbClr val="FFA44B">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5"/>
          <p:cNvSpPr>
            <a:spLocks noGrp="1"/>
          </p:cNvSpPr>
          <p:nvPr>
            <p:ph type="title"/>
          </p:nvPr>
        </p:nvSpPr>
        <p:spPr>
          <a:xfrm>
            <a:off x="457198" y="485773"/>
            <a:ext cx="8220075" cy="1205461"/>
          </a:xfrm>
        </p:spPr>
        <p:txBody>
          <a:bodyPr>
            <a:normAutofit/>
          </a:bodyPr>
          <a:lstStyle/>
          <a:p>
            <a:pPr algn="ctr"/>
            <a:r>
              <a:rPr lang="en-GB" dirty="0"/>
              <a:t>Refraction Investigations</a:t>
            </a:r>
          </a:p>
        </p:txBody>
      </p:sp>
      <p:sp>
        <p:nvSpPr>
          <p:cNvPr id="7" name="Content Placeholder 6"/>
          <p:cNvSpPr>
            <a:spLocks noGrp="1"/>
          </p:cNvSpPr>
          <p:nvPr>
            <p:ph idx="1"/>
          </p:nvPr>
        </p:nvSpPr>
        <p:spPr>
          <a:xfrm>
            <a:off x="755649" y="1691233"/>
            <a:ext cx="7632701" cy="870691"/>
          </a:xfrm>
        </p:spPr>
        <p:txBody>
          <a:bodyPr anchor="ctr">
            <a:noAutofit/>
          </a:bodyPr>
          <a:lstStyle/>
          <a:p>
            <a:pPr marL="0" indent="0" algn="ctr">
              <a:lnSpc>
                <a:spcPct val="110000"/>
              </a:lnSpc>
              <a:buNone/>
            </a:pPr>
            <a:r>
              <a:rPr lang="en-GB" dirty="0"/>
              <a:t>You are going to work together to set up</a:t>
            </a:r>
            <a:br>
              <a:rPr lang="en-GB" dirty="0"/>
            </a:br>
            <a:r>
              <a:rPr lang="en-GB" dirty="0"/>
              <a:t>two investigations to explore refraction.</a:t>
            </a:r>
          </a:p>
        </p:txBody>
      </p:sp>
      <p:sp>
        <p:nvSpPr>
          <p:cNvPr id="18" name="Rectangle 17"/>
          <p:cNvSpPr/>
          <p:nvPr/>
        </p:nvSpPr>
        <p:spPr>
          <a:xfrm>
            <a:off x="755649" y="2629911"/>
            <a:ext cx="7632701" cy="3462913"/>
          </a:xfrm>
          <a:prstGeom prst="rect">
            <a:avLst/>
          </a:prstGeom>
          <a:solidFill>
            <a:srgbClr val="FFDC4E">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Content Placeholder 6"/>
          <p:cNvSpPr txBox="1">
            <a:spLocks/>
          </p:cNvSpPr>
          <p:nvPr/>
        </p:nvSpPr>
        <p:spPr>
          <a:xfrm>
            <a:off x="755650" y="2629911"/>
            <a:ext cx="4423253" cy="3462913"/>
          </a:xfrm>
          <a:prstGeom prst="roundRect">
            <a:avLst>
              <a:gd name="adj" fmla="val 2585"/>
            </a:avLst>
          </a:prstGeom>
          <a:noFill/>
          <a:ln w="25400">
            <a:noFill/>
          </a:ln>
        </p:spPr>
        <p:txBody>
          <a:bodyPr vert="horz" lIns="252000" tIns="252000" rIns="252000" bIns="25200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GB" sz="1700" dirty="0"/>
              <a:t>Have a look at each investigation and predict what you think will happen. Try to explain your prediction using your scientific knowledge and understanding. </a:t>
            </a:r>
          </a:p>
          <a:p>
            <a:pPr marL="0" indent="0">
              <a:lnSpc>
                <a:spcPct val="100000"/>
              </a:lnSpc>
              <a:buNone/>
            </a:pPr>
            <a:r>
              <a:rPr lang="en-GB" sz="1700" dirty="0"/>
              <a:t>Follow the instructions to set up each investigation.</a:t>
            </a:r>
          </a:p>
          <a:p>
            <a:pPr marL="0" indent="0">
              <a:lnSpc>
                <a:spcPct val="100000"/>
              </a:lnSpc>
              <a:buNone/>
            </a:pPr>
            <a:r>
              <a:rPr lang="en-GB" sz="1700" dirty="0"/>
              <a:t>Record what happens and say whether your prediction was accurate or not.</a:t>
            </a:r>
          </a:p>
          <a:p>
            <a:pPr marL="0" indent="0">
              <a:lnSpc>
                <a:spcPct val="100000"/>
              </a:lnSpc>
              <a:buNone/>
            </a:pPr>
            <a:r>
              <a:rPr lang="en-GB" sz="1700" dirty="0"/>
              <a:t>Come to a conclusion for each investigation, explaining what happened and why.</a:t>
            </a:r>
          </a:p>
        </p:txBody>
      </p:sp>
      <p:pic>
        <p:nvPicPr>
          <p:cNvPr id="33" name="Pair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pic>
        <p:nvPicPr>
          <p:cNvPr id="3" name="Picture 2"/>
          <p:cNvPicPr>
            <a:picLocks noChangeAspect="1"/>
          </p:cNvPicPr>
          <p:nvPr/>
        </p:nvPicPr>
        <p:blipFill rotWithShape="1">
          <a:blip r:embed="rId4" cstate="print">
            <a:extLst>
              <a:ext uri="{28A0092B-C50C-407E-A947-70E740481C1C}">
                <a14:useLocalDpi xmlns:a14="http://schemas.microsoft.com/office/drawing/2010/main" val="0"/>
              </a:ext>
            </a:extLst>
          </a:blip>
          <a:srcRect l="-1709" r="-1591" b="2225"/>
          <a:stretch/>
        </p:blipFill>
        <p:spPr>
          <a:xfrm>
            <a:off x="5291951" y="3106068"/>
            <a:ext cx="2983350" cy="2986757"/>
          </a:xfrm>
          <a:prstGeom prst="rect">
            <a:avLst/>
          </a:prstGeom>
        </p:spPr>
      </p:pic>
      <p:pic>
        <p:nvPicPr>
          <p:cNvPr id="5" name="Pictur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71520" y="2723622"/>
            <a:ext cx="826721" cy="1597526"/>
          </a:xfrm>
          <a:prstGeom prst="rect">
            <a:avLst/>
          </a:prstGeom>
        </p:spPr>
      </p:pic>
    </p:spTree>
    <p:custDataLst>
      <p:tags r:id="rId1"/>
    </p:custDataLst>
    <p:extLst>
      <p:ext uri="{BB962C8B-B14F-4D97-AF65-F5344CB8AC3E}">
        <p14:creationId xmlns:p14="http://schemas.microsoft.com/office/powerpoint/2010/main" val="2537146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1">
                                            <p:txEl>
                                              <p:pRg st="0" end="0"/>
                                            </p:txEl>
                                          </p:spTgt>
                                        </p:tgtEl>
                                        <p:attrNameLst>
                                          <p:attrName>style.visibility</p:attrName>
                                        </p:attrNameLst>
                                      </p:cBhvr>
                                      <p:to>
                                        <p:strVal val="visible"/>
                                      </p:to>
                                    </p:set>
                                    <p:animEffect transition="in" filter="fade">
                                      <p:cBhvr>
                                        <p:cTn id="7" dur="500"/>
                                        <p:tgtEl>
                                          <p:spTgt spid="3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1">
                                            <p:txEl>
                                              <p:pRg st="1" end="1"/>
                                            </p:txEl>
                                          </p:spTgt>
                                        </p:tgtEl>
                                        <p:attrNameLst>
                                          <p:attrName>style.visibility</p:attrName>
                                        </p:attrNameLst>
                                      </p:cBhvr>
                                      <p:to>
                                        <p:strVal val="visible"/>
                                      </p:to>
                                    </p:set>
                                    <p:animEffect transition="in" filter="fade">
                                      <p:cBhvr>
                                        <p:cTn id="12" dur="500"/>
                                        <p:tgtEl>
                                          <p:spTgt spid="3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1">
                                            <p:txEl>
                                              <p:pRg st="2" end="2"/>
                                            </p:txEl>
                                          </p:spTgt>
                                        </p:tgtEl>
                                        <p:attrNameLst>
                                          <p:attrName>style.visibility</p:attrName>
                                        </p:attrNameLst>
                                      </p:cBhvr>
                                      <p:to>
                                        <p:strVal val="visible"/>
                                      </p:to>
                                    </p:set>
                                    <p:animEffect transition="in" filter="fade">
                                      <p:cBhvr>
                                        <p:cTn id="17" dur="500"/>
                                        <p:tgtEl>
                                          <p:spTgt spid="3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1">
                                            <p:txEl>
                                              <p:pRg st="3" end="3"/>
                                            </p:txEl>
                                          </p:spTgt>
                                        </p:tgtEl>
                                        <p:attrNameLst>
                                          <p:attrName>style.visibility</p:attrName>
                                        </p:attrNameLst>
                                      </p:cBhvr>
                                      <p:to>
                                        <p:strVal val="visible"/>
                                      </p:to>
                                    </p:set>
                                    <p:animEffect transition="in" filter="fade">
                                      <p:cBhvr>
                                        <p:cTn id="22" dur="500"/>
                                        <p:tgtEl>
                                          <p:spTgt spid="3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198" y="485773"/>
            <a:ext cx="8220075" cy="1205461"/>
          </a:xfrm>
        </p:spPr>
        <p:txBody>
          <a:bodyPr>
            <a:normAutofit/>
          </a:bodyPr>
          <a:lstStyle/>
          <a:p>
            <a:pPr algn="ctr"/>
            <a:r>
              <a:rPr lang="en-GB" dirty="0"/>
              <a:t>Amazing Arrow</a:t>
            </a:r>
          </a:p>
        </p:txBody>
      </p:sp>
      <p:sp>
        <p:nvSpPr>
          <p:cNvPr id="18" name="Rectangle 17"/>
          <p:cNvSpPr/>
          <p:nvPr/>
        </p:nvSpPr>
        <p:spPr>
          <a:xfrm>
            <a:off x="763742" y="1684755"/>
            <a:ext cx="7621820" cy="1074629"/>
          </a:xfrm>
          <a:prstGeom prst="rect">
            <a:avLst/>
          </a:prstGeom>
          <a:solidFill>
            <a:srgbClr val="FFDC4E">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Content Placeholder 6"/>
          <p:cNvSpPr txBox="1">
            <a:spLocks/>
          </p:cNvSpPr>
          <p:nvPr/>
        </p:nvSpPr>
        <p:spPr>
          <a:xfrm>
            <a:off x="755649" y="1684755"/>
            <a:ext cx="7632701" cy="1074629"/>
          </a:xfrm>
          <a:prstGeom prst="roundRect">
            <a:avLst>
              <a:gd name="adj" fmla="val 2585"/>
            </a:avLst>
          </a:prstGeom>
          <a:noFill/>
          <a:ln w="25400">
            <a:noFill/>
          </a:ln>
        </p:spPr>
        <p:txBody>
          <a:bodyPr vert="horz" lIns="252000" tIns="252000" rIns="252000" bIns="25200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GB" dirty="0"/>
              <a:t>You will draw a horizontal arrow on a small piece of paper.</a:t>
            </a:r>
          </a:p>
          <a:p>
            <a:pPr marL="0" indent="0">
              <a:lnSpc>
                <a:spcPct val="100000"/>
              </a:lnSpc>
              <a:buNone/>
            </a:pPr>
            <a:r>
              <a:rPr lang="en-GB" dirty="0"/>
              <a:t>Then hold the piece of paper behind a glass filled with water.</a:t>
            </a:r>
          </a:p>
        </p:txBody>
      </p:sp>
      <p:pic>
        <p:nvPicPr>
          <p:cNvPr id="15" name="Pair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sp>
        <p:nvSpPr>
          <p:cNvPr id="19" name="Rectangle 18"/>
          <p:cNvSpPr/>
          <p:nvPr/>
        </p:nvSpPr>
        <p:spPr>
          <a:xfrm>
            <a:off x="763742" y="2795902"/>
            <a:ext cx="7621820" cy="1074629"/>
          </a:xfrm>
          <a:prstGeom prst="rect">
            <a:avLst/>
          </a:prstGeom>
          <a:solidFill>
            <a:srgbClr val="FFDC4E">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763742" y="5018196"/>
            <a:ext cx="7621820" cy="1074629"/>
          </a:xfrm>
          <a:prstGeom prst="rect">
            <a:avLst/>
          </a:prstGeom>
          <a:solidFill>
            <a:srgbClr val="FFDC4E">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p:cNvSpPr/>
          <p:nvPr/>
        </p:nvSpPr>
        <p:spPr>
          <a:xfrm>
            <a:off x="763742" y="3907049"/>
            <a:ext cx="7621820" cy="1074629"/>
          </a:xfrm>
          <a:prstGeom prst="rect">
            <a:avLst/>
          </a:prstGeom>
          <a:solidFill>
            <a:srgbClr val="FFDC4E">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Content Placeholder 6"/>
          <p:cNvSpPr txBox="1">
            <a:spLocks/>
          </p:cNvSpPr>
          <p:nvPr/>
        </p:nvSpPr>
        <p:spPr>
          <a:xfrm>
            <a:off x="755650" y="2795902"/>
            <a:ext cx="7632700" cy="1074629"/>
          </a:xfrm>
          <a:prstGeom prst="roundRect">
            <a:avLst>
              <a:gd name="adj" fmla="val 2585"/>
            </a:avLst>
          </a:prstGeom>
          <a:noFill/>
          <a:ln w="25400">
            <a:noFill/>
          </a:ln>
        </p:spPr>
        <p:txBody>
          <a:bodyPr vert="horz" lIns="252000" tIns="252000" rIns="252000" bIns="25200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GB" dirty="0"/>
              <a:t>What do you predict will happen?</a:t>
            </a:r>
          </a:p>
        </p:txBody>
      </p:sp>
      <p:sp>
        <p:nvSpPr>
          <p:cNvPr id="23" name="Content Placeholder 6"/>
          <p:cNvSpPr txBox="1">
            <a:spLocks/>
          </p:cNvSpPr>
          <p:nvPr/>
        </p:nvSpPr>
        <p:spPr>
          <a:xfrm>
            <a:off x="758977" y="3909124"/>
            <a:ext cx="7632700" cy="1074629"/>
          </a:xfrm>
          <a:prstGeom prst="roundRect">
            <a:avLst>
              <a:gd name="adj" fmla="val 2585"/>
            </a:avLst>
          </a:prstGeom>
          <a:noFill/>
          <a:ln w="25400">
            <a:noFill/>
          </a:ln>
        </p:spPr>
        <p:txBody>
          <a:bodyPr vert="horz" lIns="252000" tIns="252000" rIns="252000" bIns="25200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GB" dirty="0"/>
              <a:t>Try it out and describe your observations.</a:t>
            </a:r>
          </a:p>
        </p:txBody>
      </p:sp>
      <p:sp>
        <p:nvSpPr>
          <p:cNvPr id="24" name="Content Placeholder 6"/>
          <p:cNvSpPr txBox="1">
            <a:spLocks/>
          </p:cNvSpPr>
          <p:nvPr/>
        </p:nvSpPr>
        <p:spPr>
          <a:xfrm>
            <a:off x="763742" y="5018196"/>
            <a:ext cx="6041660" cy="1074629"/>
          </a:xfrm>
          <a:prstGeom prst="roundRect">
            <a:avLst>
              <a:gd name="adj" fmla="val 2585"/>
            </a:avLst>
          </a:prstGeom>
          <a:noFill/>
          <a:ln w="25400">
            <a:noFill/>
          </a:ln>
        </p:spPr>
        <p:txBody>
          <a:bodyPr vert="horz" lIns="252000" tIns="252000" rIns="252000" bIns="25200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GB" dirty="0"/>
              <a:t>Was your prediction accurate? Can you explain what happened and why, using your understanding of refraction?</a:t>
            </a:r>
          </a:p>
        </p:txBody>
      </p:sp>
      <p:sp>
        <p:nvSpPr>
          <p:cNvPr id="5" name="Down Arrow 4"/>
          <p:cNvSpPr/>
          <p:nvPr/>
        </p:nvSpPr>
        <p:spPr>
          <a:xfrm flipV="1">
            <a:off x="7162558" y="1691234"/>
            <a:ext cx="865848" cy="4403666"/>
          </a:xfrm>
          <a:prstGeom prst="downArrow">
            <a:avLst/>
          </a:prstGeom>
          <a:solidFill>
            <a:srgbClr val="F046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ustDataLst>
      <p:tags r:id="rId1"/>
    </p:custDataLst>
    <p:extLst>
      <p:ext uri="{BB962C8B-B14F-4D97-AF65-F5344CB8AC3E}">
        <p14:creationId xmlns:p14="http://schemas.microsoft.com/office/powerpoint/2010/main" val="18129770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5650" y="1691235"/>
            <a:ext cx="7632700" cy="4401590"/>
          </a:xfrm>
          <a:prstGeom prst="rect">
            <a:avLst/>
          </a:prstGeom>
          <a:solidFill>
            <a:srgbClr val="D2D62A">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5"/>
          <p:cNvSpPr>
            <a:spLocks noGrp="1"/>
          </p:cNvSpPr>
          <p:nvPr>
            <p:ph type="title"/>
          </p:nvPr>
        </p:nvSpPr>
        <p:spPr>
          <a:xfrm>
            <a:off x="457198" y="485773"/>
            <a:ext cx="8220075" cy="1205461"/>
          </a:xfrm>
        </p:spPr>
        <p:txBody>
          <a:bodyPr>
            <a:normAutofit/>
          </a:bodyPr>
          <a:lstStyle/>
          <a:p>
            <a:pPr algn="ctr"/>
            <a:r>
              <a:rPr lang="en-GB" dirty="0"/>
              <a:t>Incredible Images</a:t>
            </a:r>
          </a:p>
        </p:txBody>
      </p:sp>
      <p:sp>
        <p:nvSpPr>
          <p:cNvPr id="7" name="Content Placeholder 6"/>
          <p:cNvSpPr>
            <a:spLocks noGrp="1"/>
          </p:cNvSpPr>
          <p:nvPr>
            <p:ph idx="1"/>
          </p:nvPr>
        </p:nvSpPr>
        <p:spPr>
          <a:xfrm>
            <a:off x="750885" y="1691234"/>
            <a:ext cx="7637465" cy="4401592"/>
          </a:xfrm>
        </p:spPr>
        <p:txBody>
          <a:bodyPr anchor="t">
            <a:normAutofit lnSpcReduction="10000"/>
          </a:bodyPr>
          <a:lstStyle/>
          <a:p>
            <a:pPr marL="0" indent="0">
              <a:lnSpc>
                <a:spcPct val="110000"/>
              </a:lnSpc>
              <a:buNone/>
            </a:pPr>
            <a:r>
              <a:rPr lang="en-GB" dirty="0"/>
              <a:t>You will draw a small picture on a piece of paper - a smiley face or star are some examples of images you may draw.</a:t>
            </a:r>
          </a:p>
          <a:p>
            <a:pPr marL="0" indent="0">
              <a:lnSpc>
                <a:spcPct val="110000"/>
              </a:lnSpc>
              <a:buNone/>
            </a:pPr>
            <a:r>
              <a:rPr lang="en-GB" dirty="0"/>
              <a:t>Then, place an empty glass over the top of the picture and look at your image through the side of the glass.</a:t>
            </a:r>
          </a:p>
          <a:p>
            <a:pPr marL="0" indent="0">
              <a:lnSpc>
                <a:spcPct val="110000"/>
              </a:lnSpc>
              <a:buNone/>
            </a:pPr>
            <a:r>
              <a:rPr lang="en-GB" dirty="0"/>
              <a:t>As you watch your picture, slowly fill the glass with water.</a:t>
            </a:r>
          </a:p>
          <a:p>
            <a:pPr marL="0" indent="0">
              <a:lnSpc>
                <a:spcPct val="110000"/>
              </a:lnSpc>
              <a:buNone/>
            </a:pPr>
            <a:r>
              <a:rPr lang="en-GB" dirty="0"/>
              <a:t>When the glass is full, you should cover the top of the glass with a saucer.</a:t>
            </a:r>
          </a:p>
          <a:p>
            <a:pPr marL="0" indent="0">
              <a:lnSpc>
                <a:spcPct val="110000"/>
              </a:lnSpc>
              <a:buNone/>
            </a:pPr>
            <a:r>
              <a:rPr lang="en-GB" dirty="0"/>
              <a:t>What do you predict will happen?</a:t>
            </a:r>
          </a:p>
          <a:p>
            <a:pPr marL="0" indent="0">
              <a:lnSpc>
                <a:spcPct val="110000"/>
              </a:lnSpc>
              <a:buNone/>
            </a:pPr>
            <a:r>
              <a:rPr lang="en-GB" dirty="0"/>
              <a:t>Have a go! What do you observe? </a:t>
            </a:r>
            <a:br>
              <a:rPr lang="en-GB" dirty="0"/>
            </a:br>
            <a:r>
              <a:rPr lang="en-GB" dirty="0"/>
              <a:t>What happened to the image you drew?</a:t>
            </a:r>
          </a:p>
          <a:p>
            <a:pPr marL="0" indent="0">
              <a:lnSpc>
                <a:spcPct val="110000"/>
              </a:lnSpc>
              <a:buNone/>
            </a:pPr>
            <a:r>
              <a:rPr lang="en-GB" dirty="0"/>
              <a:t>Explain why this happened in your </a:t>
            </a:r>
            <a:br>
              <a:rPr lang="en-GB" dirty="0"/>
            </a:br>
            <a:r>
              <a:rPr lang="en-GB" dirty="0"/>
              <a:t>conclusion, thinking about refraction.</a:t>
            </a:r>
          </a:p>
        </p:txBody>
      </p:sp>
      <p:pic>
        <p:nvPicPr>
          <p:cNvPr id="16" name="Pair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pic>
        <p:nvPicPr>
          <p:cNvPr id="8" name="Picture 7"/>
          <p:cNvPicPr>
            <a:picLocks noChangeAspect="1"/>
          </p:cNvPicPr>
          <p:nvPr/>
        </p:nvPicPr>
        <p:blipFill rotWithShape="1">
          <a:blip r:embed="rId4" cstate="print">
            <a:extLst>
              <a:ext uri="{28A0092B-C50C-407E-A947-70E740481C1C}">
                <a14:useLocalDpi xmlns:a14="http://schemas.microsoft.com/office/drawing/2010/main" val="0"/>
              </a:ext>
            </a:extLst>
          </a:blip>
          <a:srcRect r="28395"/>
          <a:stretch/>
        </p:blipFill>
        <p:spPr>
          <a:xfrm>
            <a:off x="4952325" y="4045237"/>
            <a:ext cx="3436025" cy="2383276"/>
          </a:xfrm>
          <a:prstGeom prst="rect">
            <a:avLst/>
          </a:prstGeom>
        </p:spPr>
      </p:pic>
    </p:spTree>
    <p:custDataLst>
      <p:tags r:id="rId1"/>
    </p:custDataLst>
    <p:extLst>
      <p:ext uri="{BB962C8B-B14F-4D97-AF65-F5344CB8AC3E}">
        <p14:creationId xmlns:p14="http://schemas.microsoft.com/office/powerpoint/2010/main" val="791976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500"/>
                                        <p:tgtEl>
                                          <p:spTgt spid="7">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animEffect transition="in" filter="fade">
                                      <p:cBhvr>
                                        <p:cTn id="15" dur="500"/>
                                        <p:tgtEl>
                                          <p:spTgt spid="7">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7">
                                            <p:txEl>
                                              <p:pRg st="3" end="3"/>
                                            </p:txEl>
                                          </p:spTgt>
                                        </p:tgtEl>
                                        <p:attrNameLst>
                                          <p:attrName>style.visibility</p:attrName>
                                        </p:attrNameLst>
                                      </p:cBhvr>
                                      <p:to>
                                        <p:strVal val="visible"/>
                                      </p:to>
                                    </p:set>
                                    <p:animEffect transition="in" filter="fade">
                                      <p:cBhvr>
                                        <p:cTn id="18" dur="500"/>
                                        <p:tgtEl>
                                          <p:spTgt spid="7">
                                            <p:txEl>
                                              <p:pRg st="3" end="3"/>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7">
                                            <p:txEl>
                                              <p:pRg st="4" end="4"/>
                                            </p:txEl>
                                          </p:spTgt>
                                        </p:tgtEl>
                                        <p:attrNameLst>
                                          <p:attrName>style.visibility</p:attrName>
                                        </p:attrNameLst>
                                      </p:cBhvr>
                                      <p:to>
                                        <p:strVal val="visible"/>
                                      </p:to>
                                    </p:set>
                                    <p:animEffect transition="in" filter="fade">
                                      <p:cBhvr>
                                        <p:cTn id="21" dur="500"/>
                                        <p:tgtEl>
                                          <p:spTgt spid="7">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7">
                                            <p:txEl>
                                              <p:pRg st="5" end="5"/>
                                            </p:txEl>
                                          </p:spTgt>
                                        </p:tgtEl>
                                        <p:attrNameLst>
                                          <p:attrName>style.visibility</p:attrName>
                                        </p:attrNameLst>
                                      </p:cBhvr>
                                      <p:to>
                                        <p:strVal val="visible"/>
                                      </p:to>
                                    </p:set>
                                    <p:animEffect transition="in" filter="fade">
                                      <p:cBhvr>
                                        <p:cTn id="26" dur="500"/>
                                        <p:tgtEl>
                                          <p:spTgt spid="7">
                                            <p:txEl>
                                              <p:pRg st="5" end="5"/>
                                            </p:tx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7">
                                            <p:txEl>
                                              <p:pRg st="6" end="6"/>
                                            </p:txEl>
                                          </p:spTgt>
                                        </p:tgtEl>
                                        <p:attrNameLst>
                                          <p:attrName>style.visibility</p:attrName>
                                        </p:attrNameLst>
                                      </p:cBhvr>
                                      <p:to>
                                        <p:strVal val="visible"/>
                                      </p:to>
                                    </p:set>
                                    <p:animEffect transition="in" filter="fade">
                                      <p:cBhvr>
                                        <p:cTn id="29" dur="500"/>
                                        <p:tgtEl>
                                          <p:spTgt spid="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5650" y="1691235"/>
            <a:ext cx="7632700" cy="4401590"/>
          </a:xfrm>
          <a:prstGeom prst="rect">
            <a:avLst/>
          </a:prstGeom>
          <a:solidFill>
            <a:srgbClr val="FFA44B">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5"/>
          <p:cNvSpPr>
            <a:spLocks noGrp="1"/>
          </p:cNvSpPr>
          <p:nvPr>
            <p:ph type="title"/>
          </p:nvPr>
        </p:nvSpPr>
        <p:spPr>
          <a:xfrm>
            <a:off x="457198" y="485773"/>
            <a:ext cx="8220075" cy="1205461"/>
          </a:xfrm>
        </p:spPr>
        <p:txBody>
          <a:bodyPr>
            <a:normAutofit fontScale="90000"/>
          </a:bodyPr>
          <a:lstStyle/>
          <a:p>
            <a:pPr algn="ctr"/>
            <a:r>
              <a:rPr lang="en-GB" dirty="0"/>
              <a:t>Amazing Arrow: What Happened?</a:t>
            </a:r>
          </a:p>
        </p:txBody>
      </p:sp>
      <p:sp>
        <p:nvSpPr>
          <p:cNvPr id="7" name="Content Placeholder 6"/>
          <p:cNvSpPr>
            <a:spLocks noGrp="1"/>
          </p:cNvSpPr>
          <p:nvPr>
            <p:ph idx="1"/>
          </p:nvPr>
        </p:nvSpPr>
        <p:spPr>
          <a:xfrm>
            <a:off x="750885" y="1691235"/>
            <a:ext cx="7637465" cy="3333919"/>
          </a:xfrm>
        </p:spPr>
        <p:txBody>
          <a:bodyPr anchor="t">
            <a:normAutofit fontScale="85000" lnSpcReduction="10000"/>
          </a:bodyPr>
          <a:lstStyle/>
          <a:p>
            <a:pPr marL="0" indent="0">
              <a:lnSpc>
                <a:spcPct val="120000"/>
              </a:lnSpc>
              <a:buNone/>
            </a:pPr>
            <a:r>
              <a:rPr lang="en-GB" dirty="0"/>
              <a:t>In this investigation, when you place your arrow at a certain distance behind the glass of water, it appears to point in the opposite direction. The arrow turns because the light travelled from the air, through the glass, through the water, through the back of the glass, and then back through the air, before hitting the arrow. When light passes from air through a transparent material, it refracts, causing it to bend.</a:t>
            </a:r>
          </a:p>
          <a:p>
            <a:pPr marL="0" indent="0">
              <a:lnSpc>
                <a:spcPct val="120000"/>
              </a:lnSpc>
              <a:buNone/>
            </a:pPr>
            <a:r>
              <a:rPr lang="en-GB" dirty="0"/>
              <a:t>Because the glass is curved, it also acts a lens, focusing the rays of light. Where the light all comes together is called the focal point, but beyond the focal point the image appears to reverse. The rays of light that were bent cross each other, so that the light from the left of the arrow is now on the right, and light from the right of the arrow is now on the left. This is what causes the arrow to appear reversed.</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87706" y="4863118"/>
            <a:ext cx="3568588" cy="1084276"/>
          </a:xfrm>
          <a:prstGeom prst="rect">
            <a:avLst/>
          </a:prstGeom>
        </p:spPr>
      </p:pic>
    </p:spTree>
    <p:custDataLst>
      <p:tags r:id="rId1"/>
    </p:custDataLst>
    <p:extLst>
      <p:ext uri="{BB962C8B-B14F-4D97-AF65-F5344CB8AC3E}">
        <p14:creationId xmlns:p14="http://schemas.microsoft.com/office/powerpoint/2010/main" val="2573397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fade">
                                      <p:cBhvr>
                                        <p:cTn id="12" dur="500"/>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5650" y="1691235"/>
            <a:ext cx="7632700" cy="4401590"/>
          </a:xfrm>
          <a:prstGeom prst="rect">
            <a:avLst/>
          </a:prstGeom>
          <a:solidFill>
            <a:srgbClr val="FFA44B">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5"/>
          <p:cNvSpPr>
            <a:spLocks noGrp="1"/>
          </p:cNvSpPr>
          <p:nvPr>
            <p:ph type="title"/>
          </p:nvPr>
        </p:nvSpPr>
        <p:spPr>
          <a:xfrm>
            <a:off x="457198" y="485773"/>
            <a:ext cx="8220075" cy="1205461"/>
          </a:xfrm>
        </p:spPr>
        <p:txBody>
          <a:bodyPr>
            <a:normAutofit fontScale="90000"/>
          </a:bodyPr>
          <a:lstStyle/>
          <a:p>
            <a:pPr algn="ctr"/>
            <a:r>
              <a:rPr lang="en-GB" dirty="0"/>
              <a:t>Incredible Images: What Happened?</a:t>
            </a:r>
          </a:p>
        </p:txBody>
      </p:sp>
      <p:sp>
        <p:nvSpPr>
          <p:cNvPr id="7" name="Content Placeholder 6"/>
          <p:cNvSpPr>
            <a:spLocks noGrp="1"/>
          </p:cNvSpPr>
          <p:nvPr>
            <p:ph idx="1"/>
          </p:nvPr>
        </p:nvSpPr>
        <p:spPr>
          <a:xfrm>
            <a:off x="750885" y="1691235"/>
            <a:ext cx="7637465" cy="4401590"/>
          </a:xfrm>
        </p:spPr>
        <p:txBody>
          <a:bodyPr anchor="t">
            <a:normAutofit/>
          </a:bodyPr>
          <a:lstStyle/>
          <a:p>
            <a:pPr marL="0" indent="0">
              <a:lnSpc>
                <a:spcPct val="120000"/>
              </a:lnSpc>
              <a:buNone/>
            </a:pPr>
            <a:r>
              <a:rPr lang="en-GB" dirty="0"/>
              <a:t>When you filled the glass with water and placed a saucer on top, the image seemed to have disappeared. Light rays falling on the image are refracted through the glass, then the water, then back into the air. When the refracted rays are bent at different angles by adding the water, it means they can be blocked by the saucer on top of the glass.</a:t>
            </a:r>
          </a:p>
          <a:p>
            <a:pPr marL="0" indent="0">
              <a:lnSpc>
                <a:spcPct val="120000"/>
              </a:lnSpc>
              <a:buNone/>
            </a:pPr>
            <a:r>
              <a:rPr lang="en-GB" dirty="0"/>
              <a:t>Since the rays of light cannot get </a:t>
            </a:r>
            <a:br>
              <a:rPr lang="en-GB" dirty="0"/>
            </a:br>
            <a:r>
              <a:rPr lang="en-GB" dirty="0"/>
              <a:t>through the saucer, they cannot</a:t>
            </a:r>
            <a:br>
              <a:rPr lang="en-GB" dirty="0"/>
            </a:br>
            <a:r>
              <a:rPr lang="en-GB" dirty="0"/>
              <a:t>reach our eyes and we cannot see</a:t>
            </a:r>
            <a:br>
              <a:rPr lang="en-GB" dirty="0"/>
            </a:br>
            <a:r>
              <a:rPr lang="en-GB" dirty="0"/>
              <a:t>the image.</a:t>
            </a:r>
          </a:p>
          <a:p>
            <a:pPr marL="0" indent="0">
              <a:lnSpc>
                <a:spcPct val="120000"/>
              </a:lnSpc>
              <a:buNone/>
            </a:pPr>
            <a:r>
              <a:rPr lang="en-GB" dirty="0"/>
              <a:t>It seems to have disappeared!</a:t>
            </a:r>
          </a:p>
        </p:txBody>
      </p:sp>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l="59267"/>
          <a:stretch/>
        </p:blipFill>
        <p:spPr>
          <a:xfrm>
            <a:off x="6222776" y="3631559"/>
            <a:ext cx="1618406" cy="2256771"/>
          </a:xfrm>
          <a:prstGeom prst="rect">
            <a:avLst/>
          </a:prstGeom>
        </p:spPr>
      </p:pic>
      <p:pic>
        <p:nvPicPr>
          <p:cNvPr id="8" name="Picture 7"/>
          <p:cNvPicPr>
            <a:picLocks noChangeAspect="1"/>
          </p:cNvPicPr>
          <p:nvPr/>
        </p:nvPicPr>
        <p:blipFill rotWithShape="1">
          <a:blip r:embed="rId4" cstate="print">
            <a:extLst>
              <a:ext uri="{28A0092B-C50C-407E-A947-70E740481C1C}">
                <a14:useLocalDpi xmlns:a14="http://schemas.microsoft.com/office/drawing/2010/main" val="0"/>
              </a:ext>
            </a:extLst>
          </a:blip>
          <a:srcRect l="-2910" r="58307"/>
          <a:stretch/>
        </p:blipFill>
        <p:spPr>
          <a:xfrm>
            <a:off x="4636738" y="3631558"/>
            <a:ext cx="1772155" cy="2256771"/>
          </a:xfrm>
          <a:prstGeom prst="rect">
            <a:avLst/>
          </a:prstGeom>
        </p:spPr>
      </p:pic>
    </p:spTree>
    <p:custDataLst>
      <p:tags r:id="rId1"/>
    </p:custDataLst>
    <p:extLst>
      <p:ext uri="{BB962C8B-B14F-4D97-AF65-F5344CB8AC3E}">
        <p14:creationId xmlns:p14="http://schemas.microsoft.com/office/powerpoint/2010/main" val="215291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fade">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fade">
                                      <p:cBhvr>
                                        <p:cTn id="17" dur="5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t>Aim</a:t>
            </a: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sp>
        <p:nvSpPr>
          <p:cNvPr id="14" name="Content Placeholder 15"/>
          <p:cNvSpPr>
            <a:spLocks noGrp="1"/>
          </p:cNvSpPr>
          <p:nvPr>
            <p:ph idx="1"/>
          </p:nvPr>
        </p:nvSpPr>
        <p:spPr>
          <a:xfrm>
            <a:off x="628650" y="1127760"/>
            <a:ext cx="7886700" cy="1409700"/>
          </a:xfrm>
        </p:spPr>
        <p:txBody>
          <a:bodyPr>
            <a:normAutofit/>
          </a:bodyPr>
          <a:lstStyle/>
          <a:p>
            <a:pPr>
              <a:lnSpc>
                <a:spcPct val="100000"/>
              </a:lnSpc>
            </a:pPr>
            <a:r>
              <a:rPr lang="en-GB" dirty="0"/>
              <a:t>I can investigate how refraction changes the direction in which light travels.</a:t>
            </a:r>
          </a:p>
        </p:txBody>
      </p:sp>
      <p:sp>
        <p:nvSpPr>
          <p:cNvPr id="15" name="Content Placeholder 15"/>
          <p:cNvSpPr txBox="1">
            <a:spLocks/>
          </p:cNvSpPr>
          <p:nvPr/>
        </p:nvSpPr>
        <p:spPr>
          <a:xfrm>
            <a:off x="628650" y="3466803"/>
            <a:ext cx="7886700" cy="2626022"/>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GB" dirty="0"/>
              <a:t>I can understand how light is refracted.</a:t>
            </a:r>
          </a:p>
          <a:p>
            <a:pPr>
              <a:lnSpc>
                <a:spcPct val="100000"/>
              </a:lnSpc>
            </a:pPr>
            <a:r>
              <a:rPr lang="en-GB" dirty="0"/>
              <a:t>I can investigate the effects of refraction.</a:t>
            </a:r>
          </a:p>
          <a:p>
            <a:pPr>
              <a:lnSpc>
                <a:spcPct val="100000"/>
              </a:lnSpc>
            </a:pPr>
            <a:r>
              <a:rPr lang="en-GB" dirty="0"/>
              <a:t>I can understand the way refraction alters the direction of light.</a:t>
            </a:r>
          </a:p>
          <a:p>
            <a:pPr marL="0" indent="0">
              <a:lnSpc>
                <a:spcPct val="100000"/>
              </a:lnSpc>
              <a:buNone/>
            </a:pPr>
            <a:endParaRPr lang="en-GB" dirty="0"/>
          </a:p>
        </p:txBody>
      </p:sp>
    </p:spTree>
    <p:custDataLst>
      <p:tags r:id="rId1"/>
    </p:custDataLst>
    <p:extLst>
      <p:ext uri="{BB962C8B-B14F-4D97-AF65-F5344CB8AC3E}">
        <p14:creationId xmlns:p14="http://schemas.microsoft.com/office/powerpoint/2010/main" val="1796323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2354315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1326</TotalTime>
  <Words>934</Words>
  <Application>Microsoft Office PowerPoint</Application>
  <PresentationFormat>On-screen Show (4:3)</PresentationFormat>
  <Paragraphs>62</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Calibri</vt:lpstr>
      <vt:lpstr>BPreplay</vt:lpstr>
      <vt:lpstr>Sassoon Infant Rg</vt:lpstr>
      <vt:lpstr>Sassoon Infant Md</vt:lpstr>
      <vt:lpstr>Office Theme</vt:lpstr>
      <vt:lpstr>PowerPoint Presentation</vt:lpstr>
      <vt:lpstr>PowerPoint Presentation</vt:lpstr>
      <vt:lpstr>Refraction Riddle</vt:lpstr>
      <vt:lpstr>Refraction Riddle</vt:lpstr>
      <vt:lpstr>What is Refraction?</vt:lpstr>
      <vt:lpstr>What is Refraction?</vt:lpstr>
      <vt:lpstr>Refraction Investigations</vt:lpstr>
      <vt:lpstr>Amazing Arrow</vt:lpstr>
      <vt:lpstr>Incredible Images</vt:lpstr>
      <vt:lpstr>Amazing Arrow: What Happened?</vt:lpstr>
      <vt:lpstr>Incredible Images: What Happened?</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Akien, Naomi</cp:lastModifiedBy>
  <cp:revision>120</cp:revision>
  <dcterms:created xsi:type="dcterms:W3CDTF">2014-10-01T16:09:27Z</dcterms:created>
  <dcterms:modified xsi:type="dcterms:W3CDTF">2020-06-08T21:26:02Z</dcterms:modified>
</cp:coreProperties>
</file>