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74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47B2E5"/>
    <a:srgbClr val="FFE864"/>
    <a:srgbClr val="127339"/>
    <a:srgbClr val="003F14"/>
    <a:srgbClr val="E6037D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3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communication-and-language-and-literacy-phonics/early-years-letters-and-sounds/early-years-phase-3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communication-and-language-and-literacy-phonics/early-years-letters-and-sounds/early-years-phase-3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80E9AB-36B7-D749-B475-B68AF7CDAC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72574-7827-D442-AAD2-ADAE97D1B9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814681-CA53-444E-8E9C-5C14A3A7EF72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B97746-DB34-AC47-BA2E-7A86C5CF190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2.mp3"/><Relationship Id="rId7" Type="http://schemas.openxmlformats.org/officeDocument/2006/relationships/image" Target="../media/image9.png"/><Relationship Id="rId2" Type="http://schemas.microsoft.com/office/2007/relationships/media" Target="../media/media2.mp3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8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5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2.png"/><Relationship Id="rId2" Type="http://schemas.microsoft.com/office/2007/relationships/media" Target="../media/media8.mp3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6.png"/><Relationship Id="rId12" Type="http://schemas.openxmlformats.org/officeDocument/2006/relationships/image" Target="../media/image11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35.png"/><Relationship Id="rId11" Type="http://schemas.openxmlformats.org/officeDocument/2006/relationships/slide" Target="slide19.xml"/><Relationship Id="rId5" Type="http://schemas.openxmlformats.org/officeDocument/2006/relationships/image" Target="../media/image34.png"/><Relationship Id="rId10" Type="http://schemas.openxmlformats.org/officeDocument/2006/relationships/image" Target="../media/image1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0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9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5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2.png"/><Relationship Id="rId2" Type="http://schemas.microsoft.com/office/2007/relationships/media" Target="../media/media8.mp3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6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35.png"/><Relationship Id="rId11" Type="http://schemas.openxmlformats.org/officeDocument/2006/relationships/image" Target="../media/image11.png"/><Relationship Id="rId5" Type="http://schemas.openxmlformats.org/officeDocument/2006/relationships/image" Target="../media/image34.png"/><Relationship Id="rId10" Type="http://schemas.openxmlformats.org/officeDocument/2006/relationships/image" Target="../media/image1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B3AD9E4-1F8D-4911-BA32-E8D41FBEBE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113"/>
    </mc:Choice>
    <mc:Fallback>
      <p:transition spd="slow" advTm="46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15FFC9-BC44-154D-8F95-C1EA10F6C43F}"/>
              </a:ext>
            </a:extLst>
          </p:cNvPr>
          <p:cNvSpPr txBox="1"/>
          <p:nvPr/>
        </p:nvSpPr>
        <p:spPr>
          <a:xfrm>
            <a:off x="4995743" y="2176401"/>
            <a:ext cx="2921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Read the sentence.</a:t>
            </a:r>
            <a:b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</a:br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Then, </a:t>
            </a:r>
            <a:r>
              <a:rPr lang="en-US" sz="2400" dirty="0">
                <a:latin typeface="Twinkl" pitchFamily="2" charset="77"/>
              </a:rPr>
              <a:t>click on the</a:t>
            </a:r>
            <a:br>
              <a:rPr lang="en-US" sz="2400" dirty="0">
                <a:latin typeface="Twinkl" pitchFamily="2" charset="77"/>
              </a:rPr>
            </a:br>
            <a:r>
              <a:rPr lang="en-US" sz="2400" dirty="0">
                <a:latin typeface="Twinkl" pitchFamily="2" charset="77"/>
              </a:rPr>
              <a:t>matching picture</a:t>
            </a:r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read the sentences and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choose the matching picture?</a:t>
            </a:r>
          </a:p>
        </p:txBody>
      </p:sp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0BA68F1E-26F3-DF41-9FF3-3C39D94ABEAA}"/>
              </a:ext>
            </a:extLst>
          </p:cNvPr>
          <p:cNvSpPr txBox="1"/>
          <p:nvPr/>
        </p:nvSpPr>
        <p:spPr>
          <a:xfrm>
            <a:off x="5024905" y="3982909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4" action="ppaction://hlinksldjump"/>
            <a:extLst>
              <a:ext uri="{FF2B5EF4-FFF2-40B4-BE49-F238E27FC236}">
                <a16:creationId xmlns:a16="http://schemas.microsoft.com/office/drawing/2014/main" id="{009B7E7A-5EC2-2048-AF47-3D82FD232F20}"/>
              </a:ext>
            </a:extLst>
          </p:cNvPr>
          <p:cNvSpPr txBox="1"/>
          <p:nvPr/>
        </p:nvSpPr>
        <p:spPr>
          <a:xfrm>
            <a:off x="4813033" y="4792098"/>
            <a:ext cx="3345366" cy="510778"/>
          </a:xfrm>
          <a:prstGeom prst="roundRect">
            <a:avLst/>
          </a:prstGeom>
          <a:solidFill>
            <a:srgbClr val="009640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without sound buttons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F5D1E54-B928-A94D-A546-933E459971E6}"/>
              </a:ext>
            </a:extLst>
          </p:cNvPr>
          <p:cNvGrpSpPr/>
          <p:nvPr/>
        </p:nvGrpSpPr>
        <p:grpSpPr>
          <a:xfrm>
            <a:off x="2771100" y="2075132"/>
            <a:ext cx="2034032" cy="1453234"/>
            <a:chOff x="2609051" y="2075132"/>
            <a:chExt cx="2034032" cy="1453234"/>
          </a:xfrm>
        </p:grpSpPr>
        <p:sp>
          <p:nvSpPr>
            <p:cNvPr id="39" name="Rounded Rectangular Callout 38">
              <a:extLst>
                <a:ext uri="{FF2B5EF4-FFF2-40B4-BE49-F238E27FC236}">
                  <a16:creationId xmlns:a16="http://schemas.microsoft.com/office/drawing/2014/main" id="{444F1AE8-42CE-0449-ADFF-F2FF7B1B8683}"/>
                </a:ext>
              </a:extLst>
            </p:cNvPr>
            <p:cNvSpPr/>
            <p:nvPr/>
          </p:nvSpPr>
          <p:spPr>
            <a:xfrm>
              <a:off x="2609051" y="2075132"/>
              <a:ext cx="2003548" cy="1453234"/>
            </a:xfrm>
            <a:prstGeom prst="wedgeRoundRectCallout">
              <a:avLst>
                <a:gd name="adj1" fmla="val -73600"/>
                <a:gd name="adj2" fmla="val 2945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2EF45F0-F1D8-E44C-A745-88A6121992E2}"/>
                </a:ext>
              </a:extLst>
            </p:cNvPr>
            <p:cNvSpPr txBox="1"/>
            <p:nvPr/>
          </p:nvSpPr>
          <p:spPr>
            <a:xfrm>
              <a:off x="2618132" y="2176402"/>
              <a:ext cx="20249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Which option would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you like?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09137612-3FAD-924F-91A1-59C95D90240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58553" y="1859992"/>
            <a:ext cx="4689521" cy="49980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She can fix the rocket. </a:t>
            </a:r>
            <a:endParaRPr lang="en-RO" b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2AB996-3337-864F-81F8-9542252F87FC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143209" y="3616549"/>
              <a:ext cx="1892269" cy="1466209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7704" y="3273475"/>
              <a:ext cx="1278283" cy="2399662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AC2C120-1F5C-134F-AC7C-0075472BB125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84548" y="2825116"/>
              <a:ext cx="1431748" cy="291021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70272" y="3303102"/>
              <a:ext cx="1278283" cy="2399662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03806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0023" y="1889873"/>
            <a:ext cx="4673736" cy="4981180"/>
          </a:xfrm>
          <a:prstGeom prst="rect">
            <a:avLst/>
          </a:prstGeom>
        </p:spPr>
      </p:pic>
      <p:pic>
        <p:nvPicPr>
          <p:cNvPr id="7" name="space-rocket-flyby_zkdlYHEd.mp3" descr="space-rocket-flyby_zkdlYHEd.mp3">
            <a:hlinkClick r:id="" action="ppaction://media"/>
            <a:extLst>
              <a:ext uri="{FF2B5EF4-FFF2-40B4-BE49-F238E27FC236}">
                <a16:creationId xmlns:a16="http://schemas.microsoft.com/office/drawing/2014/main" id="{AAA26C72-AE1B-7647-BB14-0D9BFDD22A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406400" y="7728147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51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Twinkl" pitchFamily="2" charset="77"/>
              </a:rPr>
              <a:t>A cat sat on the rooftop.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914804" y="2546450"/>
            <a:ext cx="3786074" cy="3296169"/>
            <a:chOff x="914804" y="2546450"/>
            <a:chExt cx="3786074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4231"/>
            <a:stretch/>
          </p:blipFill>
          <p:spPr>
            <a:xfrm>
              <a:off x="914804" y="2751228"/>
              <a:ext cx="3786074" cy="3075537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79845" y="2936885"/>
              <a:ext cx="647653" cy="895021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08085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9A57D29-3314-E44B-91EA-B81C61D432E2}"/>
              </a:ext>
            </a:extLst>
          </p:cNvPr>
          <p:cNvGrpSpPr/>
          <p:nvPr/>
        </p:nvGrpSpPr>
        <p:grpSpPr>
          <a:xfrm>
            <a:off x="4617008" y="2546450"/>
            <a:ext cx="3786074" cy="3296169"/>
            <a:chOff x="4617008" y="2546450"/>
            <a:chExt cx="3786074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4231"/>
            <a:stretch/>
          </p:blipFill>
          <p:spPr>
            <a:xfrm>
              <a:off x="4617008" y="2589523"/>
              <a:ext cx="3786074" cy="3075537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23481" y="4807743"/>
              <a:ext cx="647653" cy="895021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20200"/>
            <a:ext cx="4934647" cy="5259254"/>
          </a:xfrm>
          <a:prstGeom prst="rect">
            <a:avLst/>
          </a:prstGeom>
        </p:spPr>
      </p:pic>
      <p:pic>
        <p:nvPicPr>
          <p:cNvPr id="3" name="cat-meow_fkt0BHV_.mp3" descr="cat-meow_fkt0BHV_.mp3">
            <a:hlinkClick r:id="" action="ppaction://media"/>
            <a:extLst>
              <a:ext uri="{FF2B5EF4-FFF2-40B4-BE49-F238E27FC236}">
                <a16:creationId xmlns:a16="http://schemas.microsoft.com/office/drawing/2014/main" id="{4A16150C-50F1-4540-9D33-C40D75D533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07841" y="745172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91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6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Twinkl" pitchFamily="2" charset="77"/>
              </a:rPr>
              <a:t>He got wet in the rain. 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3272" b="-2229"/>
            <a:stretch/>
          </p:blipFill>
          <p:spPr>
            <a:xfrm>
              <a:off x="1665197" y="3105594"/>
              <a:ext cx="1081549" cy="2683330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81951" y="2693307"/>
              <a:ext cx="1545772" cy="115785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986631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A116668-1A59-274F-A1DC-51765DF65CB8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63216" y="2693307"/>
              <a:ext cx="1133448" cy="109834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732" t="-1977" b="-3340"/>
            <a:stretch/>
          </p:blipFill>
          <p:spPr>
            <a:xfrm>
              <a:off x="5721490" y="3105594"/>
              <a:ext cx="914957" cy="2683330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598746"/>
            <a:ext cx="4934647" cy="5259254"/>
          </a:xfrm>
          <a:prstGeom prst="rect">
            <a:avLst/>
          </a:prstGeom>
        </p:spPr>
      </p:pic>
      <p:pic>
        <p:nvPicPr>
          <p:cNvPr id="3" name="rain-falling_MkF6NTNO.mp3" descr="rain-falling_MkF6NTNO.mp3">
            <a:hlinkClick r:id="" action="ppaction://media"/>
            <a:extLst>
              <a:ext uri="{FF2B5EF4-FFF2-40B4-BE49-F238E27FC236}">
                <a16:creationId xmlns:a16="http://schemas.microsoft.com/office/drawing/2014/main" id="{B1FE2308-7C54-E844-9C8A-9E652C322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214923" y="729479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63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7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I hear an owl hoot. </a:t>
            </a:r>
            <a:endParaRPr lang="en-RO" b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2AB996-3337-864F-81F8-9542252F87FC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39591" y="2628799"/>
              <a:ext cx="2295888" cy="1623091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40043" y="3996331"/>
              <a:ext cx="1278283" cy="1816507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AC2C120-1F5C-134F-AC7C-0075472BB125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329060" y="2724882"/>
              <a:ext cx="1450058" cy="181650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1900" y="3996331"/>
              <a:ext cx="1278283" cy="1816507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03806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0023" y="1889873"/>
            <a:ext cx="4673736" cy="4981180"/>
          </a:xfrm>
          <a:prstGeom prst="rect">
            <a:avLst/>
          </a:prstGeom>
        </p:spPr>
      </p:pic>
      <p:pic>
        <p:nvPicPr>
          <p:cNvPr id="7" name="owl_zy1QETE_.mp3" descr="owl_zy1QETE_.mp3">
            <a:hlinkClick r:id="" action="ppaction://media"/>
            <a:extLst>
              <a:ext uri="{FF2B5EF4-FFF2-40B4-BE49-F238E27FC236}">
                <a16:creationId xmlns:a16="http://schemas.microsoft.com/office/drawing/2014/main" id="{9C364F85-EFFA-0F42-BC04-A3176F82BD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03713" y="70842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08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93" y="1006673"/>
            <a:ext cx="7756311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Twinkl" pitchFamily="2" charset="77"/>
              </a:rPr>
              <a:t>The boat can zoom on the river. 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0" y="2545265"/>
            <a:ext cx="2791662" cy="3297354"/>
            <a:chOff x="1307840" y="2545265"/>
            <a:chExt cx="2791662" cy="329735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07840" y="2545265"/>
              <a:ext cx="2791661" cy="3296169"/>
            </a:xfrm>
            <a:prstGeom prst="roundRect">
              <a:avLst>
                <a:gd name="adj" fmla="val 7520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41847" y="3110520"/>
              <a:ext cx="1923645" cy="2138638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993079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924D975-9AD4-324A-B035-7FC83AD903A1}"/>
              </a:ext>
            </a:extLst>
          </p:cNvPr>
          <p:cNvGrpSpPr/>
          <p:nvPr/>
        </p:nvGrpSpPr>
        <p:grpSpPr>
          <a:xfrm>
            <a:off x="5044498" y="2546450"/>
            <a:ext cx="2791661" cy="3304877"/>
            <a:chOff x="5044498" y="2546450"/>
            <a:chExt cx="2791661" cy="330487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44498" y="2555158"/>
              <a:ext cx="2791660" cy="3296169"/>
            </a:xfrm>
            <a:prstGeom prst="roundRect">
              <a:avLst>
                <a:gd name="adj" fmla="val 7919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86039" y="3515893"/>
              <a:ext cx="2208119" cy="1947878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05194"/>
            <a:ext cx="4934647" cy="5259254"/>
          </a:xfrm>
          <a:prstGeom prst="rect">
            <a:avLst/>
          </a:prstGeom>
        </p:spPr>
      </p:pic>
      <p:pic>
        <p:nvPicPr>
          <p:cNvPr id="3" name="speed-boat-driving-waves-splash_M1kICt4d.mp3" descr="speed-boat-driving-waves-splash_M1kICt4d.mp3">
            <a:hlinkClick r:id="" action="ppaction://media"/>
            <a:extLst>
              <a:ext uri="{FF2B5EF4-FFF2-40B4-BE49-F238E27FC236}">
                <a16:creationId xmlns:a16="http://schemas.microsoft.com/office/drawing/2014/main" id="{ABE16041-DD07-8147-A70F-F89B683E72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372133" y="714489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15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3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098" y="1006673"/>
            <a:ext cx="7382106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buzzing bee is in my hair. </a:t>
            </a:r>
            <a:endParaRPr lang="en-RO" b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2AB996-3337-864F-81F8-9542252F87FC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59308" y="2781573"/>
              <a:ext cx="609590" cy="704118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75131" y="2815822"/>
              <a:ext cx="1026478" cy="2933087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AC2C120-1F5C-134F-AC7C-0075472BB125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22203" y="2815822"/>
              <a:ext cx="693331" cy="66986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95691" y="2815822"/>
              <a:ext cx="1026512" cy="2933185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03806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0023" y="1889873"/>
            <a:ext cx="4673736" cy="4981180"/>
          </a:xfrm>
          <a:prstGeom prst="rect">
            <a:avLst/>
          </a:prstGeom>
        </p:spPr>
      </p:pic>
      <p:pic>
        <p:nvPicPr>
          <p:cNvPr id="7" name="bee-buzzing_fkIbY6Nu.mp3" descr="bee-buzzing_fkIbY6Nu.mp3">
            <a:hlinkClick r:id="" action="ppaction://media"/>
            <a:extLst>
              <a:ext uri="{FF2B5EF4-FFF2-40B4-BE49-F238E27FC236}">
                <a16:creationId xmlns:a16="http://schemas.microsoft.com/office/drawing/2014/main" id="{7E219597-296C-E34F-B648-99B05A5C4C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564330" y="73286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707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9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869" y="1006673"/>
            <a:ext cx="6494289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Twinkl" pitchFamily="2" charset="77"/>
              </a:rPr>
              <a:t>All the jets are in the air.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0" y="2545265"/>
            <a:ext cx="2791662" cy="3297354"/>
            <a:chOff x="1307840" y="2545265"/>
            <a:chExt cx="2791662" cy="329735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07840" y="2545265"/>
              <a:ext cx="2791661" cy="3296169"/>
            </a:xfrm>
            <a:prstGeom prst="roundRect">
              <a:avLst>
                <a:gd name="adj" fmla="val 7520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39786" y="2722288"/>
              <a:ext cx="1923645" cy="1077090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570A83D-1203-BC40-ADA1-2320A62CF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37620" y="4406122"/>
              <a:ext cx="1923645" cy="107709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8E950F1-60E1-C749-8109-991B1BD57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16762" y="3592083"/>
              <a:ext cx="1923645" cy="107709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989752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924D975-9AD4-324A-B035-7FC83AD903A1}"/>
              </a:ext>
            </a:extLst>
          </p:cNvPr>
          <p:cNvGrpSpPr/>
          <p:nvPr/>
        </p:nvGrpSpPr>
        <p:grpSpPr>
          <a:xfrm>
            <a:off x="5044498" y="2546450"/>
            <a:ext cx="2791661" cy="3304877"/>
            <a:chOff x="5044498" y="2546450"/>
            <a:chExt cx="2791661" cy="330487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44498" y="2555158"/>
              <a:ext cx="2791660" cy="3296169"/>
            </a:xfrm>
            <a:prstGeom prst="roundRect">
              <a:avLst>
                <a:gd name="adj" fmla="val 7919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67495" y="4466619"/>
              <a:ext cx="1634442" cy="915159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E7F4C-005A-1742-B361-457A7F468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73080" y="4779872"/>
              <a:ext cx="1634442" cy="91515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E8EDF2E-17E4-6047-AE5E-981383CC4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90631" y="4886174"/>
              <a:ext cx="1634442" cy="915159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01867"/>
            <a:ext cx="4934647" cy="5259254"/>
          </a:xfrm>
          <a:prstGeom prst="rect">
            <a:avLst/>
          </a:prstGeom>
        </p:spPr>
      </p:pic>
      <p:pic>
        <p:nvPicPr>
          <p:cNvPr id="3" name="fast-propeller-plane-passings_MygA4HVO.mp3" descr="fast-propeller-plane-passings_MygA4HVO.mp3">
            <a:hlinkClick r:id="" action="ppaction://media"/>
            <a:extLst>
              <a:ext uri="{FF2B5EF4-FFF2-40B4-BE49-F238E27FC236}">
                <a16:creationId xmlns:a16="http://schemas.microsoft.com/office/drawing/2014/main" id="{0A138297-6EC7-4B42-9D76-28A3AAE2355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03.8173" end="7613.2354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150631" y="72947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6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8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087" y="1006673"/>
            <a:ext cx="6631826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Twinkl" pitchFamily="2" charset="77"/>
              </a:rPr>
              <a:t>She put the coin in the jar. 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61097" y="2634110"/>
              <a:ext cx="1414804" cy="107709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570A83D-1203-BC40-ADA1-2320A62CF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34839" y="3739078"/>
              <a:ext cx="1234283" cy="198578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8E950F1-60E1-C749-8109-991B1BD57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79613" y="3230864"/>
              <a:ext cx="393765" cy="396271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06673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924D975-9AD4-324A-B035-7FC83AD903A1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73711" y="2649001"/>
              <a:ext cx="1439932" cy="10962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E7F4C-005A-1742-B361-457A7F468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88781" y="3288666"/>
              <a:ext cx="391292" cy="39378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E8EDF2E-17E4-6047-AE5E-981383CC4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02815" y="3956671"/>
              <a:ext cx="1790862" cy="1550601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18788"/>
            <a:ext cx="4934647" cy="5259254"/>
          </a:xfrm>
          <a:prstGeom prst="rect">
            <a:avLst/>
          </a:prstGeom>
        </p:spPr>
      </p:pic>
      <p:sp>
        <p:nvSpPr>
          <p:cNvPr id="25" name="Right Arrow 24">
            <a:hlinkClick r:id="rId11" action="ppaction://hlinksldjump"/>
            <a:extLst>
              <a:ext uri="{FF2B5EF4-FFF2-40B4-BE49-F238E27FC236}">
                <a16:creationId xmlns:a16="http://schemas.microsoft.com/office/drawing/2014/main" id="{387E4F72-274D-C845-ACD3-6FECB680E645}"/>
              </a:ext>
            </a:extLst>
          </p:cNvPr>
          <p:cNvSpPr/>
          <p:nvPr/>
        </p:nvSpPr>
        <p:spPr>
          <a:xfrm>
            <a:off x="7969760" y="6069069"/>
            <a:ext cx="953850" cy="472468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finish</a:t>
            </a:r>
          </a:p>
        </p:txBody>
      </p:sp>
      <p:pic>
        <p:nvPicPr>
          <p:cNvPr id="3" name="coin-container-glass-drop-coin-in_zy5hd5Nd.mp3" descr="coin-container-glass-drop-coin-in_zy5hd5Nd.mp3">
            <a:hlinkClick r:id="" action="ppaction://media"/>
            <a:extLst>
              <a:ext uri="{FF2B5EF4-FFF2-40B4-BE49-F238E27FC236}">
                <a16:creationId xmlns:a16="http://schemas.microsoft.com/office/drawing/2014/main" id="{C331F38D-D7CF-CA49-B087-E62BFB0EBD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263101" y="73397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9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1054320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She</a:t>
            </a:r>
            <a:r>
              <a:rPr lang="en-US" b="0" dirty="0"/>
              <a:t> can fix </a:t>
            </a:r>
            <a:r>
              <a:rPr lang="en-US" dirty="0"/>
              <a:t>the</a:t>
            </a:r>
            <a:r>
              <a:rPr lang="en-US" b="0" dirty="0"/>
              <a:t> rocket. </a:t>
            </a:r>
            <a:endParaRPr lang="en-RO" b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2AB996-3337-864F-81F8-9542252F87FC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143209" y="3616549"/>
              <a:ext cx="1892269" cy="1466209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7704" y="3273475"/>
              <a:ext cx="1278283" cy="2399662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AC2C120-1F5C-134F-AC7C-0075472BB125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84548" y="2825116"/>
              <a:ext cx="1431748" cy="291021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70272" y="3303102"/>
              <a:ext cx="1278283" cy="2399662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26956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0023" y="1913023"/>
            <a:ext cx="4673736" cy="498118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56E16260-7047-CA4E-A2EE-172BD6CCF6B8}"/>
              </a:ext>
            </a:extLst>
          </p:cNvPr>
          <p:cNvGrpSpPr/>
          <p:nvPr/>
        </p:nvGrpSpPr>
        <p:grpSpPr>
          <a:xfrm>
            <a:off x="3083142" y="1840597"/>
            <a:ext cx="3857357" cy="144000"/>
            <a:chOff x="3083142" y="1840597"/>
            <a:chExt cx="3857357" cy="1440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5261FB4-EC7E-1F47-9961-9648993BB0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83142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FA95635-4B2B-AF4B-8286-60CBA32C03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2846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61F840-0A76-AE42-9F3C-38A5B20395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0724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E8FEDF2-A5E1-3141-B229-01634C3FE3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7524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3E46024-6729-FE42-BE92-E4B7439767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6481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E8699A3-DD5B-B144-9CB6-799F8E75960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5438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5F85DD4-B4E2-A448-8679-0EBF1F0C43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331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C9580777-E5B3-E345-B099-88C5B9D06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4864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F0547E7-BE9A-0243-BC74-90EE704BF0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9577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4F5A994-19AE-814C-95E0-001A1D498C6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9649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B8AAB31-4FA4-C844-A966-61D29F1E5D41}"/>
                </a:ext>
              </a:extLst>
            </p:cNvPr>
            <p:cNvSpPr/>
            <p:nvPr/>
          </p:nvSpPr>
          <p:spPr>
            <a:xfrm>
              <a:off x="6067518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30" name="space-rocket-flyby_zkdlYHEd.mp3" descr="space-rocket-flyby_zkdlYHEd.mp3">
            <a:hlinkClick r:id="" action="ppaction://media"/>
            <a:extLst>
              <a:ext uri="{FF2B5EF4-FFF2-40B4-BE49-F238E27FC236}">
                <a16:creationId xmlns:a16="http://schemas.microsoft.com/office/drawing/2014/main" id="{473362EF-7292-BC4E-AB44-CA743AC510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406400" y="77281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7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12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2"/>
            <a:ext cx="6528317" cy="1079755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Twinkl" pitchFamily="2" charset="77"/>
              </a:rPr>
              <a:t>A cat sat on </a:t>
            </a:r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rooftop.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914804" y="2546450"/>
            <a:ext cx="3786074" cy="3296169"/>
            <a:chOff x="914804" y="2546450"/>
            <a:chExt cx="3786074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4231"/>
            <a:stretch/>
          </p:blipFill>
          <p:spPr>
            <a:xfrm>
              <a:off x="914804" y="2751228"/>
              <a:ext cx="3786074" cy="3075537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79845" y="2936885"/>
              <a:ext cx="647653" cy="895021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31235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9A57D29-3314-E44B-91EA-B81C61D432E2}"/>
              </a:ext>
            </a:extLst>
          </p:cNvPr>
          <p:cNvGrpSpPr/>
          <p:nvPr/>
        </p:nvGrpSpPr>
        <p:grpSpPr>
          <a:xfrm>
            <a:off x="4617008" y="2394296"/>
            <a:ext cx="3786074" cy="3448323"/>
            <a:chOff x="4617008" y="2394296"/>
            <a:chExt cx="3786074" cy="3448323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4231"/>
            <a:stretch/>
          </p:blipFill>
          <p:spPr>
            <a:xfrm>
              <a:off x="4617008" y="2394296"/>
              <a:ext cx="3786074" cy="3075537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23481" y="4807743"/>
              <a:ext cx="647653" cy="895021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43350"/>
            <a:ext cx="4934647" cy="5259254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1961270B-A45B-294A-94A0-90AC346C9F40}"/>
              </a:ext>
            </a:extLst>
          </p:cNvPr>
          <p:cNvGrpSpPr/>
          <p:nvPr/>
        </p:nvGrpSpPr>
        <p:grpSpPr>
          <a:xfrm>
            <a:off x="1912264" y="1840597"/>
            <a:ext cx="5207043" cy="144000"/>
            <a:chOff x="1912264" y="1840597"/>
            <a:chExt cx="5207043" cy="1440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43427DB-79CE-4C4F-A154-E0BEBB9531B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2264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25A406D-1441-7C47-AEDE-EB07707CE9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5831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F2C7955-57C8-2540-BBFB-91371D22416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8816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E035F39-614F-E646-AF72-1495B0791E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3878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8C12C10-02AD-3546-96E3-51A316CD6DF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7744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8FF3CF3-5BE2-6148-B3EF-C69D892A6FF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2817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ED56D903-BAC2-4248-98C5-5BD19872CB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331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8DF632C-D315-ED47-8B27-07027252139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9588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F3BED32-CE8C-5748-A409-7D0EDA03288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1233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C5027E0-4D43-384A-AC2E-AA1C95A651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7530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1BF656D-73BC-1747-B50F-A993F025FC05}"/>
                </a:ext>
              </a:extLst>
            </p:cNvPr>
            <p:cNvSpPr/>
            <p:nvPr/>
          </p:nvSpPr>
          <p:spPr>
            <a:xfrm>
              <a:off x="5805070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A460D92-E6F9-254D-8011-0666240C38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56948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79C12BB-D4E5-1D44-AC07-D3424DA802E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3034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CECF52A-184E-8F47-A945-189B2C94651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03718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58E1FD20-ED48-8142-9067-D504CCB8DE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95158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37" name="cat-meow_fkt0BHV_.mp3" descr="cat-meow_fkt0BHV_.mp3">
            <a:hlinkClick r:id="" action="ppaction://media"/>
            <a:extLst>
              <a:ext uri="{FF2B5EF4-FFF2-40B4-BE49-F238E27FC236}">
                <a16:creationId xmlns:a16="http://schemas.microsoft.com/office/drawing/2014/main" id="{B65402B6-2DDA-A74D-9787-51DD58BD6D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07841" y="745172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29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64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1136812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Twinkl" pitchFamily="2" charset="77"/>
              </a:rPr>
              <a:t>He</a:t>
            </a:r>
            <a:r>
              <a:rPr lang="en-US" b="0" dirty="0">
                <a:latin typeface="Twinkl" pitchFamily="2" charset="77"/>
              </a:rPr>
              <a:t> got wet in </a:t>
            </a:r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rain. 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3272" b="-2229"/>
            <a:stretch/>
          </p:blipFill>
          <p:spPr>
            <a:xfrm>
              <a:off x="1665197" y="3105594"/>
              <a:ext cx="1081549" cy="2683330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81951" y="2693307"/>
              <a:ext cx="1545772" cy="115785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73256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A116668-1A59-274F-A1DC-51765DF65CB8}"/>
              </a:ext>
            </a:extLst>
          </p:cNvPr>
          <p:cNvGrpSpPr/>
          <p:nvPr/>
        </p:nvGrpSpPr>
        <p:grpSpPr>
          <a:xfrm>
            <a:off x="5044499" y="2546450"/>
            <a:ext cx="2791660" cy="3299300"/>
            <a:chOff x="5044499" y="2546450"/>
            <a:chExt cx="2791660" cy="3299300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68113" y="2693307"/>
              <a:ext cx="1177797" cy="1141321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732" t="-1977" b="-3340"/>
            <a:stretch/>
          </p:blipFill>
          <p:spPr>
            <a:xfrm>
              <a:off x="5543530" y="3105593"/>
              <a:ext cx="934334" cy="2740157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85371"/>
            <a:ext cx="4934647" cy="5259254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0E4492BA-22B5-404C-90BB-33C98873AD9B}"/>
              </a:ext>
            </a:extLst>
          </p:cNvPr>
          <p:cNvGrpSpPr/>
          <p:nvPr/>
        </p:nvGrpSpPr>
        <p:grpSpPr>
          <a:xfrm>
            <a:off x="2826664" y="1862899"/>
            <a:ext cx="4114191" cy="144000"/>
            <a:chOff x="3083142" y="1840597"/>
            <a:chExt cx="4114191" cy="1440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F829935-A596-A74B-826A-35C8A496850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83142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CFF3B0A4-4DAE-FA4A-8CC4-66E4E104AA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2846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FF1E015-C00A-6F49-AF10-C4CE027B8D1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7379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D5FB733-0897-FB48-8101-C6036D8FF02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0965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29147A2-576A-B345-B299-3060A737F8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2092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7785153-4CC4-3349-9E48-3501DA05DBB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280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4981B6D-F20E-D541-91BE-644DB22671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964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46368FF-415C-B741-81B4-6E3953BF85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90364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EBE606-7FB1-994E-830F-E7637C3924B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178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CB2AF4B6-DA13-3F4F-8849-4190DC24623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05333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276F681-2599-5D4B-A641-90CE45A888C6}"/>
                </a:ext>
              </a:extLst>
            </p:cNvPr>
            <p:cNvSpPr/>
            <p:nvPr/>
          </p:nvSpPr>
          <p:spPr>
            <a:xfrm>
              <a:off x="6560266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33" name="rain-falling_MkF6NTNO.mp3" descr="rain-falling_MkF6NTNO.mp3">
            <a:hlinkClick r:id="" action="ppaction://media"/>
            <a:extLst>
              <a:ext uri="{FF2B5EF4-FFF2-40B4-BE49-F238E27FC236}">
                <a16:creationId xmlns:a16="http://schemas.microsoft.com/office/drawing/2014/main" id="{D7CB08BC-8C1E-CA4D-A9EC-8BFA8A8FB6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214923" y="729479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1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72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2"/>
            <a:ext cx="6528317" cy="1143013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I</a:t>
            </a:r>
            <a:r>
              <a:rPr lang="en-US" b="0" dirty="0"/>
              <a:t> hear an owl hoot. </a:t>
            </a:r>
            <a:endParaRPr lang="en-RO" b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2AB996-3337-864F-81F8-9542252F87FC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39591" y="2628799"/>
              <a:ext cx="2295888" cy="1623091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40043" y="3996331"/>
              <a:ext cx="1278283" cy="1816507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AC2C120-1F5C-134F-AC7C-0075472BB125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329060" y="2724882"/>
              <a:ext cx="1450058" cy="181650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1900" y="3996331"/>
              <a:ext cx="1278283" cy="1816507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68312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0023" y="1954379"/>
            <a:ext cx="4673736" cy="498118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3C5433B-D335-EB4C-A1BF-04D7E2400274}"/>
              </a:ext>
            </a:extLst>
          </p:cNvPr>
          <p:cNvGrpSpPr/>
          <p:nvPr/>
        </p:nvGrpSpPr>
        <p:grpSpPr>
          <a:xfrm>
            <a:off x="2842684" y="1840597"/>
            <a:ext cx="3769171" cy="144000"/>
            <a:chOff x="2842684" y="1840597"/>
            <a:chExt cx="3769171" cy="144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0BB7F52-4D12-8149-BEBC-E49F0A77EE8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42684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5539102-5B65-B841-9A58-16276663FD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8639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ADA91B1-DA08-7943-8C04-29A9EB5762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4849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9C05838-85DB-6845-B4BF-409FA97694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3006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A0F4CA7E-F726-6442-8716-5519B3CD9BA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589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E7E65C2-2170-4143-A742-6402E4BA2A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6785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5A0E305-B6D9-6F4E-AF50-6639BD4449BC}"/>
                </a:ext>
              </a:extLst>
            </p:cNvPr>
            <p:cNvSpPr/>
            <p:nvPr/>
          </p:nvSpPr>
          <p:spPr>
            <a:xfrm>
              <a:off x="5958241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358BA0B-3D3C-2347-ABA5-63ED0406359D}"/>
                </a:ext>
              </a:extLst>
            </p:cNvPr>
            <p:cNvSpPr/>
            <p:nvPr/>
          </p:nvSpPr>
          <p:spPr>
            <a:xfrm>
              <a:off x="4687002" y="1878585"/>
              <a:ext cx="534709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75C5055-DAF6-1F4F-BC74-FB9B119CBE84}"/>
                </a:ext>
              </a:extLst>
            </p:cNvPr>
            <p:cNvSpPr/>
            <p:nvPr/>
          </p:nvSpPr>
          <p:spPr>
            <a:xfrm>
              <a:off x="3070075" y="1878585"/>
              <a:ext cx="621810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27" name="owl_zy1QETE_.mp3" descr="owl_zy1QETE_.mp3">
            <a:hlinkClick r:id="" action="ppaction://media"/>
            <a:extLst>
              <a:ext uri="{FF2B5EF4-FFF2-40B4-BE49-F238E27FC236}">
                <a16:creationId xmlns:a16="http://schemas.microsoft.com/office/drawing/2014/main" id="{30061EC4-A4EA-4049-B4EB-9A06F15D75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03713" y="70842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0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2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278" y="1006672"/>
            <a:ext cx="7881443" cy="1082003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boat can zoom on </a:t>
            </a:r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river. 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0" y="2545265"/>
            <a:ext cx="2791662" cy="3297354"/>
            <a:chOff x="1307840" y="2545265"/>
            <a:chExt cx="2791662" cy="329735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07840" y="2545265"/>
              <a:ext cx="2791661" cy="3296169"/>
            </a:xfrm>
            <a:prstGeom prst="roundRect">
              <a:avLst>
                <a:gd name="adj" fmla="val 7520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41847" y="3110520"/>
              <a:ext cx="1923645" cy="2138638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37683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924D975-9AD4-324A-B035-7FC83AD903A1}"/>
              </a:ext>
            </a:extLst>
          </p:cNvPr>
          <p:cNvGrpSpPr/>
          <p:nvPr/>
        </p:nvGrpSpPr>
        <p:grpSpPr>
          <a:xfrm>
            <a:off x="5044498" y="2546450"/>
            <a:ext cx="2791661" cy="3304877"/>
            <a:chOff x="5044498" y="2546450"/>
            <a:chExt cx="2791661" cy="330487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44498" y="2555158"/>
              <a:ext cx="2791660" cy="3296169"/>
            </a:xfrm>
            <a:prstGeom prst="roundRect">
              <a:avLst>
                <a:gd name="adj" fmla="val 7919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86039" y="3515893"/>
              <a:ext cx="2208119" cy="1947878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49798"/>
            <a:ext cx="4934647" cy="5259254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117A2F89-0215-884E-8D01-D43C155A0C82}"/>
              </a:ext>
            </a:extLst>
          </p:cNvPr>
          <p:cNvGrpSpPr/>
          <p:nvPr/>
        </p:nvGrpSpPr>
        <p:grpSpPr>
          <a:xfrm>
            <a:off x="2007631" y="1840597"/>
            <a:ext cx="6039912" cy="144000"/>
            <a:chOff x="2007631" y="1840597"/>
            <a:chExt cx="6039912" cy="1440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3B5A8EA-9004-9041-A078-877F7B40F7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763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FE23A6E-1B17-FF46-9A21-16CE433FBF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0380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0BEFF63-C133-054F-A53E-474AE38F7C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6015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72F06F8-1236-2149-8E83-6CBD12E853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96342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B0963CA4-0AC7-C446-ADC6-06752B0BC06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9790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79315E9F-3262-BC44-85D4-FE66612BCB8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2970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9152AE2-4C31-ED42-BEF7-857FDF5F2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8048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09029CB5-FBDF-094B-A220-F6075C04EC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4140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B90910A-43ED-5846-89E0-3E896FADDC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27034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BC06C9E-6B4E-1D4B-A987-992A8ED48B3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11598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133011B-04D3-2240-A885-13BEADE7D0FA}"/>
                </a:ext>
              </a:extLst>
            </p:cNvPr>
            <p:cNvSpPr/>
            <p:nvPr/>
          </p:nvSpPr>
          <p:spPr>
            <a:xfrm>
              <a:off x="7594158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71C33CD-460B-DE4A-A276-BB3D1BF5D6C1}"/>
                </a:ext>
              </a:extLst>
            </p:cNvPr>
            <p:cNvSpPr/>
            <p:nvPr/>
          </p:nvSpPr>
          <p:spPr>
            <a:xfrm>
              <a:off x="4360121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B6FCADD2-B995-7043-A6A3-7371850190DA}"/>
                </a:ext>
              </a:extLst>
            </p:cNvPr>
            <p:cNvSpPr/>
            <p:nvPr/>
          </p:nvSpPr>
          <p:spPr>
            <a:xfrm>
              <a:off x="2241572" y="1878585"/>
              <a:ext cx="513190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248EFDC7-A967-0540-993C-34B7225C700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3748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B8128D05-A0D8-954C-86AB-3E8E851F18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023798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37" name="speed-boat-driving-waves-splash_M1kICt4d.mp3" descr="speed-boat-driving-waves-splash_M1kICt4d.mp3">
            <a:hlinkClick r:id="" action="ppaction://media"/>
            <a:extLst>
              <a:ext uri="{FF2B5EF4-FFF2-40B4-BE49-F238E27FC236}">
                <a16:creationId xmlns:a16="http://schemas.microsoft.com/office/drawing/2014/main" id="{15F60C9D-19CC-3347-B8C9-F19CE84446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372133" y="714489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367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888" y="1006672"/>
            <a:ext cx="7538224" cy="1123771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buzzing bee is in </a:t>
            </a:r>
            <a:r>
              <a:rPr lang="en-US" dirty="0"/>
              <a:t>my</a:t>
            </a:r>
            <a:r>
              <a:rPr lang="en-US" b="0" dirty="0"/>
              <a:t> hair. </a:t>
            </a:r>
            <a:endParaRPr lang="en-RO" b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2AB996-3337-864F-81F8-9542252F87FC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59308" y="2781573"/>
              <a:ext cx="609590" cy="704118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75131" y="2815822"/>
              <a:ext cx="1026478" cy="2933087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AC2C120-1F5C-134F-AC7C-0075472BB125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22203" y="2815822"/>
              <a:ext cx="693331" cy="66986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95691" y="2815822"/>
              <a:ext cx="1026512" cy="2933185"/>
            </a:xfrm>
            <a:prstGeom prst="roundRect">
              <a:avLst>
                <a:gd name="adj" fmla="val 10316"/>
              </a:avLst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62693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0023" y="1948760"/>
            <a:ext cx="4673736" cy="498118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36B1BFC-FA82-644C-8977-2B4C338142F5}"/>
              </a:ext>
            </a:extLst>
          </p:cNvPr>
          <p:cNvGrpSpPr/>
          <p:nvPr/>
        </p:nvGrpSpPr>
        <p:grpSpPr>
          <a:xfrm>
            <a:off x="2223533" y="1840597"/>
            <a:ext cx="5612626" cy="144000"/>
            <a:chOff x="2223533" y="1840597"/>
            <a:chExt cx="5612626" cy="144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BD2289-8860-0647-B933-CA2F6A20CCA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2353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1AB12D9-EA3C-8445-BBB5-D50D0D41CFB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19524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4816B9A-3BB1-D34A-9347-62829A2500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06772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8F81722-478F-6B4F-9EE7-133066D77FC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1588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7CB82F3-9A13-4746-AA65-0FDF9F1D883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1727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9AB2EAA-D8FA-9542-A02A-7EB4AB51D1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2316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DD6D2FE-C22D-1E46-B9E1-054135807F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7841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A4D2AE9-F35C-104D-B9DA-6D2909210A2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7913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3AF9EE-9879-E241-93CB-98C3F21EBA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80663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9126BC0-199A-B545-949D-C2D3AC4E9074}"/>
                </a:ext>
              </a:extLst>
            </p:cNvPr>
            <p:cNvSpPr/>
            <p:nvPr/>
          </p:nvSpPr>
          <p:spPr>
            <a:xfrm>
              <a:off x="7203912" y="1878585"/>
              <a:ext cx="632247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66FF7B0-353A-2649-95A8-B7325E6C1850}"/>
                </a:ext>
              </a:extLst>
            </p:cNvPr>
            <p:cNvSpPr/>
            <p:nvPr/>
          </p:nvSpPr>
          <p:spPr>
            <a:xfrm>
              <a:off x="2733303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09A9142-5B08-434A-BD28-D564F38DA908}"/>
                </a:ext>
              </a:extLst>
            </p:cNvPr>
            <p:cNvSpPr/>
            <p:nvPr/>
          </p:nvSpPr>
          <p:spPr>
            <a:xfrm>
              <a:off x="3391225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14BEA1C-7700-0D4B-9B09-C90FC0CD0C8D}"/>
                </a:ext>
              </a:extLst>
            </p:cNvPr>
            <p:cNvSpPr/>
            <p:nvPr/>
          </p:nvSpPr>
          <p:spPr>
            <a:xfrm>
              <a:off x="4327927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29" name="bee-buzzing_fkIbY6Nu.mp3" descr="bee-buzzing_fkIbY6Nu.mp3">
            <a:hlinkClick r:id="" action="ppaction://media"/>
            <a:extLst>
              <a:ext uri="{FF2B5EF4-FFF2-40B4-BE49-F238E27FC236}">
                <a16:creationId xmlns:a16="http://schemas.microsoft.com/office/drawing/2014/main" id="{7EEE5417-D458-BB4E-BABE-B0395AC7BE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564330" y="73286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5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982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869" y="1006673"/>
            <a:ext cx="6494289" cy="1064238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Twinkl" pitchFamily="2" charset="77"/>
              </a:rPr>
              <a:t>All the </a:t>
            </a:r>
            <a:r>
              <a:rPr lang="en-US" b="0" dirty="0">
                <a:latin typeface="Twinkl" pitchFamily="2" charset="77"/>
              </a:rPr>
              <a:t>jets </a:t>
            </a:r>
            <a:r>
              <a:rPr lang="en-US" dirty="0">
                <a:latin typeface="Twinkl" pitchFamily="2" charset="77"/>
              </a:rPr>
              <a:t>are</a:t>
            </a:r>
            <a:r>
              <a:rPr lang="en-US" b="0" dirty="0">
                <a:latin typeface="Twinkl" pitchFamily="2" charset="77"/>
              </a:rPr>
              <a:t> in </a:t>
            </a:r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air.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0" y="2545265"/>
            <a:ext cx="2791662" cy="3297354"/>
            <a:chOff x="1307840" y="2545265"/>
            <a:chExt cx="2791662" cy="329735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07840" y="2545265"/>
              <a:ext cx="2791661" cy="3296169"/>
            </a:xfrm>
            <a:prstGeom prst="roundRect">
              <a:avLst>
                <a:gd name="adj" fmla="val 7520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39786" y="2722288"/>
              <a:ext cx="1923645" cy="1077090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570A83D-1203-BC40-ADA1-2320A62CF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37620" y="4406122"/>
              <a:ext cx="1923645" cy="107709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8E950F1-60E1-C749-8109-991B1BD57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16762" y="3592083"/>
              <a:ext cx="1923645" cy="107709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28975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924D975-9AD4-324A-B035-7FC83AD903A1}"/>
              </a:ext>
            </a:extLst>
          </p:cNvPr>
          <p:cNvGrpSpPr/>
          <p:nvPr/>
        </p:nvGrpSpPr>
        <p:grpSpPr>
          <a:xfrm>
            <a:off x="5044498" y="2546450"/>
            <a:ext cx="2791661" cy="3304877"/>
            <a:chOff x="5044498" y="2546450"/>
            <a:chExt cx="2791661" cy="330487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2CCDC76-2E59-E243-9FA3-0A21F7767F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44498" y="2555158"/>
              <a:ext cx="2791660" cy="3296169"/>
            </a:xfrm>
            <a:prstGeom prst="roundRect">
              <a:avLst>
                <a:gd name="adj" fmla="val 7919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67495" y="4466619"/>
              <a:ext cx="1634442" cy="915159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E7F4C-005A-1742-B361-457A7F468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73080" y="4779872"/>
              <a:ext cx="1634442" cy="91515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E8EDF2E-17E4-6047-AE5E-981383CC4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90631" y="4886174"/>
              <a:ext cx="1634442" cy="915159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41090"/>
            <a:ext cx="4934647" cy="5259254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AB34E194-5DE5-7448-A679-6D703FE2B548}"/>
              </a:ext>
            </a:extLst>
          </p:cNvPr>
          <p:cNvGrpSpPr/>
          <p:nvPr/>
        </p:nvGrpSpPr>
        <p:grpSpPr>
          <a:xfrm>
            <a:off x="3373385" y="1840597"/>
            <a:ext cx="3897210" cy="144000"/>
            <a:chOff x="3373385" y="1840597"/>
            <a:chExt cx="3897210" cy="14400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B7FECFC-E3BD-4C4C-83EB-135DDE4286C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7338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3C3AFE9-7310-DF4E-8928-75044587D30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7685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72B82BA-0545-BC4A-B8B0-D26C996BCC9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7177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0D969E0-FFFD-E647-B640-9FB06E5E435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7524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17EEBEB6-1B86-4849-A158-6B863F458A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4169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781F829-6CC5-FB4B-912E-B6EBF167C5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4516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2190D85-E428-4442-A255-87421D21B74F}"/>
                </a:ext>
              </a:extLst>
            </p:cNvPr>
            <p:cNvSpPr/>
            <p:nvPr/>
          </p:nvSpPr>
          <p:spPr>
            <a:xfrm>
              <a:off x="6725073" y="1863454"/>
              <a:ext cx="545522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30" name="fast-propeller-plane-passings_MygA4HVO.mp3" descr="fast-propeller-plane-passings_MygA4HVO.mp3">
            <a:hlinkClick r:id="" action="ppaction://media"/>
            <a:extLst>
              <a:ext uri="{FF2B5EF4-FFF2-40B4-BE49-F238E27FC236}">
                <a16:creationId xmlns:a16="http://schemas.microsoft.com/office/drawing/2014/main" id="{5D91687D-BD95-5342-B436-2D0D031012D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32.5269" end="7998.92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150631" y="72947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70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57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0423" y="1006673"/>
            <a:ext cx="6739337" cy="1121468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Twinkl" pitchFamily="2" charset="77"/>
              </a:rPr>
              <a:t>She</a:t>
            </a:r>
            <a:r>
              <a:rPr lang="en-US" b="0" dirty="0">
                <a:latin typeface="Twinkl" pitchFamily="2" charset="77"/>
              </a:rPr>
              <a:t> put </a:t>
            </a:r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coin in </a:t>
            </a:r>
            <a:r>
              <a:rPr lang="en-US" dirty="0">
                <a:latin typeface="Twinkl" pitchFamily="2" charset="77"/>
              </a:rPr>
              <a:t>the</a:t>
            </a:r>
            <a:r>
              <a:rPr lang="en-US" b="0" dirty="0">
                <a:latin typeface="Twinkl" pitchFamily="2" charset="77"/>
              </a:rPr>
              <a:t> jar. </a:t>
            </a:r>
            <a:endParaRPr lang="en-RO" b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8A6D83B-A6AB-E84E-AA47-5645ECA777EF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61097" y="2634110"/>
              <a:ext cx="1414804" cy="107709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570A83D-1203-BC40-ADA1-2320A62CF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34839" y="3739078"/>
              <a:ext cx="1234283" cy="198578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8E950F1-60E1-C749-8109-991B1BD57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79613" y="3230864"/>
              <a:ext cx="393765" cy="396271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001609" y="1050106"/>
            <a:ext cx="3140782" cy="1015533"/>
            <a:chOff x="2576802" y="1165861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65861"/>
              <a:ext cx="3140782" cy="1015533"/>
            </a:xfrm>
            <a:prstGeom prst="wedgeRoundRectCallout">
              <a:avLst>
                <a:gd name="adj1" fmla="val 63803"/>
                <a:gd name="adj2" fmla="val 4807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924D975-9AD4-324A-B035-7FC83AD903A1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FA4EF7-E867-4446-9373-37F563614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73711" y="2649001"/>
              <a:ext cx="1439932" cy="10962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E7F4C-005A-1742-B361-457A7F468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88781" y="3288666"/>
              <a:ext cx="391292" cy="39378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E8EDF2E-17E4-6047-AE5E-981383CC4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02815" y="3956671"/>
              <a:ext cx="1790862" cy="1550601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2540" y="1662221"/>
            <a:ext cx="4934647" cy="5259254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0CC0E3E7-96E3-5A44-BD80-FD36007C900B}"/>
              </a:ext>
            </a:extLst>
          </p:cNvPr>
          <p:cNvGrpSpPr/>
          <p:nvPr/>
        </p:nvGrpSpPr>
        <p:grpSpPr>
          <a:xfrm>
            <a:off x="2602820" y="1851748"/>
            <a:ext cx="4945185" cy="144000"/>
            <a:chOff x="2602820" y="1840597"/>
            <a:chExt cx="4945185" cy="1440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7CD9C06C-385F-0D46-8E0B-9488F8D19DF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0282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E5CA85E-1D7E-8843-AE7A-87AADF47FC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87660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052FF9A-2D5B-9948-AC93-00A1AF2042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15575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8B6B66B-5269-3147-A50A-345F64798C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42656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8DC88E65-3498-C74A-B0F6-986AA8E2FAB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54381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9FD1F392-DBB4-064B-B4E6-12A704B4B2A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37382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E50AB15-FBDE-114C-803A-3C8C971E067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48604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5565DDD7-21D1-DB43-9546-7F783A6977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08009" y="1840597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E5C3AAE-227E-C949-94CB-57CE91F71D01}"/>
                </a:ext>
              </a:extLst>
            </p:cNvPr>
            <p:cNvSpPr/>
            <p:nvPr/>
          </p:nvSpPr>
          <p:spPr>
            <a:xfrm>
              <a:off x="7094620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C601DC7-DE39-514D-8E15-4AE299861DCB}"/>
                </a:ext>
              </a:extLst>
            </p:cNvPr>
            <p:cNvSpPr/>
            <p:nvPr/>
          </p:nvSpPr>
          <p:spPr>
            <a:xfrm>
              <a:off x="4529841" y="1878585"/>
              <a:ext cx="453385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31" name="coin-container-glass-drop-coin-in_zy5hd5Nd.mp3" descr="coin-container-glass-drop-coin-in_zy5hd5Nd.mp3">
            <a:hlinkClick r:id="" action="ppaction://media"/>
            <a:extLst>
              <a:ext uri="{FF2B5EF4-FFF2-40B4-BE49-F238E27FC236}">
                <a16:creationId xmlns:a16="http://schemas.microsoft.com/office/drawing/2014/main" id="{6057529B-6777-8844-9418-18525FBF2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263101" y="73397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9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9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1525</TotalTime>
  <Words>204</Words>
  <Application>Microsoft Office PowerPoint</Application>
  <PresentationFormat>On-screen Show (4:3)</PresentationFormat>
  <Paragraphs>38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Twinkl</vt:lpstr>
      <vt:lpstr>Office Theme</vt:lpstr>
      <vt:lpstr>PowerPoint Presentation</vt:lpstr>
      <vt:lpstr>Can you read the sentences and choose the matching picture?</vt:lpstr>
      <vt:lpstr>She can fix the rocket. </vt:lpstr>
      <vt:lpstr>A cat sat on the rooftop.</vt:lpstr>
      <vt:lpstr>He got wet in the rain. </vt:lpstr>
      <vt:lpstr>I hear an owl hoot. </vt:lpstr>
      <vt:lpstr>The boat can zoom on the river. </vt:lpstr>
      <vt:lpstr>The buzzing bee is in my hair. </vt:lpstr>
      <vt:lpstr>All the jets are in the air.</vt:lpstr>
      <vt:lpstr>She put the coin in the jar. </vt:lpstr>
      <vt:lpstr>She can fix the rocket. </vt:lpstr>
      <vt:lpstr>A cat sat on the rooftop.</vt:lpstr>
      <vt:lpstr>He got wet in the rain. </vt:lpstr>
      <vt:lpstr>I hear an owl hoot. </vt:lpstr>
      <vt:lpstr>The boat can zoom on the river. </vt:lpstr>
      <vt:lpstr>The buzzing bee is in my hair. </vt:lpstr>
      <vt:lpstr>All the jets are in the air.</vt:lpstr>
      <vt:lpstr>She put the coin in the jar.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Amelia Mcevoy</cp:lastModifiedBy>
  <cp:revision>85</cp:revision>
  <dcterms:created xsi:type="dcterms:W3CDTF">2020-10-29T15:24:13Z</dcterms:created>
  <dcterms:modified xsi:type="dcterms:W3CDTF">2021-02-18T16:30:16Z</dcterms:modified>
</cp:coreProperties>
</file>