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74" r:id="rId4"/>
    <p:sldId id="276" r:id="rId5"/>
    <p:sldId id="264" r:id="rId6"/>
    <p:sldId id="268" r:id="rId7"/>
    <p:sldId id="271" r:id="rId8"/>
    <p:sldId id="272" r:id="rId9"/>
    <p:sldId id="275" r:id="rId10"/>
  </p:sldIdLst>
  <p:sldSz cx="10160000" cy="7620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Comic Sans MS" panose="030F0702030302020204" pitchFamily="66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  <p:embeddedFont>
      <p:font typeface="Twinkl SemiBold" charset="0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70320" y="6884460"/>
            <a:ext cx="640291" cy="645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555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8000" y="486833"/>
            <a:ext cx="9133417" cy="6619876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507998" y="532106"/>
            <a:ext cx="9133417" cy="1104784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2050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8000" y="486833"/>
            <a:ext cx="9133417" cy="6619876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507998" y="532106"/>
            <a:ext cx="9133417" cy="1104784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8779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8000" y="486833"/>
            <a:ext cx="9133417" cy="6619876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507998" y="532106"/>
            <a:ext cx="9133417" cy="1104784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1208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8000" y="486833"/>
            <a:ext cx="9133417" cy="6619876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507998" y="532106"/>
            <a:ext cx="9133417" cy="1104784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89860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/>
          </p:cNvPr>
          <p:cNvSpPr/>
          <p:nvPr userDrawn="1"/>
        </p:nvSpPr>
        <p:spPr bwMode="auto">
          <a:xfrm>
            <a:off x="508000" y="486833"/>
            <a:ext cx="9133417" cy="6619876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0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507998" y="532106"/>
            <a:ext cx="9133417" cy="1104784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5640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665" r:id="rId16"/>
    <p:sldLayoutId id="2147483666" r:id="rId17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hyperlink" Target="https://www.twinkl.com/resources/earth-and-space-science-science-kindergarten-usa/earth-earth-and-space-science-science-kindergarten-usa/weather-earth-earth-and-space-science-science-kindergarten-usa" TargetMode="External"/><Relationship Id="rId4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4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4.png"/><Relationship Id="rId5" Type="http://schemas.openxmlformats.org/officeDocument/2006/relationships/image" Target="../media/image10.jpg"/><Relationship Id="rId4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Geography</a:t>
            </a:r>
          </a:p>
          <a:p>
            <a:endParaRPr lang="en-GB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Homes around the World</a:t>
            </a: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1026" name="Picture 2" descr="Cartoon Earth Step by Step Drawing Lesson | Earth drawings, Globe drawing,  Earth day drawing">
            <a:extLst>
              <a:ext uri="{FF2B5EF4-FFF2-40B4-BE49-F238E27FC236}">
                <a16:creationId xmlns:a16="http://schemas.microsoft.com/office/drawing/2014/main" id="{5D36230F-A8C9-4792-97FE-643CC4E27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7" y="2835274"/>
            <a:ext cx="4949826" cy="447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484D450-F6B0-413F-841A-66E5CD48B3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5"/>
    </mc:Choice>
    <mc:Fallback xmlns="">
      <p:transition spd="slow" advTm="11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5"/>
          </p:cNvPr>
          <p:cNvSpPr/>
          <p:nvPr/>
        </p:nvSpPr>
        <p:spPr>
          <a:xfrm>
            <a:off x="4474129" y="6105321"/>
            <a:ext cx="1323596" cy="7270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0AC78CB-3D80-4D59-91D9-920FBAF2DE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5"/>
    </mc:Choice>
    <mc:Fallback xmlns="">
      <p:transition spd="slow" advTm="3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40934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5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5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How homes are made to suit the climate they are in. </a:t>
            </a:r>
          </a:p>
          <a:p>
            <a:endParaRPr lang="en-GB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977A970-285B-43FE-AAC3-834A4203D0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905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8"/>
    </mc:Choice>
    <mc:Fallback xmlns="">
      <p:transition spd="slow" advTm="8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132343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W</a:t>
            </a:r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hat does the word </a:t>
            </a:r>
            <a:r>
              <a:rPr lang="en-US" sz="4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climate </a:t>
            </a:r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mean?</a:t>
            </a:r>
          </a:p>
          <a:p>
            <a:endParaRPr lang="en-US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Climate Zones Sign | Geography">
            <a:extLst>
              <a:ext uri="{FF2B5EF4-FFF2-40B4-BE49-F238E27FC236}">
                <a16:creationId xmlns:a16="http://schemas.microsoft.com/office/drawing/2014/main" id="{E25E7C3C-4B12-4780-9EA2-311077325E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" t="18200" r="1047" b="17524"/>
          <a:stretch/>
        </p:blipFill>
        <p:spPr bwMode="auto">
          <a:xfrm>
            <a:off x="507999" y="1082139"/>
            <a:ext cx="8998857" cy="59193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39A5DB7-7C7F-4337-923B-EF3843338A0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570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44"/>
    </mc:Choice>
    <mc:Fallback xmlns="">
      <p:transition spd="slow" advTm="274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/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585"/>
          <a:stretch/>
        </p:blipFill>
        <p:spPr>
          <a:xfrm>
            <a:off x="1949064" y="1457716"/>
            <a:ext cx="6251287" cy="3905823"/>
          </a:xfrm>
          <a:prstGeom prst="roundRect">
            <a:avLst>
              <a:gd name="adj" fmla="val 6445"/>
            </a:avLst>
          </a:prstGeom>
        </p:spPr>
      </p:pic>
      <p:sp>
        <p:nvSpPr>
          <p:cNvPr id="9219" name="Title 20"/>
          <p:cNvSpPr>
            <a:spLocks noGrp="1" noChangeArrowheads="1"/>
          </p:cNvSpPr>
          <p:nvPr>
            <p:ph type="title"/>
          </p:nvPr>
        </p:nvSpPr>
        <p:spPr>
          <a:xfrm>
            <a:off x="508000" y="532695"/>
            <a:ext cx="9133417" cy="1104194"/>
          </a:xfrm>
        </p:spPr>
        <p:txBody>
          <a:bodyPr/>
          <a:lstStyle/>
          <a:p>
            <a:pPr eaLnBrk="1" hangingPunct="1"/>
            <a:r>
              <a:rPr lang="en-GB" altLang="en-US" sz="4000"/>
              <a:t>Homes Adapted to Climates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856685" y="4891264"/>
            <a:ext cx="7062611" cy="866069"/>
            <a:chOff x="517525" y="4402138"/>
            <a:chExt cx="6356350" cy="779462"/>
          </a:xfrm>
          <a:solidFill>
            <a:srgbClr val="CDD054"/>
          </a:solidFill>
        </p:grpSpPr>
        <p:sp>
          <p:nvSpPr>
            <p:cNvPr id="4" name="Round Same Side Corner Rectangle 3">
              <a:extLst/>
            </p:cNvPr>
            <p:cNvSpPr/>
            <p:nvPr/>
          </p:nvSpPr>
          <p:spPr>
            <a:xfrm rot="5400000">
              <a:off x="3305969" y="1613694"/>
              <a:ext cx="779462" cy="6356350"/>
            </a:xfrm>
            <a:prstGeom prst="round2Same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/>
            </a:p>
          </p:txBody>
        </p:sp>
        <p:sp>
          <p:nvSpPr>
            <p:cNvPr id="9221" name="Rectangle 7"/>
            <p:cNvSpPr>
              <a:spLocks noChangeArrowheads="1"/>
            </p:cNvSpPr>
            <p:nvPr/>
          </p:nvSpPr>
          <p:spPr bwMode="auto">
            <a:xfrm>
              <a:off x="517525" y="4460875"/>
              <a:ext cx="6273800" cy="63709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People from around the world build their houses differently depending on the climate of the country that they live in.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524127" y="5817566"/>
            <a:ext cx="7132907" cy="847021"/>
            <a:chOff x="2271714" y="5260976"/>
            <a:chExt cx="6419616" cy="1039813"/>
          </a:xfrm>
          <a:solidFill>
            <a:srgbClr val="CDD054"/>
          </a:solidFill>
        </p:grpSpPr>
        <p:sp>
          <p:nvSpPr>
            <p:cNvPr id="10" name="Round Same Side Corner Rectangle 9">
              <a:extLst/>
            </p:cNvPr>
            <p:cNvSpPr/>
            <p:nvPr/>
          </p:nvSpPr>
          <p:spPr>
            <a:xfrm rot="16200000" flipH="1">
              <a:off x="4961615" y="2571075"/>
              <a:ext cx="1039813" cy="6419616"/>
            </a:xfrm>
            <a:prstGeom prst="round2Same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/>
            </a:p>
          </p:txBody>
        </p:sp>
        <p:sp>
          <p:nvSpPr>
            <p:cNvPr id="9223" name="Rectangle 8"/>
            <p:cNvSpPr>
              <a:spLocks noChangeArrowheads="1"/>
            </p:cNvSpPr>
            <p:nvPr/>
          </p:nvSpPr>
          <p:spPr bwMode="auto">
            <a:xfrm>
              <a:off x="2328863" y="5321298"/>
              <a:ext cx="6273800" cy="86900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The climate in Britain and Europe is quite mild and so most people live in houses. </a:t>
              </a:r>
            </a:p>
          </p:txBody>
        </p:sp>
      </p:grp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DB3C5C6-23DA-4B98-9CCB-CA6F7A6239A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39"/>
    </mc:Choice>
    <mc:Fallback xmlns="">
      <p:transition spd="slow" advTm="179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531182" y="1524000"/>
            <a:ext cx="6810374" cy="1467556"/>
            <a:chOff x="2278063" y="1371600"/>
            <a:chExt cx="6129337" cy="1320800"/>
          </a:xfrm>
          <a:solidFill>
            <a:srgbClr val="CDD054"/>
          </a:solidFill>
        </p:grpSpPr>
        <p:sp>
          <p:nvSpPr>
            <p:cNvPr id="8" name="Rounded Rectangle 7">
              <a:extLst/>
            </p:cNvPr>
            <p:cNvSpPr/>
            <p:nvPr/>
          </p:nvSpPr>
          <p:spPr>
            <a:xfrm>
              <a:off x="2278063" y="1371600"/>
              <a:ext cx="6129337" cy="13208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/>
            </a:p>
          </p:txBody>
        </p:sp>
        <p:sp>
          <p:nvSpPr>
            <p:cNvPr id="10245" name="Rectangle 8"/>
            <p:cNvSpPr>
              <a:spLocks noChangeArrowheads="1"/>
            </p:cNvSpPr>
            <p:nvPr/>
          </p:nvSpPr>
          <p:spPr bwMode="auto">
            <a:xfrm>
              <a:off x="4004823" y="1669250"/>
              <a:ext cx="4288151" cy="63709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Some countries are very hot, some have severe floods, and some are very cold.</a:t>
              </a:r>
            </a:p>
          </p:txBody>
        </p:sp>
      </p:grpSp>
      <p:sp>
        <p:nvSpPr>
          <p:cNvPr id="10243" name="Title 20"/>
          <p:cNvSpPr>
            <a:spLocks noGrp="1" noChangeArrowheads="1"/>
          </p:cNvSpPr>
          <p:nvPr>
            <p:ph type="title"/>
          </p:nvPr>
        </p:nvSpPr>
        <p:spPr>
          <a:xfrm>
            <a:off x="508000" y="532695"/>
            <a:ext cx="9133417" cy="1104194"/>
          </a:xfrm>
        </p:spPr>
        <p:txBody>
          <a:bodyPr/>
          <a:lstStyle/>
          <a:p>
            <a:pPr eaLnBrk="1" hangingPunct="1"/>
            <a:r>
              <a:rPr lang="en-GB" altLang="en-US" sz="4000" dirty="0"/>
              <a:t>Homes Adapted to Climates</a:t>
            </a:r>
          </a:p>
        </p:txBody>
      </p:sp>
      <p:pic>
        <p:nvPicPr>
          <p:cNvPr id="5" name="Picture 4">
            <a:extLst/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734" t="1422" r="2034" b="1895"/>
          <a:stretch/>
        </p:blipFill>
        <p:spPr>
          <a:xfrm>
            <a:off x="855598" y="1524000"/>
            <a:ext cx="3829291" cy="3838222"/>
          </a:xfrm>
          <a:prstGeom prst="ellipse">
            <a:avLst/>
          </a:prstGeom>
        </p:spPr>
      </p:pic>
      <p:grpSp>
        <p:nvGrpSpPr>
          <p:cNvPr id="10246" name="Group 11"/>
          <p:cNvGrpSpPr>
            <a:grpSpLocks/>
          </p:cNvGrpSpPr>
          <p:nvPr/>
        </p:nvGrpSpPr>
        <p:grpSpPr bwMode="auto">
          <a:xfrm>
            <a:off x="855486" y="5944306"/>
            <a:ext cx="6665736" cy="1016000"/>
            <a:chOff x="770038" y="4944532"/>
            <a:chExt cx="5999594" cy="914401"/>
          </a:xfrm>
          <a:solidFill>
            <a:srgbClr val="CDD054"/>
          </a:solidFill>
        </p:grpSpPr>
        <p:sp>
          <p:nvSpPr>
            <p:cNvPr id="11" name="Rounded Rectangle 10">
              <a:extLst/>
            </p:cNvPr>
            <p:cNvSpPr/>
            <p:nvPr/>
          </p:nvSpPr>
          <p:spPr>
            <a:xfrm>
              <a:off x="770038" y="4944532"/>
              <a:ext cx="5999594" cy="914401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/>
            </a:p>
          </p:txBody>
        </p:sp>
        <p:sp>
          <p:nvSpPr>
            <p:cNvPr id="10249" name="Rectangle 9"/>
            <p:cNvSpPr>
              <a:spLocks noChangeArrowheads="1"/>
            </p:cNvSpPr>
            <p:nvPr/>
          </p:nvSpPr>
          <p:spPr bwMode="auto">
            <a:xfrm>
              <a:off x="939370" y="5072374"/>
              <a:ext cx="4267629" cy="6370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The houses in these countries are adapted to suit the weather conditions.</a:t>
              </a:r>
            </a:p>
          </p:txBody>
        </p:sp>
      </p:grpSp>
      <p:pic>
        <p:nvPicPr>
          <p:cNvPr id="6" name="Picture 5">
            <a:extLst/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281" r="43446"/>
          <a:stretch/>
        </p:blipFill>
        <p:spPr>
          <a:xfrm>
            <a:off x="5531555" y="3123258"/>
            <a:ext cx="3810001" cy="3836670"/>
          </a:xfrm>
          <a:prstGeom prst="ellipse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46361BF-2CEB-4AFC-B9D0-194E1C1162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31"/>
    </mc:Choice>
    <mc:Fallback xmlns="">
      <p:transition spd="slow" advTm="18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/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723"/>
          <a:stretch/>
        </p:blipFill>
        <p:spPr>
          <a:xfrm>
            <a:off x="3113248" y="1504236"/>
            <a:ext cx="6397641" cy="4057851"/>
          </a:xfrm>
          <a:prstGeom prst="roundRect">
            <a:avLst>
              <a:gd name="adj" fmla="val 4210"/>
            </a:avLst>
          </a:prstGeom>
        </p:spPr>
      </p:pic>
      <p:sp>
        <p:nvSpPr>
          <p:cNvPr id="13315" name="Title 1"/>
          <p:cNvSpPr>
            <a:spLocks noGrp="1" noChangeArrowheads="1"/>
          </p:cNvSpPr>
          <p:nvPr>
            <p:ph type="title"/>
          </p:nvPr>
        </p:nvSpPr>
        <p:spPr>
          <a:xfrm>
            <a:off x="508000" y="532695"/>
            <a:ext cx="9133417" cy="1104194"/>
          </a:xfrm>
        </p:spPr>
        <p:txBody>
          <a:bodyPr/>
          <a:lstStyle/>
          <a:p>
            <a:pPr eaLnBrk="1" hangingPunct="1"/>
            <a:r>
              <a:rPr lang="en-GB" altLang="en-US"/>
              <a:t>Switzerland</a:t>
            </a:r>
          </a:p>
        </p:txBody>
      </p:sp>
      <p:grpSp>
        <p:nvGrpSpPr>
          <p:cNvPr id="13316" name="Group 3"/>
          <p:cNvGrpSpPr>
            <a:grpSpLocks/>
          </p:cNvGrpSpPr>
          <p:nvPr/>
        </p:nvGrpSpPr>
        <p:grpSpPr bwMode="auto">
          <a:xfrm>
            <a:off x="737305" y="1504599"/>
            <a:ext cx="2702278" cy="4536722"/>
            <a:chOff x="855134" y="1278464"/>
            <a:chExt cx="5156200" cy="1988683"/>
          </a:xfrm>
        </p:grpSpPr>
        <p:sp>
          <p:nvSpPr>
            <p:cNvPr id="5" name="Round Same Side Corner Rectangle 4">
              <a:extLst/>
            </p:cNvPr>
            <p:cNvSpPr/>
            <p:nvPr/>
          </p:nvSpPr>
          <p:spPr>
            <a:xfrm rot="10800000">
              <a:off x="855134" y="1278464"/>
              <a:ext cx="5156200" cy="1988683"/>
            </a:xfrm>
            <a:prstGeom prst="round2SameRect">
              <a:avLst>
                <a:gd name="adj1" fmla="val 10765"/>
                <a:gd name="adj2" fmla="val 0"/>
              </a:avLst>
            </a:prstGeom>
            <a:solidFill>
              <a:srgbClr val="CDD05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/>
            </a:p>
          </p:txBody>
        </p:sp>
        <p:sp>
          <p:nvSpPr>
            <p:cNvPr id="13318" name="Rectangle 5"/>
            <p:cNvSpPr>
              <a:spLocks noChangeArrowheads="1"/>
            </p:cNvSpPr>
            <p:nvPr/>
          </p:nvSpPr>
          <p:spPr bwMode="auto">
            <a:xfrm>
              <a:off x="1032932" y="1402834"/>
              <a:ext cx="4898815" cy="1794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In the winter months, Switzerland has heavy snow and is a popular skiing destination.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>
                  <a:solidFill>
                    <a:schemeClr val="tx1"/>
                  </a:solidFill>
                </a:rPr>
                <a:t>Chalets in Switzerland have a sloped roof </a:t>
              </a:r>
              <a:br>
                <a:rPr lang="en-GB" altLang="en-US" sz="2000">
                  <a:solidFill>
                    <a:schemeClr val="tx1"/>
                  </a:solidFill>
                </a:rPr>
              </a:br>
              <a:r>
                <a:rPr lang="en-GB" altLang="en-US" sz="2000">
                  <a:solidFill>
                    <a:schemeClr val="tx1"/>
                  </a:solidFill>
                </a:rPr>
                <a:t>and huge eaves that snow can slide and fall off easily.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>
                <a:solidFill>
                  <a:schemeClr val="tx1"/>
                </a:solidFill>
              </a:endParaRP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A219345-83CD-4CC1-8BDC-6118CCCEA94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52"/>
    </mc:Choice>
    <mc:Fallback>
      <p:transition spd="slow" advTm="20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/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594" r="6968" b="14562"/>
          <a:stretch/>
        </p:blipFill>
        <p:spPr>
          <a:xfrm>
            <a:off x="2964643" y="1513556"/>
            <a:ext cx="6512278" cy="4061612"/>
          </a:xfrm>
          <a:prstGeom prst="roundRect">
            <a:avLst>
              <a:gd name="adj" fmla="val 4210"/>
            </a:avLst>
          </a:prstGeom>
        </p:spPr>
      </p:pic>
      <p:sp>
        <p:nvSpPr>
          <p:cNvPr id="14339" name="Title 1"/>
          <p:cNvSpPr>
            <a:spLocks noGrp="1" noChangeArrowheads="1"/>
          </p:cNvSpPr>
          <p:nvPr>
            <p:ph type="title"/>
          </p:nvPr>
        </p:nvSpPr>
        <p:spPr>
          <a:xfrm>
            <a:off x="508000" y="532695"/>
            <a:ext cx="9133417" cy="1104194"/>
          </a:xfrm>
        </p:spPr>
        <p:txBody>
          <a:bodyPr/>
          <a:lstStyle/>
          <a:p>
            <a:pPr eaLnBrk="1" hangingPunct="1"/>
            <a:r>
              <a:rPr lang="en-GB" altLang="en-US"/>
              <a:t>New Guinea</a:t>
            </a:r>
          </a:p>
        </p:txBody>
      </p:sp>
      <p:grpSp>
        <p:nvGrpSpPr>
          <p:cNvPr id="14340" name="Group 6"/>
          <p:cNvGrpSpPr>
            <a:grpSpLocks/>
          </p:cNvGrpSpPr>
          <p:nvPr/>
        </p:nvGrpSpPr>
        <p:grpSpPr bwMode="auto">
          <a:xfrm>
            <a:off x="753180" y="1513416"/>
            <a:ext cx="2705806" cy="4300921"/>
            <a:chOff x="855132" y="1278464"/>
            <a:chExt cx="5156200" cy="1830042"/>
          </a:xfrm>
        </p:grpSpPr>
        <p:sp>
          <p:nvSpPr>
            <p:cNvPr id="8" name="Round Same Side Corner Rectangle 4">
              <a:extLst/>
            </p:cNvPr>
            <p:cNvSpPr/>
            <p:nvPr/>
          </p:nvSpPr>
          <p:spPr>
            <a:xfrm rot="10800000">
              <a:off x="855132" y="1278464"/>
              <a:ext cx="5156200" cy="1830042"/>
            </a:xfrm>
            <a:prstGeom prst="round2SameRect">
              <a:avLst>
                <a:gd name="adj1" fmla="val 10765"/>
                <a:gd name="adj2" fmla="val 0"/>
              </a:avLst>
            </a:prstGeom>
            <a:solidFill>
              <a:srgbClr val="CDD05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/>
            </a:p>
          </p:txBody>
        </p:sp>
        <p:sp>
          <p:nvSpPr>
            <p:cNvPr id="14342" name="Rectangle 8"/>
            <p:cNvSpPr>
              <a:spLocks noChangeArrowheads="1"/>
            </p:cNvSpPr>
            <p:nvPr/>
          </p:nvSpPr>
          <p:spPr bwMode="auto">
            <a:xfrm>
              <a:off x="1032935" y="1402834"/>
              <a:ext cx="4898814" cy="1639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chemeClr val="tx1"/>
                  </a:solidFill>
                </a:rPr>
                <a:t>The Korowai tribe of New Guinea build their amazing tree houses high up to avoid the life-threatening floods and biting insects of the rainforest.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 dirty="0">
                <a:solidFill>
                  <a:schemeClr val="tx1"/>
                </a:solidFill>
              </a:endParaRPr>
            </a:p>
            <a:p>
              <a:pPr lvl="0">
                <a:buNone/>
              </a:pPr>
              <a:r>
                <a:rPr lang="en-US" sz="2000" dirty="0"/>
                <a:t>They can easily reach up to 90 feet.</a:t>
              </a:r>
              <a:endParaRPr lang="en-GB" sz="2000" dirty="0"/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sz="20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840D57E-C793-49DE-AFD9-74F8528A76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40"/>
    </mc:Choice>
    <mc:Fallback>
      <p:transition spd="slow" advTm="184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AE3BD-09A3-4ACC-953C-136F966BC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I would like you to draw one of the homes you have learnt about today.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I would also like you to write a little bit about how the home is suited to the climate.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D833EC-6692-4348-8941-EE812644E8B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857" t="11957" r="30286" b="3629"/>
          <a:stretch/>
        </p:blipFill>
        <p:spPr>
          <a:xfrm>
            <a:off x="3004457" y="2493233"/>
            <a:ext cx="4151085" cy="482196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35900BC-8DAB-47B4-B1BA-54471C8B92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386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51"/>
    </mc:Choice>
    <mc:Fallback>
      <p:transition spd="slow" advTm="134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2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0.6|2.4|7.5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219</Words>
  <Application>Microsoft Office PowerPoint</Application>
  <PresentationFormat>Custom</PresentationFormat>
  <Paragraphs>26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CCW Cursive Writing 1 - 36</vt:lpstr>
      <vt:lpstr>Arial</vt:lpstr>
      <vt:lpstr>Sassoon Infant Rg</vt:lpstr>
      <vt:lpstr>Calibri</vt:lpstr>
      <vt:lpstr>Comic Sans MS</vt:lpstr>
      <vt:lpstr>Calibri Light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Homes Adapted to Climates</vt:lpstr>
      <vt:lpstr>Homes Adapted to Climates</vt:lpstr>
      <vt:lpstr>Switzerland</vt:lpstr>
      <vt:lpstr>New Guinea</vt:lpstr>
      <vt:lpstr>    I would like you to draw one of the homes you have learnt about today.  I would also like you to write a little bit about how the home is suited to the climate.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16</cp:revision>
  <dcterms:created xsi:type="dcterms:W3CDTF">2021-01-05T15:26:57Z</dcterms:created>
  <dcterms:modified xsi:type="dcterms:W3CDTF">2021-01-17T16:20:14Z</dcterms:modified>
</cp:coreProperties>
</file>