
<file path=[Content_Types].xml><?xml version="1.0" encoding="utf-8"?>
<Types xmlns="http://schemas.openxmlformats.org/package/2006/content-types">
  <Default Extension="fntdata" ContentType="application/x-fontdata"/>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9"/>
  </p:notesMasterIdLst>
  <p:handoutMasterIdLst>
    <p:handoutMasterId r:id="rId10"/>
  </p:handoutMasterIdLst>
  <p:sldIdLst>
    <p:sldId id="258" r:id="rId2"/>
    <p:sldId id="264" r:id="rId3"/>
    <p:sldId id="275" r:id="rId4"/>
    <p:sldId id="276" r:id="rId5"/>
    <p:sldId id="289" r:id="rId6"/>
    <p:sldId id="292" r:id="rId7"/>
    <p:sldId id="267" r:id="rId8"/>
  </p:sldIdLst>
  <p:sldSz cx="9144000" cy="6858000" type="screen4x3"/>
  <p:notesSz cx="6858000" cy="9144000"/>
  <p:embeddedFontLst>
    <p:embeddedFont>
      <p:font typeface="Calibri" panose="020F0502020204030204" pitchFamily="34" charset="0"/>
      <p:regular r:id="rId11"/>
      <p:bold r:id="rId12"/>
      <p:italic r:id="rId13"/>
      <p:boldItalic r:id="rId14"/>
    </p:embeddedFont>
    <p:embeddedFont>
      <p:font typeface="Twinkl" panose="020B0604020202020204" charset="0"/>
      <p:regular r:id="rId15"/>
      <p:bold r:id="rId16"/>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3C90"/>
    <a:srgbClr val="85BD33"/>
    <a:srgbClr val="00A8E7"/>
    <a:srgbClr val="11743A"/>
    <a:srgbClr val="005722"/>
    <a:srgbClr val="BAD1BE"/>
    <a:srgbClr val="6C9E72"/>
    <a:srgbClr val="E8C500"/>
    <a:srgbClr val="E7C500"/>
    <a:srgbClr val="F9B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6357" autoAdjust="0"/>
  </p:normalViewPr>
  <p:slideViewPr>
    <p:cSldViewPr snapToGrid="0" showGuides="1">
      <p:cViewPr varScale="1">
        <p:scale>
          <a:sx n="67" d="100"/>
          <a:sy n="67" d="100"/>
        </p:scale>
        <p:origin x="1244" y="40"/>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3.fntdata"/><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2.fntdata"/><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6.fntdata"/><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1.fntdata"/><Relationship Id="rId5" Type="http://schemas.openxmlformats.org/officeDocument/2006/relationships/slide" Target="slides/slide4.xml"/><Relationship Id="rId15" Type="http://schemas.openxmlformats.org/officeDocument/2006/relationships/font" Target="fonts/font5.fntdata"/><Relationship Id="rId10" Type="http://schemas.openxmlformats.org/officeDocument/2006/relationships/handoutMaster" Target="handoutMasters/handoutMaster1.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notesMaster" Target="notesMasters/notesMaster1.xml"/><Relationship Id="rId14" Type="http://schemas.openxmlformats.org/officeDocument/2006/relationships/font" Target="fonts/font4.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25/02/2021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25/02/2021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audio" Target="../media/media2.m4a"/><Relationship Id="rId7" Type="http://schemas.openxmlformats.org/officeDocument/2006/relationships/image" Target="../media/image9.png"/><Relationship Id="rId2" Type="http://schemas.microsoft.com/office/2007/relationships/media" Target="../media/media2.m4a"/><Relationship Id="rId1" Type="http://schemas.openxmlformats.org/officeDocument/2006/relationships/tags" Target="../tags/tag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slideLayout" Target="../slideLayouts/slideLayout3.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6.png"/><Relationship Id="rId2" Type="http://schemas.microsoft.com/office/2007/relationships/media" Target="../media/media3.m4a"/><Relationship Id="rId1" Type="http://schemas.openxmlformats.org/officeDocument/2006/relationships/tags" Target="../tags/tag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6.png"/><Relationship Id="rId2" Type="http://schemas.microsoft.com/office/2007/relationships/media" Target="../media/media4.m4a"/><Relationship Id="rId1" Type="http://schemas.openxmlformats.org/officeDocument/2006/relationships/tags" Target="../tags/tag3.xml"/><Relationship Id="rId6" Type="http://schemas.openxmlformats.org/officeDocument/2006/relationships/image" Target="../media/image13.png"/><Relationship Id="rId5" Type="http://schemas.openxmlformats.org/officeDocument/2006/relationships/slide" Target="slide5.xml"/><Relationship Id="rId4"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6.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2" Type="http://schemas.microsoft.com/office/2007/relationships/media" Target="../media/media6.m4a"/><Relationship Id="rId1" Type="http://schemas.openxmlformats.org/officeDocument/2006/relationships/tags" Target="../tags/tag4.xml"/><Relationship Id="rId6" Type="http://schemas.openxmlformats.org/officeDocument/2006/relationships/image" Target="../media/image6.png"/><Relationship Id="rId5" Type="http://schemas.openxmlformats.org/officeDocument/2006/relationships/image" Target="../media/image15.png"/><Relationship Id="rId4"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Audio 2">
            <a:hlinkClick r:id="" action="ppaction://media"/>
            <a:extLst>
              <a:ext uri="{FF2B5EF4-FFF2-40B4-BE49-F238E27FC236}">
                <a16:creationId xmlns:a16="http://schemas.microsoft.com/office/drawing/2014/main" id="{B30ADD51-38AC-45A1-ABC9-351A5F4E81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211886282"/>
      </p:ext>
    </p:extLst>
  </p:cSld>
  <p:clrMapOvr>
    <a:masterClrMapping/>
  </p:clrMapOvr>
  <mc:AlternateContent xmlns:mc="http://schemas.openxmlformats.org/markup-compatibility/2006">
    <mc:Choice xmlns:p14="http://schemas.microsoft.com/office/powerpoint/2010/main" Requires="p14">
      <p:transition spd="slow" p14:dur="2000" advTm="26214"/>
    </mc:Choice>
    <mc:Fallback>
      <p:transition spd="slow" advTm="2621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p:cNvSpPr/>
          <p:nvPr/>
        </p:nvSpPr>
        <p:spPr>
          <a:xfrm>
            <a:off x="755651" y="2304931"/>
            <a:ext cx="7632700" cy="2863307"/>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spAutoFit/>
          </a:bodyPr>
          <a:lstStyle/>
          <a:p>
            <a:r>
              <a:rPr lang="en-GB" sz="2200" dirty="0">
                <a:latin typeface="Twinkl" pitchFamily="2" charset="0"/>
              </a:rPr>
              <a:t>There are lots of different ways that you</a:t>
            </a:r>
            <a:br>
              <a:rPr lang="en-GB" sz="2200" dirty="0">
                <a:latin typeface="Twinkl" pitchFamily="2" charset="0"/>
              </a:rPr>
            </a:br>
            <a:r>
              <a:rPr lang="en-GB" sz="2200" dirty="0">
                <a:latin typeface="Twinkl" pitchFamily="2" charset="0"/>
              </a:rPr>
              <a:t>can write to discuss. </a:t>
            </a:r>
          </a:p>
          <a:p>
            <a:r>
              <a:rPr lang="en-GB" sz="2200" dirty="0">
                <a:latin typeface="Twinkl" pitchFamily="2" charset="0"/>
              </a:rPr>
              <a:t>You might have read or a heard a</a:t>
            </a:r>
            <a:br>
              <a:rPr lang="en-GB" sz="2200" dirty="0">
                <a:latin typeface="Twinkl" pitchFamily="2" charset="0"/>
              </a:rPr>
            </a:br>
            <a:r>
              <a:rPr lang="en-GB" sz="2200" dirty="0">
                <a:latin typeface="Twinkl" pitchFamily="2" charset="0"/>
              </a:rPr>
              <a:t>discussion in a:</a:t>
            </a:r>
          </a:p>
          <a:p>
            <a:pPr marL="342900" indent="-342900">
              <a:buFont typeface="Arial" panose="020B0604020202020204" pitchFamily="34" charset="0"/>
              <a:buChar char="•"/>
            </a:pPr>
            <a:r>
              <a:rPr lang="en-GB" sz="2200" dirty="0">
                <a:latin typeface="Twinkl" pitchFamily="2" charset="0"/>
              </a:rPr>
              <a:t>debate;</a:t>
            </a:r>
          </a:p>
          <a:p>
            <a:pPr marL="342900" indent="-342900">
              <a:buFont typeface="Arial" panose="020B0604020202020204" pitchFamily="34" charset="0"/>
              <a:buChar char="•"/>
            </a:pPr>
            <a:r>
              <a:rPr lang="en-GB" sz="2200" dirty="0">
                <a:latin typeface="Twinkl" pitchFamily="2" charset="0"/>
              </a:rPr>
              <a:t>newspaper;</a:t>
            </a:r>
          </a:p>
          <a:p>
            <a:pPr marL="342900" indent="-342900">
              <a:buFont typeface="Arial" panose="020B0604020202020204" pitchFamily="34" charset="0"/>
              <a:buChar char="•"/>
            </a:pPr>
            <a:r>
              <a:rPr lang="en-GB" sz="2200" dirty="0">
                <a:latin typeface="Twinkl" pitchFamily="2" charset="0"/>
              </a:rPr>
              <a:t>book review.</a:t>
            </a:r>
          </a:p>
        </p:txBody>
      </p:sp>
      <p:sp>
        <p:nvSpPr>
          <p:cNvPr id="21" name="Title 20"/>
          <p:cNvSpPr>
            <a:spLocks noGrp="1"/>
          </p:cNvSpPr>
          <p:nvPr>
            <p:ph type="title"/>
          </p:nvPr>
        </p:nvSpPr>
        <p:spPr>
          <a:xfrm>
            <a:off x="457198" y="478895"/>
            <a:ext cx="8220075" cy="994306"/>
          </a:xfrm>
        </p:spPr>
        <p:txBody>
          <a:bodyPr/>
          <a:lstStyle/>
          <a:p>
            <a:r>
              <a:rPr lang="en-GB" sz="3600" dirty="0"/>
              <a:t>Writing to Discuss</a:t>
            </a:r>
            <a:endParaRPr lang="en-GB" sz="3600" dirty="0">
              <a:latin typeface="+mn-lt"/>
            </a:endParaRPr>
          </a:p>
        </p:txBody>
      </p:sp>
      <p:sp>
        <p:nvSpPr>
          <p:cNvPr id="5" name="Rectangle 4"/>
          <p:cNvSpPr/>
          <p:nvPr/>
        </p:nvSpPr>
        <p:spPr>
          <a:xfrm>
            <a:off x="755650" y="1310625"/>
            <a:ext cx="7632700" cy="830997"/>
          </a:xfrm>
          <a:prstGeom prst="rect">
            <a:avLst/>
          </a:prstGeom>
        </p:spPr>
        <p:txBody>
          <a:bodyPr wrap="square" lIns="0" tIns="0" rIns="0" bIns="0">
            <a:spAutoFit/>
          </a:bodyPr>
          <a:lstStyle/>
          <a:p>
            <a:r>
              <a:rPr lang="en-GB" dirty="0">
                <a:latin typeface="Twinkl" pitchFamily="2" charset="0"/>
              </a:rPr>
              <a:t>When you are writing to discuss, you must show at least two different points of view to the reader. This can help your reader to think carefully about an issue or an idea and to explore what other people think.</a:t>
            </a:r>
            <a:endParaRPr lang="en-GB" sz="900" dirty="0">
              <a:latin typeface="Twinkl" pitchFamily="2" charset="0"/>
            </a:endParaRPr>
          </a:p>
        </p:txBody>
      </p:sp>
      <p:pic>
        <p:nvPicPr>
          <p:cNvPr id="7" name="Picture 6">
            <a:extLst>
              <a:ext uri="{FF2B5EF4-FFF2-40B4-BE49-F238E27FC236}">
                <a16:creationId xmlns:a16="http://schemas.microsoft.com/office/drawing/2014/main" id="{A2E22A6D-81A4-48CF-B080-C08EF2EBB6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30511" y="5028162"/>
            <a:ext cx="1845578" cy="1201762"/>
          </a:xfrm>
          <a:prstGeom prst="rect">
            <a:avLst/>
          </a:prstGeom>
        </p:spPr>
      </p:pic>
      <p:pic>
        <p:nvPicPr>
          <p:cNvPr id="17" name="Picture 16">
            <a:extLst>
              <a:ext uri="{FF2B5EF4-FFF2-40B4-BE49-F238E27FC236}">
                <a16:creationId xmlns:a16="http://schemas.microsoft.com/office/drawing/2014/main" id="{163397B5-AD0B-43C9-A664-65BC5ABA733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084282" y="4540162"/>
            <a:ext cx="1187863" cy="1689762"/>
          </a:xfrm>
          <a:prstGeom prst="rect">
            <a:avLst/>
          </a:prstGeom>
        </p:spPr>
      </p:pic>
      <p:grpSp>
        <p:nvGrpSpPr>
          <p:cNvPr id="24" name="Group 23">
            <a:extLst>
              <a:ext uri="{FF2B5EF4-FFF2-40B4-BE49-F238E27FC236}">
                <a16:creationId xmlns:a16="http://schemas.microsoft.com/office/drawing/2014/main" id="{F3DB32F2-DC30-4600-9133-3775BEB0C177}"/>
              </a:ext>
            </a:extLst>
          </p:cNvPr>
          <p:cNvGrpSpPr/>
          <p:nvPr/>
        </p:nvGrpSpPr>
        <p:grpSpPr>
          <a:xfrm>
            <a:off x="4794699" y="2780901"/>
            <a:ext cx="3849019" cy="3570597"/>
            <a:chOff x="4794699" y="2780901"/>
            <a:chExt cx="3849019" cy="3570597"/>
          </a:xfrm>
        </p:grpSpPr>
        <p:grpSp>
          <p:nvGrpSpPr>
            <p:cNvPr id="6" name="Group 5">
              <a:extLst>
                <a:ext uri="{FF2B5EF4-FFF2-40B4-BE49-F238E27FC236}">
                  <a16:creationId xmlns:a16="http://schemas.microsoft.com/office/drawing/2014/main" id="{F7D4BB6C-EEB5-427D-8E0A-9450CCE92484}"/>
                </a:ext>
              </a:extLst>
            </p:cNvPr>
            <p:cNvGrpSpPr/>
            <p:nvPr/>
          </p:nvGrpSpPr>
          <p:grpSpPr>
            <a:xfrm>
              <a:off x="5221584" y="2780901"/>
              <a:ext cx="3422134" cy="2671943"/>
              <a:chOff x="5221584" y="2907608"/>
              <a:chExt cx="3422134" cy="2671943"/>
            </a:xfrm>
          </p:grpSpPr>
          <p:pic>
            <p:nvPicPr>
              <p:cNvPr id="11" name="Picture 10">
                <a:extLst>
                  <a:ext uri="{FF2B5EF4-FFF2-40B4-BE49-F238E27FC236}">
                    <a16:creationId xmlns:a16="http://schemas.microsoft.com/office/drawing/2014/main" id="{731FFF36-A6DC-49B5-B9D0-71654DE161B3}"/>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5221584" y="2907608"/>
                <a:ext cx="3422134" cy="2671943"/>
              </a:xfrm>
              <a:prstGeom prst="rect">
                <a:avLst/>
              </a:prstGeom>
            </p:spPr>
          </p:pic>
          <p:sp>
            <p:nvSpPr>
              <p:cNvPr id="12" name="Rectangle 11">
                <a:extLst>
                  <a:ext uri="{FF2B5EF4-FFF2-40B4-BE49-F238E27FC236}">
                    <a16:creationId xmlns:a16="http://schemas.microsoft.com/office/drawing/2014/main" id="{ACD06A8B-F447-48D2-9B66-008F086D6512}"/>
                  </a:ext>
                </a:extLst>
              </p:cNvPr>
              <p:cNvSpPr/>
              <p:nvPr/>
            </p:nvSpPr>
            <p:spPr>
              <a:xfrm>
                <a:off x="5569622" y="3349084"/>
                <a:ext cx="2812188" cy="1477328"/>
              </a:xfrm>
              <a:prstGeom prst="rect">
                <a:avLst/>
              </a:prstGeom>
            </p:spPr>
            <p:txBody>
              <a:bodyPr wrap="square">
                <a:spAutoFit/>
              </a:bodyPr>
              <a:lstStyle/>
              <a:p>
                <a:pPr algn="ctr"/>
                <a:r>
                  <a:rPr lang="en-GB" dirty="0">
                    <a:latin typeface="Twinkl" pitchFamily="2" charset="0"/>
                  </a:rPr>
                  <a:t>Can you think of a time when you heard two different points of view and then had to make up your own mind?</a:t>
                </a:r>
              </a:p>
            </p:txBody>
          </p:sp>
        </p:grpSp>
        <p:pic>
          <p:nvPicPr>
            <p:cNvPr id="23" name="Picture 22">
              <a:extLst>
                <a:ext uri="{FF2B5EF4-FFF2-40B4-BE49-F238E27FC236}">
                  <a16:creationId xmlns:a16="http://schemas.microsoft.com/office/drawing/2014/main" id="{D4E4CBE0-D6A7-4D2F-A54E-66EC48B858C2}"/>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4794699" y="4867929"/>
              <a:ext cx="1119540" cy="1483569"/>
            </a:xfrm>
            <a:prstGeom prst="rect">
              <a:avLst/>
            </a:prstGeom>
          </p:spPr>
        </p:pic>
      </p:grpSp>
      <p:pic>
        <p:nvPicPr>
          <p:cNvPr id="4" name="Audio 3">
            <a:hlinkClick r:id="" action="ppaction://media"/>
            <a:extLst>
              <a:ext uri="{FF2B5EF4-FFF2-40B4-BE49-F238E27FC236}">
                <a16:creationId xmlns:a16="http://schemas.microsoft.com/office/drawing/2014/main" id="{ADF0608B-1C9C-48A3-B1D4-892FF0177890}"/>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8521700" y="6235700"/>
            <a:ext cx="406400" cy="406400"/>
          </a:xfrm>
          <a:prstGeom prst="rect">
            <a:avLst/>
          </a:prstGeom>
        </p:spPr>
      </p:pic>
    </p:spTree>
    <p:custDataLst>
      <p:tags r:id="rId1"/>
    </p:custDataLst>
    <p:extLst>
      <p:ext uri="{BB962C8B-B14F-4D97-AF65-F5344CB8AC3E}">
        <p14:creationId xmlns:p14="http://schemas.microsoft.com/office/powerpoint/2010/main" val="1286237210"/>
      </p:ext>
    </p:extLst>
  </p:cSld>
  <p:clrMapOvr>
    <a:masterClrMapping/>
  </p:clrMapOvr>
  <mc:AlternateContent xmlns:mc="http://schemas.openxmlformats.org/markup-compatibility/2006">
    <mc:Choice xmlns:p14="http://schemas.microsoft.com/office/powerpoint/2010/main" Requires="p14">
      <p:transition spd="slow" p14:dur="2000" advTm="30033"/>
    </mc:Choice>
    <mc:Fallback>
      <p:transition spd="slow" advTm="300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500"/>
                            </p:stCondLst>
                            <p:childTnLst>
                              <p:par>
                                <p:cTn id="18" presetID="10" presetClass="entr" presetSubtype="0"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fade">
                                      <p:cBhvr>
                                        <p:cTn id="20" dur="500"/>
                                        <p:tgtEl>
                                          <p:spTgt spid="17"/>
                                        </p:tgtEl>
                                      </p:cBhvr>
                                    </p:animEffect>
                                  </p:childTnLst>
                                </p:cTn>
                              </p:par>
                            </p:childTnLst>
                          </p:cTn>
                        </p:par>
                        <p:par>
                          <p:cTn id="21" fill="hold">
                            <p:stCondLst>
                              <p:cond delay="1000"/>
                            </p:stCondLst>
                            <p:childTnLst>
                              <p:par>
                                <p:cTn id="22" presetID="10" presetClass="entr" presetSubtype="0" fill="hold"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4"/>
                </p:tgtEl>
              </p:cMediaNode>
            </p:audio>
          </p:childTnLst>
        </p:cTn>
      </p:par>
    </p:tnLst>
    <p:bldLst>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Features of Writing to Discuss</a:t>
            </a:r>
            <a:endParaRPr lang="en-GB" sz="3600" dirty="0">
              <a:latin typeface="+mn-lt"/>
            </a:endParaRPr>
          </a:p>
        </p:txBody>
      </p:sp>
      <p:sp>
        <p:nvSpPr>
          <p:cNvPr id="5" name="Rectangle 4"/>
          <p:cNvSpPr/>
          <p:nvPr/>
        </p:nvSpPr>
        <p:spPr>
          <a:xfrm>
            <a:off x="696286" y="1351295"/>
            <a:ext cx="7751428" cy="553998"/>
          </a:xfrm>
          <a:prstGeom prst="rect">
            <a:avLst/>
          </a:prstGeom>
        </p:spPr>
        <p:txBody>
          <a:bodyPr wrap="square" lIns="0" tIns="0" rIns="0" bIns="0">
            <a:spAutoFit/>
          </a:bodyPr>
          <a:lstStyle/>
          <a:p>
            <a:r>
              <a:rPr lang="en-GB" dirty="0">
                <a:latin typeface="Twinkl" pitchFamily="2" charset="0"/>
              </a:rPr>
              <a:t>To help your discussion writing, you could include some of the</a:t>
            </a:r>
            <a:br>
              <a:rPr lang="en-GB" dirty="0">
                <a:latin typeface="Twinkl" pitchFamily="2" charset="0"/>
              </a:rPr>
            </a:br>
            <a:r>
              <a:rPr lang="en-GB" dirty="0">
                <a:latin typeface="Twinkl" pitchFamily="2" charset="0"/>
              </a:rPr>
              <a:t>following features: </a:t>
            </a:r>
          </a:p>
        </p:txBody>
      </p:sp>
      <p:sp>
        <p:nvSpPr>
          <p:cNvPr id="14" name="Rectangle: Rounded Corners 13">
            <a:extLst>
              <a:ext uri="{FF2B5EF4-FFF2-40B4-BE49-F238E27FC236}">
                <a16:creationId xmlns:a16="http://schemas.microsoft.com/office/drawing/2014/main" id="{6BA15167-D9E9-4C3E-9B0C-BEBC7F41FAA7}"/>
              </a:ext>
            </a:extLst>
          </p:cNvPr>
          <p:cNvSpPr/>
          <p:nvPr/>
        </p:nvSpPr>
        <p:spPr>
          <a:xfrm>
            <a:off x="587230" y="4305867"/>
            <a:ext cx="3867324" cy="1770698"/>
          </a:xfrm>
          <a:prstGeom prst="round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Joining Words</a:t>
            </a:r>
          </a:p>
          <a:p>
            <a:pPr algn="ctr"/>
            <a:r>
              <a:rPr lang="en-GB" sz="1600" b="1" dirty="0">
                <a:solidFill>
                  <a:srgbClr val="643C90"/>
                </a:solidFill>
                <a:latin typeface="Twinkl" pitchFamily="2" charset="0"/>
              </a:rPr>
              <a:t>and      but      so      or      when</a:t>
            </a:r>
          </a:p>
          <a:p>
            <a:r>
              <a:rPr lang="en-GB" sz="1600" dirty="0">
                <a:solidFill>
                  <a:schemeClr val="tx1"/>
                </a:solidFill>
                <a:latin typeface="Twinkl" pitchFamily="2" charset="0"/>
              </a:rPr>
              <a:t>Use these words to join your ideas together and to extend your sentences. This can help you to give reasons for </a:t>
            </a:r>
          </a:p>
          <a:p>
            <a:r>
              <a:rPr lang="en-GB" sz="1600" dirty="0">
                <a:solidFill>
                  <a:schemeClr val="tx1"/>
                </a:solidFill>
                <a:latin typeface="Twinkl" pitchFamily="2" charset="0"/>
              </a:rPr>
              <a:t>each idea or point of view.</a:t>
            </a:r>
            <a:endParaRPr lang="en-GB" dirty="0">
              <a:solidFill>
                <a:schemeClr val="tx1"/>
              </a:solidFill>
              <a:latin typeface="Twinkl" pitchFamily="2" charset="0"/>
            </a:endParaRPr>
          </a:p>
        </p:txBody>
      </p:sp>
      <p:sp>
        <p:nvSpPr>
          <p:cNvPr id="15" name="Rectangle: Rounded Corners 14">
            <a:extLst>
              <a:ext uri="{FF2B5EF4-FFF2-40B4-BE49-F238E27FC236}">
                <a16:creationId xmlns:a16="http://schemas.microsoft.com/office/drawing/2014/main" id="{D9052F7B-E5B9-4E0D-945E-823689F1379B}"/>
              </a:ext>
            </a:extLst>
          </p:cNvPr>
          <p:cNvSpPr/>
          <p:nvPr/>
        </p:nvSpPr>
        <p:spPr>
          <a:xfrm>
            <a:off x="4597168" y="4305867"/>
            <a:ext cx="3967994" cy="1770698"/>
          </a:xfrm>
          <a:prstGeom prst="roundRect">
            <a:avLst/>
          </a:prstGeom>
          <a:solidFill>
            <a:schemeClr val="bg1"/>
          </a:solid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Expanded Noun Phrases</a:t>
            </a:r>
          </a:p>
          <a:p>
            <a:pPr algn="ctr"/>
            <a:r>
              <a:rPr lang="en-GB" sz="1600" b="1" dirty="0">
                <a:solidFill>
                  <a:srgbClr val="00B0F0"/>
                </a:solidFill>
                <a:latin typeface="Twinkl" pitchFamily="2" charset="0"/>
              </a:rPr>
              <a:t>a big, juicy goat    </a:t>
            </a:r>
          </a:p>
          <a:p>
            <a:pPr algn="ctr"/>
            <a:r>
              <a:rPr lang="en-GB" sz="1600" b="1" dirty="0">
                <a:solidFill>
                  <a:srgbClr val="00B0F0"/>
                </a:solidFill>
                <a:latin typeface="Twinkl" pitchFamily="2" charset="0"/>
              </a:rPr>
              <a:t>the hot summer day</a:t>
            </a:r>
            <a:endParaRPr lang="en-GB" sz="1600" dirty="0">
              <a:solidFill>
                <a:srgbClr val="00B0F0"/>
              </a:solidFill>
              <a:latin typeface="Twinkl" pitchFamily="2" charset="0"/>
            </a:endParaRPr>
          </a:p>
          <a:p>
            <a:r>
              <a:rPr lang="en-GB" sz="1600" dirty="0">
                <a:solidFill>
                  <a:schemeClr val="tx1"/>
                </a:solidFill>
                <a:latin typeface="Twinkl" pitchFamily="2" charset="0"/>
              </a:rPr>
              <a:t>Use expanded noun phrases with amazing adjectives or modifying nouns to interest the reader in the discussion.</a:t>
            </a:r>
          </a:p>
        </p:txBody>
      </p:sp>
      <p:sp>
        <p:nvSpPr>
          <p:cNvPr id="2" name="Rectangle: Rounded Corners 1">
            <a:extLst>
              <a:ext uri="{FF2B5EF4-FFF2-40B4-BE49-F238E27FC236}">
                <a16:creationId xmlns:a16="http://schemas.microsoft.com/office/drawing/2014/main" id="{1A2BEBB2-C6A8-4235-889A-94661F867628}"/>
              </a:ext>
            </a:extLst>
          </p:cNvPr>
          <p:cNvSpPr/>
          <p:nvPr/>
        </p:nvSpPr>
        <p:spPr>
          <a:xfrm>
            <a:off x="1338045" y="2040591"/>
            <a:ext cx="6518246" cy="2111216"/>
          </a:xfrm>
          <a:prstGeom prst="roundRect">
            <a:avLst/>
          </a:prstGeom>
          <a:solidFill>
            <a:schemeClr val="bg1"/>
          </a:solidFill>
          <a:ln w="38100">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n-GB" b="1" dirty="0">
                <a:solidFill>
                  <a:schemeClr val="tx1"/>
                </a:solidFill>
                <a:latin typeface="Twinkl" pitchFamily="2" charset="0"/>
              </a:rPr>
              <a:t>Share Different Ideas or Points of View</a:t>
            </a:r>
          </a:p>
          <a:p>
            <a:pPr algn="ctr"/>
            <a:r>
              <a:rPr lang="en-GB" sz="1600" b="1" dirty="0">
                <a:solidFill>
                  <a:srgbClr val="92D050"/>
                </a:solidFill>
                <a:latin typeface="Twinkl" pitchFamily="2" charset="0"/>
              </a:rPr>
              <a:t>I think that we should have a class pet because some children don’t have any pets at home. </a:t>
            </a:r>
          </a:p>
          <a:p>
            <a:pPr algn="ctr"/>
            <a:r>
              <a:rPr lang="en-GB" sz="1600" b="1" dirty="0">
                <a:solidFill>
                  <a:srgbClr val="92D050"/>
                </a:solidFill>
                <a:latin typeface="Twinkl" pitchFamily="2" charset="0"/>
              </a:rPr>
              <a:t>I don’t think that we should have a class pet because some children are afraid of animals.</a:t>
            </a:r>
          </a:p>
          <a:p>
            <a:r>
              <a:rPr lang="en-GB" sz="1600" dirty="0">
                <a:solidFill>
                  <a:schemeClr val="tx1"/>
                </a:solidFill>
                <a:latin typeface="Twinkl" pitchFamily="2" charset="0"/>
              </a:rPr>
              <a:t>Share at least two different ideas or points of view. This will help your reader to think carefully about the issue. </a:t>
            </a:r>
          </a:p>
        </p:txBody>
      </p:sp>
      <p:pic>
        <p:nvPicPr>
          <p:cNvPr id="6" name="Picture 5">
            <a:extLst>
              <a:ext uri="{FF2B5EF4-FFF2-40B4-BE49-F238E27FC236}">
                <a16:creationId xmlns:a16="http://schemas.microsoft.com/office/drawing/2014/main" id="{8B184CAE-328E-4512-816A-A4026921DC1B}"/>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588713" y="1905293"/>
            <a:ext cx="790421" cy="2323544"/>
          </a:xfrm>
          <a:prstGeom prst="rect">
            <a:avLst/>
          </a:prstGeom>
        </p:spPr>
      </p:pic>
      <p:pic>
        <p:nvPicPr>
          <p:cNvPr id="10" name="Picture 9">
            <a:extLst>
              <a:ext uri="{FF2B5EF4-FFF2-40B4-BE49-F238E27FC236}">
                <a16:creationId xmlns:a16="http://schemas.microsoft.com/office/drawing/2014/main" id="{28451954-C7AF-4BB8-9441-307B082FD53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20057" y="2059352"/>
            <a:ext cx="895409" cy="2193421"/>
          </a:xfrm>
          <a:prstGeom prst="rect">
            <a:avLst/>
          </a:prstGeom>
        </p:spPr>
      </p:pic>
      <p:pic>
        <p:nvPicPr>
          <p:cNvPr id="3" name="Audio 2">
            <a:hlinkClick r:id="" action="ppaction://media"/>
            <a:extLst>
              <a:ext uri="{FF2B5EF4-FFF2-40B4-BE49-F238E27FC236}">
                <a16:creationId xmlns:a16="http://schemas.microsoft.com/office/drawing/2014/main" id="{04037885-3FF9-4DCC-A358-7D9EEF9C584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521700" y="6235700"/>
            <a:ext cx="406400" cy="406400"/>
          </a:xfrm>
          <a:prstGeom prst="rect">
            <a:avLst/>
          </a:prstGeom>
        </p:spPr>
      </p:pic>
    </p:spTree>
    <p:custDataLst>
      <p:tags r:id="rId1"/>
    </p:custDataLst>
    <p:extLst>
      <p:ext uri="{BB962C8B-B14F-4D97-AF65-F5344CB8AC3E}">
        <p14:creationId xmlns:p14="http://schemas.microsoft.com/office/powerpoint/2010/main" val="3000614254"/>
      </p:ext>
    </p:extLst>
  </p:cSld>
  <p:clrMapOvr>
    <a:masterClrMapping/>
  </p:clrMapOvr>
  <mc:AlternateContent xmlns:mc="http://schemas.openxmlformats.org/markup-compatibility/2006">
    <mc:Choice xmlns:p14="http://schemas.microsoft.com/office/powerpoint/2010/main" Requires="p14">
      <p:transition spd="slow" p14:dur="2000" advTm="61751"/>
    </mc:Choice>
    <mc:Fallback>
      <p:transition spd="slow" advTm="617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grpId="0" nodeType="click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fade">
                                      <p:cBhvr>
                                        <p:cTn id="16" dur="500"/>
                                        <p:tgtEl>
                                          <p:spTgt spid="14"/>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3"/>
                </p:tgtEl>
              </p:cMediaNode>
            </p:audio>
          </p:childTnLst>
        </p:cTn>
      </p:par>
    </p:tnLst>
    <p:bldLst>
      <p:bldP spid="14" grpId="0" animBg="1"/>
      <p:bldP spid="15" grpId="0" animBg="1"/>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3600" dirty="0"/>
              <a:t>Can You Spot These Features?</a:t>
            </a:r>
            <a:endParaRPr lang="en-GB" sz="3600" dirty="0">
              <a:latin typeface="+mn-lt"/>
            </a:endParaRPr>
          </a:p>
        </p:txBody>
      </p:sp>
      <p:sp>
        <p:nvSpPr>
          <p:cNvPr id="5" name="Rectangle 4"/>
          <p:cNvSpPr/>
          <p:nvPr/>
        </p:nvSpPr>
        <p:spPr>
          <a:xfrm>
            <a:off x="814521" y="2044005"/>
            <a:ext cx="7751428" cy="1384995"/>
          </a:xfrm>
          <a:prstGeom prst="rect">
            <a:avLst/>
          </a:prstGeom>
        </p:spPr>
        <p:txBody>
          <a:bodyPr wrap="square" lIns="0" tIns="0" rIns="0" bIns="0">
            <a:spAutoFit/>
          </a:bodyPr>
          <a:lstStyle/>
          <a:p>
            <a:pPr marL="285750" indent="-285750">
              <a:buFont typeface="Arial" panose="020B0604020202020204" pitchFamily="34" charset="0"/>
              <a:buChar char="•"/>
            </a:pPr>
            <a:r>
              <a:rPr lang="en-GB" dirty="0">
                <a:latin typeface="Twinkl" pitchFamily="2" charset="0"/>
              </a:rPr>
              <a:t>Can you spot any </a:t>
            </a:r>
            <a:r>
              <a:rPr lang="en-GB" dirty="0">
                <a:solidFill>
                  <a:srgbClr val="85BD33"/>
                </a:solidFill>
                <a:latin typeface="Twinkl" pitchFamily="2" charset="0"/>
              </a:rPr>
              <a:t>different ideas or points of view</a:t>
            </a:r>
            <a:r>
              <a:rPr lang="en-GB" dirty="0">
                <a:latin typeface="Twinkl" pitchFamily="2" charset="0"/>
              </a:rPr>
              <a:t>?</a:t>
            </a:r>
          </a:p>
          <a:p>
            <a:pPr marL="285750" indent="-285750">
              <a:buFont typeface="Arial" panose="020B0604020202020204" pitchFamily="34" charset="0"/>
              <a:buChar char="•"/>
            </a:pPr>
            <a:endParaRPr lang="en-GB" dirty="0">
              <a:latin typeface="Twinkl" pitchFamily="2" charset="0"/>
            </a:endParaRPr>
          </a:p>
          <a:p>
            <a:pPr marL="285750" indent="-285750">
              <a:buFont typeface="Arial" panose="020B0604020202020204" pitchFamily="34" charset="0"/>
              <a:buChar char="•"/>
            </a:pPr>
            <a:r>
              <a:rPr lang="en-GB" dirty="0">
                <a:latin typeface="Twinkl" pitchFamily="2" charset="0"/>
              </a:rPr>
              <a:t>Can you spot any </a:t>
            </a:r>
            <a:r>
              <a:rPr lang="en-GB" dirty="0">
                <a:solidFill>
                  <a:srgbClr val="643C90"/>
                </a:solidFill>
                <a:latin typeface="Twinkl" pitchFamily="2" charset="0"/>
              </a:rPr>
              <a:t>joining words</a:t>
            </a:r>
            <a:r>
              <a:rPr lang="en-GB" dirty="0">
                <a:latin typeface="Twinkl" pitchFamily="2" charset="0"/>
              </a:rPr>
              <a:t>?</a:t>
            </a:r>
          </a:p>
          <a:p>
            <a:pPr marL="285750" indent="-285750">
              <a:buFont typeface="Arial" panose="020B0604020202020204" pitchFamily="34" charset="0"/>
              <a:buChar char="•"/>
            </a:pPr>
            <a:endParaRPr lang="en-GB" dirty="0">
              <a:latin typeface="Twinkl" pitchFamily="2" charset="0"/>
            </a:endParaRPr>
          </a:p>
          <a:p>
            <a:pPr marL="285750" indent="-285750">
              <a:buFont typeface="Arial" panose="020B0604020202020204" pitchFamily="34" charset="0"/>
              <a:buChar char="•"/>
            </a:pPr>
            <a:r>
              <a:rPr lang="en-GB" dirty="0">
                <a:latin typeface="Twinkl" pitchFamily="2" charset="0"/>
              </a:rPr>
              <a:t>Did you spot any </a:t>
            </a:r>
            <a:r>
              <a:rPr lang="en-GB" dirty="0">
                <a:solidFill>
                  <a:srgbClr val="00B0F0"/>
                </a:solidFill>
                <a:latin typeface="Twinkl" pitchFamily="2" charset="0"/>
              </a:rPr>
              <a:t>expanded noun phrases</a:t>
            </a:r>
            <a:r>
              <a:rPr lang="en-GB" dirty="0">
                <a:latin typeface="Twinkl" pitchFamily="2" charset="0"/>
              </a:rPr>
              <a:t>?</a:t>
            </a:r>
          </a:p>
        </p:txBody>
      </p:sp>
      <p:sp>
        <p:nvSpPr>
          <p:cNvPr id="6" name="Rectangle: Rounded Corners 5">
            <a:hlinkClick r:id="rId5" action="ppaction://hlinksldjump"/>
            <a:extLst>
              <a:ext uri="{FF2B5EF4-FFF2-40B4-BE49-F238E27FC236}">
                <a16:creationId xmlns:a16="http://schemas.microsoft.com/office/drawing/2014/main" id="{C9D661D2-B2FA-4411-9259-5A4946F2F3BA}"/>
              </a:ext>
            </a:extLst>
          </p:cNvPr>
          <p:cNvSpPr/>
          <p:nvPr/>
        </p:nvSpPr>
        <p:spPr>
          <a:xfrm>
            <a:off x="1400961" y="4160939"/>
            <a:ext cx="4035105" cy="1719744"/>
          </a:xfrm>
          <a:prstGeom prst="roundRect">
            <a:avLst/>
          </a:prstGeom>
          <a:solidFill>
            <a:srgbClr val="11743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Click here to read the text.</a:t>
            </a:r>
          </a:p>
        </p:txBody>
      </p:sp>
      <p:pic>
        <p:nvPicPr>
          <p:cNvPr id="4" name="Picture 3">
            <a:extLst>
              <a:ext uri="{FF2B5EF4-FFF2-40B4-BE49-F238E27FC236}">
                <a16:creationId xmlns:a16="http://schemas.microsoft.com/office/drawing/2014/main" id="{DF890D11-B97A-4086-800B-1E206ED2ACE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6649757" y="1677797"/>
            <a:ext cx="1429840" cy="4416804"/>
          </a:xfrm>
          <a:prstGeom prst="rect">
            <a:avLst/>
          </a:prstGeom>
        </p:spPr>
      </p:pic>
      <p:pic>
        <p:nvPicPr>
          <p:cNvPr id="2" name="Audio 1">
            <a:hlinkClick r:id="" action="ppaction://media"/>
            <a:extLst>
              <a:ext uri="{FF2B5EF4-FFF2-40B4-BE49-F238E27FC236}">
                <a16:creationId xmlns:a16="http://schemas.microsoft.com/office/drawing/2014/main" id="{1DA74D66-F946-4C18-BF13-F27DD8ADCBB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8521700" y="6235700"/>
            <a:ext cx="406400" cy="406400"/>
          </a:xfrm>
          <a:prstGeom prst="rect">
            <a:avLst/>
          </a:prstGeom>
        </p:spPr>
      </p:pic>
    </p:spTree>
    <p:custDataLst>
      <p:tags r:id="rId1"/>
    </p:custDataLst>
    <p:extLst>
      <p:ext uri="{BB962C8B-B14F-4D97-AF65-F5344CB8AC3E}">
        <p14:creationId xmlns:p14="http://schemas.microsoft.com/office/powerpoint/2010/main" val="2136866628"/>
      </p:ext>
    </p:extLst>
  </p:cSld>
  <p:clrMapOvr>
    <a:masterClrMapping/>
  </p:clrMapOvr>
  <mc:AlternateContent xmlns:mc="http://schemas.openxmlformats.org/markup-compatibility/2006">
    <mc:Choice xmlns:p14="http://schemas.microsoft.com/office/powerpoint/2010/main" Requires="p14">
      <p:transition spd="slow" p14:dur="2000" advTm="20815"/>
    </mc:Choice>
    <mc:Fallback>
      <p:transition spd="slow" advTm="208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5">
                                            <p:txEl>
                                              <p:pRg st="0" end="0"/>
                                            </p:txEl>
                                          </p:spTgt>
                                        </p:tgtEl>
                                        <p:attrNameLst>
                                          <p:attrName>style.visibility</p:attrName>
                                        </p:attrNameLst>
                                      </p:cBhvr>
                                      <p:to>
                                        <p:strVal val="visible"/>
                                      </p:to>
                                    </p:set>
                                    <p:animEffect transition="in" filter="fade">
                                      <p:cBhvr>
                                        <p:cTn id="11" dur="500"/>
                                        <p:tgtEl>
                                          <p:spTgt spid="5">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5">
                                            <p:txEl>
                                              <p:pRg st="2" end="2"/>
                                            </p:txEl>
                                          </p:spTgt>
                                        </p:tgtEl>
                                        <p:attrNameLst>
                                          <p:attrName>style.visibility</p:attrName>
                                        </p:attrNameLst>
                                      </p:cBhvr>
                                      <p:to>
                                        <p:strVal val="visible"/>
                                      </p:to>
                                    </p:set>
                                    <p:animEffect transition="in" filter="fade">
                                      <p:cBhvr>
                                        <p:cTn id="16" dur="500"/>
                                        <p:tgtEl>
                                          <p:spTgt spid="5">
                                            <p:txEl>
                                              <p:pRg st="2" end="2"/>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animEffect transition="in" filter="fade">
                                      <p:cBhvr>
                                        <p:cTn id="21" dur="500"/>
                                        <p:tgtEl>
                                          <p:spTgt spid="5">
                                            <p:txEl>
                                              <p:pRg st="4" end="4"/>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2"/>
                </p:tgtEl>
              </p:cMediaNode>
            </p:audio>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994306"/>
          </a:xfrm>
        </p:spPr>
        <p:txBody>
          <a:bodyPr/>
          <a:lstStyle/>
          <a:p>
            <a:r>
              <a:rPr lang="en-GB" sz="2700" dirty="0"/>
              <a:t>Can You Spot the Features in This Book Review?</a:t>
            </a:r>
            <a:endParaRPr lang="en-GB" sz="2700" dirty="0">
              <a:latin typeface="+mn-lt"/>
            </a:endParaRPr>
          </a:p>
        </p:txBody>
      </p:sp>
      <p:pic>
        <p:nvPicPr>
          <p:cNvPr id="3" name="Picture 2">
            <a:extLst>
              <a:ext uri="{FF2B5EF4-FFF2-40B4-BE49-F238E27FC236}">
                <a16:creationId xmlns:a16="http://schemas.microsoft.com/office/drawing/2014/main" id="{F60612D2-129F-4F12-96A0-45872C47C22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397614" y="1473202"/>
            <a:ext cx="6339242" cy="4481560"/>
          </a:xfrm>
          <a:prstGeom prst="rect">
            <a:avLst/>
          </a:prstGeom>
          <a:ln>
            <a:solidFill>
              <a:schemeClr val="tx1"/>
            </a:solidFill>
          </a:ln>
        </p:spPr>
      </p:pic>
      <p:pic>
        <p:nvPicPr>
          <p:cNvPr id="2" name="Audio 1">
            <a:hlinkClick r:id="" action="ppaction://media"/>
            <a:extLst>
              <a:ext uri="{FF2B5EF4-FFF2-40B4-BE49-F238E27FC236}">
                <a16:creationId xmlns:a16="http://schemas.microsoft.com/office/drawing/2014/main" id="{FD0B7A54-E0F7-4A5F-8661-A278A84F8B0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3258559051"/>
      </p:ext>
    </p:extLst>
  </p:cSld>
  <p:clrMapOvr>
    <a:masterClrMapping/>
  </p:clrMapOvr>
  <mc:AlternateContent xmlns:mc="http://schemas.openxmlformats.org/markup-compatibility/2006">
    <mc:Choice xmlns:p14="http://schemas.microsoft.com/office/powerpoint/2010/main" Requires="p14">
      <p:transition spd="slow" p14:dur="2000" advTm="140172"/>
    </mc:Choice>
    <mc:Fallback>
      <p:transition spd="slow" advTm="14017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60612D2-129F-4F12-96A0-45872C47C22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396054" y="1931624"/>
            <a:ext cx="5042348" cy="3564715"/>
          </a:xfrm>
          <a:prstGeom prst="rect">
            <a:avLst/>
          </a:prstGeom>
          <a:ln>
            <a:solidFill>
              <a:schemeClr val="tx1"/>
            </a:solidFill>
          </a:ln>
        </p:spPr>
      </p:pic>
      <p:sp>
        <p:nvSpPr>
          <p:cNvPr id="36" name="Rectangle: Rounded Corners 35">
            <a:extLst>
              <a:ext uri="{FF2B5EF4-FFF2-40B4-BE49-F238E27FC236}">
                <a16:creationId xmlns:a16="http://schemas.microsoft.com/office/drawing/2014/main" id="{C5C709CA-DD74-447E-B1C6-8729A449337E}"/>
              </a:ext>
            </a:extLst>
          </p:cNvPr>
          <p:cNvSpPr/>
          <p:nvPr/>
        </p:nvSpPr>
        <p:spPr>
          <a:xfrm>
            <a:off x="675781" y="2572314"/>
            <a:ext cx="2565190" cy="2019631"/>
          </a:xfrm>
          <a:prstGeom prst="roundRect">
            <a:avLst/>
          </a:prstGeom>
          <a:solidFill>
            <a:schemeClr val="bg1"/>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Did you spot any other important features in this newspaper article?</a:t>
            </a:r>
          </a:p>
        </p:txBody>
      </p:sp>
      <p:grpSp>
        <p:nvGrpSpPr>
          <p:cNvPr id="4" name="Group 3">
            <a:extLst>
              <a:ext uri="{FF2B5EF4-FFF2-40B4-BE49-F238E27FC236}">
                <a16:creationId xmlns:a16="http://schemas.microsoft.com/office/drawing/2014/main" id="{2A27A28B-5209-4301-BA24-F5328E6132E2}"/>
              </a:ext>
            </a:extLst>
          </p:cNvPr>
          <p:cNvGrpSpPr/>
          <p:nvPr/>
        </p:nvGrpSpPr>
        <p:grpSpPr>
          <a:xfrm>
            <a:off x="675781" y="2572314"/>
            <a:ext cx="7561838" cy="2490540"/>
            <a:chOff x="675781" y="2572314"/>
            <a:chExt cx="7561838" cy="2490540"/>
          </a:xfrm>
        </p:grpSpPr>
        <p:sp>
          <p:nvSpPr>
            <p:cNvPr id="45" name="Rectangle: Rounded Corners 44">
              <a:extLst>
                <a:ext uri="{FF2B5EF4-FFF2-40B4-BE49-F238E27FC236}">
                  <a16:creationId xmlns:a16="http://schemas.microsoft.com/office/drawing/2014/main" id="{9BE3D257-8235-4CB9-9D83-BBAA49FA5016}"/>
                </a:ext>
              </a:extLst>
            </p:cNvPr>
            <p:cNvSpPr/>
            <p:nvPr/>
          </p:nvSpPr>
          <p:spPr>
            <a:xfrm>
              <a:off x="675781" y="2572314"/>
              <a:ext cx="2565190" cy="2019631"/>
            </a:xfrm>
            <a:prstGeom prst="roundRect">
              <a:avLst/>
            </a:prstGeom>
            <a:solidFill>
              <a:schemeClr val="bg1"/>
            </a:solidFill>
            <a:ln w="38100">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85BD33"/>
                  </a:solidFill>
                  <a:latin typeface="Twinkl" pitchFamily="2" charset="0"/>
                </a:rPr>
                <a:t>Sharing different points of view</a:t>
              </a:r>
            </a:p>
          </p:txBody>
        </p:sp>
        <p:sp>
          <p:nvSpPr>
            <p:cNvPr id="42" name="Rectangle: Rounded Corners 41">
              <a:extLst>
                <a:ext uri="{FF2B5EF4-FFF2-40B4-BE49-F238E27FC236}">
                  <a16:creationId xmlns:a16="http://schemas.microsoft.com/office/drawing/2014/main" id="{46989CC7-AB72-48EA-9EDD-573DFA1C9F5A}"/>
                </a:ext>
              </a:extLst>
            </p:cNvPr>
            <p:cNvSpPr/>
            <p:nvPr/>
          </p:nvSpPr>
          <p:spPr>
            <a:xfrm>
              <a:off x="3593430" y="4189699"/>
              <a:ext cx="2253916"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3" name="Rectangle: Rounded Corners 42">
              <a:extLst>
                <a:ext uri="{FF2B5EF4-FFF2-40B4-BE49-F238E27FC236}">
                  <a16:creationId xmlns:a16="http://schemas.microsoft.com/office/drawing/2014/main" id="{936FFB81-2DB3-4367-8666-D92116BF1372}"/>
                </a:ext>
              </a:extLst>
            </p:cNvPr>
            <p:cNvSpPr/>
            <p:nvPr/>
          </p:nvSpPr>
          <p:spPr>
            <a:xfrm>
              <a:off x="3593431" y="4310015"/>
              <a:ext cx="280738"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4" name="Rectangle: Rounded Corners 43">
              <a:extLst>
                <a:ext uri="{FF2B5EF4-FFF2-40B4-BE49-F238E27FC236}">
                  <a16:creationId xmlns:a16="http://schemas.microsoft.com/office/drawing/2014/main" id="{FD29F19F-8343-4BF1-862C-91A1C6FA5B2D}"/>
                </a:ext>
              </a:extLst>
            </p:cNvPr>
            <p:cNvSpPr/>
            <p:nvPr/>
          </p:nvSpPr>
          <p:spPr>
            <a:xfrm>
              <a:off x="4880809" y="4687004"/>
              <a:ext cx="954505"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6" name="Rectangle: Rounded Corners 45">
              <a:extLst>
                <a:ext uri="{FF2B5EF4-FFF2-40B4-BE49-F238E27FC236}">
                  <a16:creationId xmlns:a16="http://schemas.microsoft.com/office/drawing/2014/main" id="{306077AA-A4C6-4643-A238-B9FD329B3126}"/>
                </a:ext>
              </a:extLst>
            </p:cNvPr>
            <p:cNvSpPr/>
            <p:nvPr/>
          </p:nvSpPr>
          <p:spPr>
            <a:xfrm>
              <a:off x="3601451" y="4815341"/>
              <a:ext cx="2233863"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Rounded Corners 46">
              <a:extLst>
                <a:ext uri="{FF2B5EF4-FFF2-40B4-BE49-F238E27FC236}">
                  <a16:creationId xmlns:a16="http://schemas.microsoft.com/office/drawing/2014/main" id="{8D007CC1-9895-45A3-8214-3E701EE08F8A}"/>
                </a:ext>
              </a:extLst>
            </p:cNvPr>
            <p:cNvSpPr/>
            <p:nvPr/>
          </p:nvSpPr>
          <p:spPr>
            <a:xfrm>
              <a:off x="3601452" y="4939668"/>
              <a:ext cx="1953128"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8" name="Rectangle: Rounded Corners 47">
              <a:extLst>
                <a:ext uri="{FF2B5EF4-FFF2-40B4-BE49-F238E27FC236}">
                  <a16:creationId xmlns:a16="http://schemas.microsoft.com/office/drawing/2014/main" id="{FA341141-AA90-4D17-9AC1-24A3CE5EAB8E}"/>
                </a:ext>
              </a:extLst>
            </p:cNvPr>
            <p:cNvSpPr/>
            <p:nvPr/>
          </p:nvSpPr>
          <p:spPr>
            <a:xfrm>
              <a:off x="5979693" y="4205740"/>
              <a:ext cx="2253916" cy="542722"/>
            </a:xfrm>
            <a:prstGeom prst="roundRect">
              <a:avLst>
                <a:gd name="adj" fmla="val 4843"/>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0" name="Rectangle: Rounded Corners 49">
              <a:extLst>
                <a:ext uri="{FF2B5EF4-FFF2-40B4-BE49-F238E27FC236}">
                  <a16:creationId xmlns:a16="http://schemas.microsoft.com/office/drawing/2014/main" id="{E961AD24-D5D7-4C90-A875-F07EFCE96E04}"/>
                </a:ext>
              </a:extLst>
            </p:cNvPr>
            <p:cNvSpPr/>
            <p:nvPr/>
          </p:nvSpPr>
          <p:spPr>
            <a:xfrm>
              <a:off x="7198894" y="3110868"/>
              <a:ext cx="1038725"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1" name="Rectangle: Rounded Corners 50">
              <a:extLst>
                <a:ext uri="{FF2B5EF4-FFF2-40B4-BE49-F238E27FC236}">
                  <a16:creationId xmlns:a16="http://schemas.microsoft.com/office/drawing/2014/main" id="{74D4CBB1-C520-4690-B577-2DEB11973E8F}"/>
                </a:ext>
              </a:extLst>
            </p:cNvPr>
            <p:cNvSpPr/>
            <p:nvPr/>
          </p:nvSpPr>
          <p:spPr>
            <a:xfrm>
              <a:off x="5990398" y="3231184"/>
              <a:ext cx="2247221"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2" name="Rectangle: Rounded Corners 51">
              <a:extLst>
                <a:ext uri="{FF2B5EF4-FFF2-40B4-BE49-F238E27FC236}">
                  <a16:creationId xmlns:a16="http://schemas.microsoft.com/office/drawing/2014/main" id="{ACCE743A-FC43-4D8F-AACD-FF1FBA6FF6E0}"/>
                </a:ext>
              </a:extLst>
            </p:cNvPr>
            <p:cNvSpPr/>
            <p:nvPr/>
          </p:nvSpPr>
          <p:spPr>
            <a:xfrm>
              <a:off x="5990398" y="3351500"/>
              <a:ext cx="2247221"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3" name="Rectangle: Rounded Corners 52">
              <a:extLst>
                <a:ext uri="{FF2B5EF4-FFF2-40B4-BE49-F238E27FC236}">
                  <a16:creationId xmlns:a16="http://schemas.microsoft.com/office/drawing/2014/main" id="{4D5E3E4E-048C-4752-AAA2-B54001A0CAFE}"/>
                </a:ext>
              </a:extLst>
            </p:cNvPr>
            <p:cNvSpPr/>
            <p:nvPr/>
          </p:nvSpPr>
          <p:spPr>
            <a:xfrm>
              <a:off x="5990398" y="3471816"/>
              <a:ext cx="2247221"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4" name="Rectangle: Rounded Corners 53">
              <a:extLst>
                <a:ext uri="{FF2B5EF4-FFF2-40B4-BE49-F238E27FC236}">
                  <a16:creationId xmlns:a16="http://schemas.microsoft.com/office/drawing/2014/main" id="{4B0C1B6F-DFB5-4D0D-A31A-9E60A2428C1C}"/>
                </a:ext>
              </a:extLst>
            </p:cNvPr>
            <p:cNvSpPr/>
            <p:nvPr/>
          </p:nvSpPr>
          <p:spPr>
            <a:xfrm>
              <a:off x="5990398" y="3596141"/>
              <a:ext cx="2247221" cy="123186"/>
            </a:xfrm>
            <a:prstGeom prst="roundRect">
              <a:avLst/>
            </a:prstGeom>
            <a:noFill/>
            <a:ln w="28575">
              <a:solidFill>
                <a:srgbClr val="85BD3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nvGrpSpPr>
          <p:cNvPr id="2" name="Group 1">
            <a:extLst>
              <a:ext uri="{FF2B5EF4-FFF2-40B4-BE49-F238E27FC236}">
                <a16:creationId xmlns:a16="http://schemas.microsoft.com/office/drawing/2014/main" id="{E5E3964C-8245-438B-B9B1-2DDC60C101AF}"/>
              </a:ext>
            </a:extLst>
          </p:cNvPr>
          <p:cNvGrpSpPr/>
          <p:nvPr/>
        </p:nvGrpSpPr>
        <p:grpSpPr>
          <a:xfrm>
            <a:off x="675781" y="2572314"/>
            <a:ext cx="6238366" cy="2239050"/>
            <a:chOff x="675781" y="2572314"/>
            <a:chExt cx="6238366" cy="2239050"/>
          </a:xfrm>
        </p:grpSpPr>
        <p:sp>
          <p:nvSpPr>
            <p:cNvPr id="28" name="Rectangle: Rounded Corners 27">
              <a:extLst>
                <a:ext uri="{FF2B5EF4-FFF2-40B4-BE49-F238E27FC236}">
                  <a16:creationId xmlns:a16="http://schemas.microsoft.com/office/drawing/2014/main" id="{3445AE76-4F4A-4D87-808F-5CC92BC73BA8}"/>
                </a:ext>
              </a:extLst>
            </p:cNvPr>
            <p:cNvSpPr/>
            <p:nvPr/>
          </p:nvSpPr>
          <p:spPr>
            <a:xfrm>
              <a:off x="675781" y="2572314"/>
              <a:ext cx="2565190" cy="2019631"/>
            </a:xfrm>
            <a:prstGeom prst="roundRect">
              <a:avLst/>
            </a:prstGeom>
            <a:solidFill>
              <a:schemeClr val="bg1"/>
            </a:solidFill>
            <a:ln w="38100">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00B0F0"/>
                  </a:solidFill>
                  <a:latin typeface="Twinkl" pitchFamily="2" charset="0"/>
                </a:rPr>
                <a:t>expanded noun phrases</a:t>
              </a:r>
            </a:p>
          </p:txBody>
        </p:sp>
        <p:sp>
          <p:nvSpPr>
            <p:cNvPr id="29" name="Rectangle: Rounded Corners 28">
              <a:extLst>
                <a:ext uri="{FF2B5EF4-FFF2-40B4-BE49-F238E27FC236}">
                  <a16:creationId xmlns:a16="http://schemas.microsoft.com/office/drawing/2014/main" id="{B7350B50-E19D-4BA2-9F9C-16FEF49F00AC}"/>
                </a:ext>
              </a:extLst>
            </p:cNvPr>
            <p:cNvSpPr/>
            <p:nvPr/>
          </p:nvSpPr>
          <p:spPr>
            <a:xfrm>
              <a:off x="3594766" y="3145476"/>
              <a:ext cx="969212"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9" name="Rectangle: Rounded Corners 8">
              <a:extLst>
                <a:ext uri="{FF2B5EF4-FFF2-40B4-BE49-F238E27FC236}">
                  <a16:creationId xmlns:a16="http://schemas.microsoft.com/office/drawing/2014/main" id="{5A24D47E-F5F4-461F-A6BE-64ADEC1B6108}"/>
                </a:ext>
              </a:extLst>
            </p:cNvPr>
            <p:cNvSpPr/>
            <p:nvPr/>
          </p:nvSpPr>
          <p:spPr>
            <a:xfrm>
              <a:off x="3594766" y="3269803"/>
              <a:ext cx="315497"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Rectangle: Rounded Corners 9">
              <a:extLst>
                <a:ext uri="{FF2B5EF4-FFF2-40B4-BE49-F238E27FC236}">
                  <a16:creationId xmlns:a16="http://schemas.microsoft.com/office/drawing/2014/main" id="{64038BC1-1EEC-47D9-B7C4-7AAA05ED1D07}"/>
                </a:ext>
              </a:extLst>
            </p:cNvPr>
            <p:cNvSpPr/>
            <p:nvPr/>
          </p:nvSpPr>
          <p:spPr>
            <a:xfrm>
              <a:off x="5450305" y="3145476"/>
              <a:ext cx="385010"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1" name="Rectangle: Rounded Corners 10">
              <a:extLst>
                <a:ext uri="{FF2B5EF4-FFF2-40B4-BE49-F238E27FC236}">
                  <a16:creationId xmlns:a16="http://schemas.microsoft.com/office/drawing/2014/main" id="{91EA587E-1D8C-455D-A638-22704B22DDFB}"/>
                </a:ext>
              </a:extLst>
            </p:cNvPr>
            <p:cNvSpPr/>
            <p:nvPr/>
          </p:nvSpPr>
          <p:spPr>
            <a:xfrm>
              <a:off x="4392861" y="3269803"/>
              <a:ext cx="516023"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Rectangle: Rounded Corners 11">
              <a:extLst>
                <a:ext uri="{FF2B5EF4-FFF2-40B4-BE49-F238E27FC236}">
                  <a16:creationId xmlns:a16="http://schemas.microsoft.com/office/drawing/2014/main" id="{B6E4B5C5-8803-4093-B550-7B5452154CFD}"/>
                </a:ext>
              </a:extLst>
            </p:cNvPr>
            <p:cNvSpPr/>
            <p:nvPr/>
          </p:nvSpPr>
          <p:spPr>
            <a:xfrm>
              <a:off x="6194925" y="3224337"/>
              <a:ext cx="719222"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Rectangle: Rounded Corners 12">
              <a:extLst>
                <a:ext uri="{FF2B5EF4-FFF2-40B4-BE49-F238E27FC236}">
                  <a16:creationId xmlns:a16="http://schemas.microsoft.com/office/drawing/2014/main" id="{0193A353-CFB9-4B9C-836A-C4178E973EBA}"/>
                </a:ext>
              </a:extLst>
            </p:cNvPr>
            <p:cNvSpPr/>
            <p:nvPr/>
          </p:nvSpPr>
          <p:spPr>
            <a:xfrm>
              <a:off x="5398167" y="4431505"/>
              <a:ext cx="449179"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Rectangle: Rounded Corners 13">
              <a:extLst>
                <a:ext uri="{FF2B5EF4-FFF2-40B4-BE49-F238E27FC236}">
                  <a16:creationId xmlns:a16="http://schemas.microsoft.com/office/drawing/2014/main" id="{D2C5E2D4-15B8-41C5-B87B-17340A5C5175}"/>
                </a:ext>
              </a:extLst>
            </p:cNvPr>
            <p:cNvSpPr/>
            <p:nvPr/>
          </p:nvSpPr>
          <p:spPr>
            <a:xfrm>
              <a:off x="3593430" y="4555831"/>
              <a:ext cx="541423"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5" name="Rectangle: Rounded Corners 14">
              <a:extLst>
                <a:ext uri="{FF2B5EF4-FFF2-40B4-BE49-F238E27FC236}">
                  <a16:creationId xmlns:a16="http://schemas.microsoft.com/office/drawing/2014/main" id="{2595A199-2270-434A-831B-C428C1589B55}"/>
                </a:ext>
              </a:extLst>
            </p:cNvPr>
            <p:cNvSpPr/>
            <p:nvPr/>
          </p:nvSpPr>
          <p:spPr>
            <a:xfrm>
              <a:off x="4239127" y="4688178"/>
              <a:ext cx="641686" cy="123186"/>
            </a:xfrm>
            <a:prstGeom prst="roundRect">
              <a:avLst/>
            </a:prstGeom>
            <a:no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21" name="Title 20"/>
          <p:cNvSpPr>
            <a:spLocks noGrp="1"/>
          </p:cNvSpPr>
          <p:nvPr>
            <p:ph type="title"/>
          </p:nvPr>
        </p:nvSpPr>
        <p:spPr>
          <a:xfrm>
            <a:off x="457198" y="478895"/>
            <a:ext cx="8220075" cy="994306"/>
          </a:xfrm>
        </p:spPr>
        <p:txBody>
          <a:bodyPr/>
          <a:lstStyle/>
          <a:p>
            <a:r>
              <a:rPr lang="en-GB" sz="2650" dirty="0"/>
              <a:t>What Features Did You Spot in This Book Review?</a:t>
            </a:r>
            <a:endParaRPr lang="en-GB" sz="2650" dirty="0">
              <a:latin typeface="+mn-lt"/>
            </a:endParaRPr>
          </a:p>
        </p:txBody>
      </p:sp>
      <p:grpSp>
        <p:nvGrpSpPr>
          <p:cNvPr id="6" name="Group 5">
            <a:extLst>
              <a:ext uri="{FF2B5EF4-FFF2-40B4-BE49-F238E27FC236}">
                <a16:creationId xmlns:a16="http://schemas.microsoft.com/office/drawing/2014/main" id="{32E3153C-889A-4DD8-96C9-E89B7561A533}"/>
              </a:ext>
            </a:extLst>
          </p:cNvPr>
          <p:cNvGrpSpPr/>
          <p:nvPr/>
        </p:nvGrpSpPr>
        <p:grpSpPr>
          <a:xfrm>
            <a:off x="675781" y="2572314"/>
            <a:ext cx="6607336" cy="2491204"/>
            <a:chOff x="675781" y="2572314"/>
            <a:chExt cx="6607336" cy="2491204"/>
          </a:xfrm>
        </p:grpSpPr>
        <p:sp>
          <p:nvSpPr>
            <p:cNvPr id="38" name="Rectangle: Rounded Corners 37">
              <a:extLst>
                <a:ext uri="{FF2B5EF4-FFF2-40B4-BE49-F238E27FC236}">
                  <a16:creationId xmlns:a16="http://schemas.microsoft.com/office/drawing/2014/main" id="{16A751DC-E099-45F2-AB39-94710F0ECE9C}"/>
                </a:ext>
              </a:extLst>
            </p:cNvPr>
            <p:cNvSpPr/>
            <p:nvPr/>
          </p:nvSpPr>
          <p:spPr>
            <a:xfrm>
              <a:off x="675781" y="2572314"/>
              <a:ext cx="2565190" cy="2019631"/>
            </a:xfrm>
            <a:prstGeom prst="roundRect">
              <a:avLst/>
            </a:prstGeom>
            <a:solidFill>
              <a:schemeClr val="bg1"/>
            </a:solidFill>
            <a:ln w="38100">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7030A0"/>
                  </a:solidFill>
                  <a:latin typeface="Twinkl" pitchFamily="2" charset="0"/>
                </a:rPr>
                <a:t>joining words</a:t>
              </a:r>
            </a:p>
          </p:txBody>
        </p:sp>
        <p:grpSp>
          <p:nvGrpSpPr>
            <p:cNvPr id="5" name="Group 4">
              <a:extLst>
                <a:ext uri="{FF2B5EF4-FFF2-40B4-BE49-F238E27FC236}">
                  <a16:creationId xmlns:a16="http://schemas.microsoft.com/office/drawing/2014/main" id="{208087E4-EA75-4FA4-BBBC-6217B3DC0F69}"/>
                </a:ext>
              </a:extLst>
            </p:cNvPr>
            <p:cNvGrpSpPr/>
            <p:nvPr/>
          </p:nvGrpSpPr>
          <p:grpSpPr>
            <a:xfrm>
              <a:off x="3601456" y="3099501"/>
              <a:ext cx="3681661" cy="1964017"/>
              <a:chOff x="3601456" y="3099501"/>
              <a:chExt cx="3681661" cy="1964017"/>
            </a:xfrm>
          </p:grpSpPr>
          <p:sp>
            <p:nvSpPr>
              <p:cNvPr id="55" name="Rectangle: Rounded Corners 54">
                <a:extLst>
                  <a:ext uri="{FF2B5EF4-FFF2-40B4-BE49-F238E27FC236}">
                    <a16:creationId xmlns:a16="http://schemas.microsoft.com/office/drawing/2014/main" id="{418139A7-4F04-4D40-A55F-74C7DB6D893B}"/>
                  </a:ext>
                </a:extLst>
              </p:cNvPr>
              <p:cNvSpPr/>
              <p:nvPr/>
            </p:nvSpPr>
            <p:spPr>
              <a:xfrm>
                <a:off x="4018548" y="3520606"/>
                <a:ext cx="220580"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6" name="Rectangle: Rounded Corners 55">
                <a:extLst>
                  <a:ext uri="{FF2B5EF4-FFF2-40B4-BE49-F238E27FC236}">
                    <a16:creationId xmlns:a16="http://schemas.microsoft.com/office/drawing/2014/main" id="{838AD28B-E952-48D6-BEC0-C5F7E4E88E21}"/>
                  </a:ext>
                </a:extLst>
              </p:cNvPr>
              <p:cNvSpPr/>
              <p:nvPr/>
            </p:nvSpPr>
            <p:spPr>
              <a:xfrm>
                <a:off x="6565233" y="3099501"/>
                <a:ext cx="220580"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7" name="Rectangle: Rounded Corners 56">
                <a:extLst>
                  <a:ext uri="{FF2B5EF4-FFF2-40B4-BE49-F238E27FC236}">
                    <a16:creationId xmlns:a16="http://schemas.microsoft.com/office/drawing/2014/main" id="{C08BB057-760C-49D4-B8F5-0D070D40C9BE}"/>
                  </a:ext>
                </a:extLst>
              </p:cNvPr>
              <p:cNvSpPr/>
              <p:nvPr/>
            </p:nvSpPr>
            <p:spPr>
              <a:xfrm>
                <a:off x="6898107" y="3223827"/>
                <a:ext cx="385010"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8" name="Rectangle: Rounded Corners 57">
                <a:extLst>
                  <a:ext uri="{FF2B5EF4-FFF2-40B4-BE49-F238E27FC236}">
                    <a16:creationId xmlns:a16="http://schemas.microsoft.com/office/drawing/2014/main" id="{87EED9B0-0C7E-45BA-BBC9-1DE9E0BEE2FE}"/>
                  </a:ext>
                </a:extLst>
              </p:cNvPr>
              <p:cNvSpPr/>
              <p:nvPr/>
            </p:nvSpPr>
            <p:spPr>
              <a:xfrm>
                <a:off x="6817897" y="3476491"/>
                <a:ext cx="385010"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59" name="Rectangle: Rounded Corners 58">
                <a:extLst>
                  <a:ext uri="{FF2B5EF4-FFF2-40B4-BE49-F238E27FC236}">
                    <a16:creationId xmlns:a16="http://schemas.microsoft.com/office/drawing/2014/main" id="{E16DB604-AE41-46BF-ADE2-995E127A0A4D}"/>
                  </a:ext>
                </a:extLst>
              </p:cNvPr>
              <p:cNvSpPr/>
              <p:nvPr/>
            </p:nvSpPr>
            <p:spPr>
              <a:xfrm>
                <a:off x="5987719" y="4467090"/>
                <a:ext cx="385010"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0" name="Rectangle: Rounded Corners 59">
                <a:extLst>
                  <a:ext uri="{FF2B5EF4-FFF2-40B4-BE49-F238E27FC236}">
                    <a16:creationId xmlns:a16="http://schemas.microsoft.com/office/drawing/2014/main" id="{C8860820-FC93-4E47-BC24-DB35E267BB1B}"/>
                  </a:ext>
                </a:extLst>
              </p:cNvPr>
              <p:cNvSpPr/>
              <p:nvPr/>
            </p:nvSpPr>
            <p:spPr>
              <a:xfrm>
                <a:off x="3601456" y="4940332"/>
                <a:ext cx="417092"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1" name="Rectangle: Rounded Corners 60">
                <a:extLst>
                  <a:ext uri="{FF2B5EF4-FFF2-40B4-BE49-F238E27FC236}">
                    <a16:creationId xmlns:a16="http://schemas.microsoft.com/office/drawing/2014/main" id="{FA2F2AA2-91DF-4C6E-B488-E1C6D5CD5FC6}"/>
                  </a:ext>
                </a:extLst>
              </p:cNvPr>
              <p:cNvSpPr/>
              <p:nvPr/>
            </p:nvSpPr>
            <p:spPr>
              <a:xfrm>
                <a:off x="3797972" y="4811995"/>
                <a:ext cx="375659"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3" name="Rectangle: Rounded Corners 62">
                <a:extLst>
                  <a:ext uri="{FF2B5EF4-FFF2-40B4-BE49-F238E27FC236}">
                    <a16:creationId xmlns:a16="http://schemas.microsoft.com/office/drawing/2014/main" id="{338242BB-4066-4362-925C-C5BC03C8D514}"/>
                  </a:ext>
                </a:extLst>
              </p:cNvPr>
              <p:cNvSpPr/>
              <p:nvPr/>
            </p:nvSpPr>
            <p:spPr>
              <a:xfrm>
                <a:off x="3605462" y="4435005"/>
                <a:ext cx="196521"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4" name="Rectangle: Rounded Corners 63">
                <a:extLst>
                  <a:ext uri="{FF2B5EF4-FFF2-40B4-BE49-F238E27FC236}">
                    <a16:creationId xmlns:a16="http://schemas.microsoft.com/office/drawing/2014/main" id="{0BCD7A03-96F3-4E79-A9A7-781D49D54663}"/>
                  </a:ext>
                </a:extLst>
              </p:cNvPr>
              <p:cNvSpPr/>
              <p:nvPr/>
            </p:nvSpPr>
            <p:spPr>
              <a:xfrm>
                <a:off x="5458325" y="4559331"/>
                <a:ext cx="196521"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6" name="Rectangle: Rounded Corners 65">
                <a:extLst>
                  <a:ext uri="{FF2B5EF4-FFF2-40B4-BE49-F238E27FC236}">
                    <a16:creationId xmlns:a16="http://schemas.microsoft.com/office/drawing/2014/main" id="{D27736BF-C57F-48A8-A9AF-4125BB8849D8}"/>
                  </a:ext>
                </a:extLst>
              </p:cNvPr>
              <p:cNvSpPr/>
              <p:nvPr/>
            </p:nvSpPr>
            <p:spPr>
              <a:xfrm>
                <a:off x="4572003" y="4302658"/>
                <a:ext cx="375659" cy="123186"/>
              </a:xfrm>
              <a:prstGeom prst="roundRect">
                <a:avLst/>
              </a:prstGeom>
              <a:noFill/>
              <a:ln w="28575">
                <a:solidFill>
                  <a:srgbClr val="643C9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grpSp>
      <p:pic>
        <p:nvPicPr>
          <p:cNvPr id="7" name="Audio 6">
            <a:hlinkClick r:id="" action="ppaction://media"/>
            <a:extLst>
              <a:ext uri="{FF2B5EF4-FFF2-40B4-BE49-F238E27FC236}">
                <a16:creationId xmlns:a16="http://schemas.microsoft.com/office/drawing/2014/main" id="{93ED1D32-26D2-40FE-9751-FCC6E6416239}"/>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8521700" y="6235700"/>
            <a:ext cx="406400" cy="406400"/>
          </a:xfrm>
          <a:prstGeom prst="rect">
            <a:avLst/>
          </a:prstGeom>
        </p:spPr>
      </p:pic>
    </p:spTree>
    <p:custDataLst>
      <p:tags r:id="rId1"/>
    </p:custDataLst>
    <p:extLst>
      <p:ext uri="{BB962C8B-B14F-4D97-AF65-F5344CB8AC3E}">
        <p14:creationId xmlns:p14="http://schemas.microsoft.com/office/powerpoint/2010/main" val="762861432"/>
      </p:ext>
    </p:extLst>
  </p:cSld>
  <p:clrMapOvr>
    <a:masterClrMapping/>
  </p:clrMapOvr>
  <mc:AlternateContent xmlns:mc="http://schemas.openxmlformats.org/markup-compatibility/2006">
    <mc:Choice xmlns:p14="http://schemas.microsoft.com/office/powerpoint/2010/main" Requires="p14">
      <p:transition spd="slow" p14:dur="2000" advTm="51121"/>
    </mc:Choice>
    <mc:Fallback>
      <p:transition spd="slow" advTm="511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xit" presetSubtype="0" fill="hold" nodeType="clickEffect">
                                  <p:stCondLst>
                                    <p:cond delay="0"/>
                                  </p:stCondLst>
                                  <p:childTnLst>
                                    <p:animEffect transition="out" filter="fade">
                                      <p:cBhvr>
                                        <p:cTn id="15" dur="500"/>
                                        <p:tgtEl>
                                          <p:spTgt spid="2"/>
                                        </p:tgtEl>
                                      </p:cBhvr>
                                    </p:animEffect>
                                    <p:set>
                                      <p:cBhvr>
                                        <p:cTn id="16" dur="1" fill="hold">
                                          <p:stCondLst>
                                            <p:cond delay="499"/>
                                          </p:stCondLst>
                                        </p:cTn>
                                        <p:tgtEl>
                                          <p:spTgt spid="2"/>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xit" presetSubtype="0" fill="hold" nodeType="clickEffect">
                                  <p:stCondLst>
                                    <p:cond delay="0"/>
                                  </p:stCondLst>
                                  <p:childTnLst>
                                    <p:animEffect transition="out" filter="fade">
                                      <p:cBhvr>
                                        <p:cTn id="23" dur="500"/>
                                        <p:tgtEl>
                                          <p:spTgt spid="4"/>
                                        </p:tgtEl>
                                      </p:cBhvr>
                                    </p:animEffect>
                                    <p:set>
                                      <p:cBhvr>
                                        <p:cTn id="24" dur="1" fill="hold">
                                          <p:stCondLst>
                                            <p:cond delay="499"/>
                                          </p:stCondLst>
                                        </p:cTn>
                                        <p:tgtEl>
                                          <p:spTgt spid="4"/>
                                        </p:tgtEl>
                                        <p:attrNameLst>
                                          <p:attrName>style.visibility</p:attrName>
                                        </p:attrNameLst>
                                      </p:cBhvr>
                                      <p:to>
                                        <p:strVal val="hidden"/>
                                      </p:to>
                                    </p:set>
                                  </p:childTnLst>
                                </p:cTn>
                              </p:par>
                              <p:par>
                                <p:cTn id="25" presetID="10" presetClass="entr" presetSubtype="0"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xit" presetSubtype="0" fill="hold" nodeType="clickEffect">
                                  <p:stCondLst>
                                    <p:cond delay="0"/>
                                  </p:stCondLst>
                                  <p:childTnLst>
                                    <p:animEffect transition="out" filter="fade">
                                      <p:cBhvr>
                                        <p:cTn id="31" dur="500"/>
                                        <p:tgtEl>
                                          <p:spTgt spid="6"/>
                                        </p:tgtEl>
                                      </p:cBhvr>
                                    </p:animEffect>
                                    <p:set>
                                      <p:cBhvr>
                                        <p:cTn id="32" dur="1" fill="hold">
                                          <p:stCondLst>
                                            <p:cond delay="499"/>
                                          </p:stCondLst>
                                        </p:cTn>
                                        <p:tgtEl>
                                          <p:spTgt spid="6"/>
                                        </p:tgtEl>
                                        <p:attrNameLst>
                                          <p:attrName>style.visibility</p:attrName>
                                        </p:attrNameLst>
                                      </p:cBhvr>
                                      <p:to>
                                        <p:strVal val="hidden"/>
                                      </p:to>
                                    </p:set>
                                  </p:childTnLst>
                                </p:cTn>
                              </p:par>
                              <p:par>
                                <p:cTn id="33" presetID="10" presetClass="entr" presetSubtype="0" fill="hold" grpId="0" nodeType="with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fade">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7"/>
                </p:tgtEl>
              </p:cMediaNode>
            </p:audio>
          </p:childTnLst>
        </p:cTn>
      </p:par>
    </p:tnLst>
    <p:bldLst>
      <p:bldP spid="3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Audio 1">
            <a:hlinkClick r:id="" action="ppaction://media"/>
            <a:extLst>
              <a:ext uri="{FF2B5EF4-FFF2-40B4-BE49-F238E27FC236}">
                <a16:creationId xmlns:a16="http://schemas.microsoft.com/office/drawing/2014/main" id="{803CEBC5-5F46-4DD8-A8C9-B76723DE17B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1808075854"/>
      </p:ext>
    </p:extLst>
  </p:cSld>
  <p:clrMapOvr>
    <a:masterClrMapping/>
  </p:clrMapOvr>
  <mc:AlternateContent xmlns:mc="http://schemas.openxmlformats.org/markup-compatibility/2006">
    <mc:Choice xmlns:p14="http://schemas.microsoft.com/office/powerpoint/2010/main" Requires="p14">
      <p:transition spd="slow" p14:dur="2000" advTm="7893"/>
    </mc:Choice>
    <mc:Fallback>
      <p:transition spd="slow" advTm="789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18.4"/>
</p:tagLst>
</file>

<file path=ppt/tags/tag2.xml><?xml version="1.0" encoding="utf-8"?>
<p:tagLst xmlns:a="http://schemas.openxmlformats.org/drawingml/2006/main" xmlns:r="http://schemas.openxmlformats.org/officeDocument/2006/relationships" xmlns:p="http://schemas.openxmlformats.org/presentationml/2006/main">
  <p:tag name="TIMING" val="|8.7|20.4|21.6"/>
</p:tagLst>
</file>

<file path=ppt/tags/tag3.xml><?xml version="1.0" encoding="utf-8"?>
<p:tagLst xmlns:a="http://schemas.openxmlformats.org/drawingml/2006/main" xmlns:r="http://schemas.openxmlformats.org/officeDocument/2006/relationships" xmlns:p="http://schemas.openxmlformats.org/presentationml/2006/main">
  <p:tag name="TIMING" val="|6.5|3.8|4.1|3.7"/>
</p:tagLst>
</file>

<file path=ppt/tags/tag4.xml><?xml version="1.0" encoding="utf-8"?>
<p:tagLst xmlns:a="http://schemas.openxmlformats.org/drawingml/2006/main" xmlns:r="http://schemas.openxmlformats.org/officeDocument/2006/relationships" xmlns:p="http://schemas.openxmlformats.org/presentationml/2006/main">
  <p:tag name="TIMING" val="|1.7|20.2|15.5"/>
</p:tagLst>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A1786ED3-4A83-4E52-97FB-5BB8F2F68775}" vid="{F1370A2B-D63B-458B-B1CD-13966C42519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330</TotalTime>
  <Words>339</Words>
  <Application>Microsoft Office PowerPoint</Application>
  <PresentationFormat>On-screen Show (4:3)</PresentationFormat>
  <Paragraphs>35</Paragraphs>
  <Slides>7</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7</vt:i4>
      </vt:variant>
    </vt:vector>
  </HeadingPairs>
  <TitlesOfParts>
    <vt:vector size="11" baseType="lpstr">
      <vt:lpstr>Arial</vt:lpstr>
      <vt:lpstr>Calibri</vt:lpstr>
      <vt:lpstr>Twinkl</vt:lpstr>
      <vt:lpstr>Office Theme</vt:lpstr>
      <vt:lpstr>PowerPoint Presentation</vt:lpstr>
      <vt:lpstr>Writing to Discuss</vt:lpstr>
      <vt:lpstr>Features of Writing to Discuss</vt:lpstr>
      <vt:lpstr>Can You Spot These Features?</vt:lpstr>
      <vt:lpstr>Can You Spot the Features in This Book Review?</vt:lpstr>
      <vt:lpstr>What Features Did You Spot in This Book Review?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Dale Watson</dc:creator>
  <cp:lastModifiedBy>Laura Koza</cp:lastModifiedBy>
  <cp:revision>40</cp:revision>
  <dcterms:created xsi:type="dcterms:W3CDTF">2019-08-05T14:55:14Z</dcterms:created>
  <dcterms:modified xsi:type="dcterms:W3CDTF">2021-02-25T14:25:09Z</dcterms:modified>
</cp:coreProperties>
</file>