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7" r:id="rId4"/>
    <p:sldId id="260" r:id="rId5"/>
    <p:sldId id="269" r:id="rId6"/>
    <p:sldId id="270" r:id="rId7"/>
    <p:sldId id="268" r:id="rId8"/>
  </p:sldIdLst>
  <p:sldSz cx="10160000" cy="7620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omic Sans MS" panose="030F0702030302020204" pitchFamily="66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1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720197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6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66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6600" dirty="0">
                <a:solidFill>
                  <a:srgbClr val="000000"/>
                </a:solidFill>
                <a:latin typeface="Comic Sans MS" panose="030F0702030302020204" pitchFamily="66" charset="0"/>
              </a:rPr>
              <a:t>To solve subtraction calculations. </a:t>
            </a:r>
          </a:p>
          <a:p>
            <a:endParaRPr lang="en-GB" sz="6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6600" dirty="0">
                <a:solidFill>
                  <a:srgbClr val="000000"/>
                </a:solidFill>
                <a:latin typeface="Comic Sans MS" panose="030F0702030302020204" pitchFamily="66" charset="0"/>
              </a:rPr>
              <a:t>T</a:t>
            </a:r>
            <a:r>
              <a:rPr lang="en-US" sz="6600" dirty="0">
                <a:solidFill>
                  <a:srgbClr val="000000"/>
                </a:solidFill>
                <a:latin typeface="Comic Sans MS" panose="030F0702030302020204" pitchFamily="66" charset="0"/>
              </a:rPr>
              <a:t>o use a hundred square to help us.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74DF0DE-7357-42E1-AAE7-AF99AF44CC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46"/>
    </mc:Choice>
    <mc:Fallback>
      <p:transition spd="slow" advTm="11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Here is a hundred square. We’ve been using it this week.</a:t>
            </a:r>
            <a:endParaRPr lang="en-US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F069F-BAB3-4713-9744-E37617551B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713" t="11225" r="16001" b="3146"/>
          <a:stretch/>
        </p:blipFill>
        <p:spPr>
          <a:xfrm>
            <a:off x="1756228" y="1895217"/>
            <a:ext cx="6647544" cy="549074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C7D7DF5-E0BF-4164-9FCC-AFFC3444AD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27"/>
    </mc:Choice>
    <mc:Fallback>
      <p:transition spd="slow" advTm="86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212365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When we subtract on a hundred square, it can be tricky as we need to move backwards. When we get to the beginning of a line, it is hard to know which number to move to next. That is why it is a good idea to use the hundred square from Monday’s lesson to help you.  </a:t>
            </a:r>
          </a:p>
          <a:p>
            <a:endParaRPr lang="en-GB" sz="20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2A787A-0125-47D0-9615-F15D92CF57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286" t="2865" r="13143" b="2865"/>
          <a:stretch/>
        </p:blipFill>
        <p:spPr>
          <a:xfrm>
            <a:off x="2046514" y="2235200"/>
            <a:ext cx="6458857" cy="53848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8229599-25E3-487C-994F-E807302977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70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091"/>
    </mc:Choice>
    <mc:Fallback>
      <p:transition spd="slow" advTm="101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Read this subtraction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15 - 5 = 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>
            <a:cxnSpLocks/>
          </p:cNvCxnSpPr>
          <p:nvPr/>
        </p:nvCxnSpPr>
        <p:spPr>
          <a:xfrm flipH="1">
            <a:off x="3715659" y="1504319"/>
            <a:ext cx="280851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390763C-7B9A-4592-BB43-AE68D1262230}"/>
              </a:ext>
            </a:extLst>
          </p:cNvPr>
          <p:cNvSpPr txBox="1"/>
          <p:nvPr/>
        </p:nvSpPr>
        <p:spPr>
          <a:xfrm>
            <a:off x="362857" y="3810000"/>
            <a:ext cx="31641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TOP TIP</a:t>
            </a:r>
          </a:p>
          <a:p>
            <a:r>
              <a:rPr lang="en-GB" dirty="0"/>
              <a:t>Remember that when you </a:t>
            </a:r>
            <a:r>
              <a:rPr lang="en-GB" b="1" dirty="0"/>
              <a:t>subtract</a:t>
            </a:r>
            <a:r>
              <a:rPr lang="en-GB" dirty="0"/>
              <a:t> on a hundred square. You jump backwards (to the left)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785C8-1896-41B3-9BFF-F624C75182E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143" t="12605" r="16428" b="4645"/>
          <a:stretch/>
        </p:blipFill>
        <p:spPr>
          <a:xfrm>
            <a:off x="3715659" y="1673966"/>
            <a:ext cx="5834743" cy="4726834"/>
          </a:xfrm>
          <a:prstGeom prst="rect">
            <a:avLst/>
          </a:prstGeom>
        </p:spPr>
      </p:pic>
      <p:pic>
        <p:nvPicPr>
          <p:cNvPr id="11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B6FAD9E0-B396-4737-8995-0E91B3A1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085" y="2575143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0340EED-588A-4505-AF07-61145C6290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93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996"/>
    </mc:Choice>
    <mc:Fallback>
      <p:transition spd="slow" advTm="59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Read this subtraction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36 - 8 = 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>
            <a:cxnSpLocks/>
          </p:cNvCxnSpPr>
          <p:nvPr/>
        </p:nvCxnSpPr>
        <p:spPr>
          <a:xfrm flipH="1">
            <a:off x="3926114" y="1615267"/>
            <a:ext cx="3197679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390763C-7B9A-4592-BB43-AE68D1262230}"/>
              </a:ext>
            </a:extLst>
          </p:cNvPr>
          <p:cNvSpPr txBox="1"/>
          <p:nvPr/>
        </p:nvSpPr>
        <p:spPr>
          <a:xfrm>
            <a:off x="362857" y="3810000"/>
            <a:ext cx="31641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TOP TIP</a:t>
            </a:r>
          </a:p>
          <a:p>
            <a:r>
              <a:rPr lang="en-GB" dirty="0"/>
              <a:t>Remember that when you </a:t>
            </a:r>
            <a:r>
              <a:rPr lang="en-GB" b="1" dirty="0"/>
              <a:t>subtract</a:t>
            </a:r>
            <a:r>
              <a:rPr lang="en-GB" dirty="0"/>
              <a:t> on a hundred square. You jump backwards (to the left)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7E576D-E0CC-4148-A900-C29DA7AF0FF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321" t="11759" r="16822" b="4136"/>
          <a:stretch/>
        </p:blipFill>
        <p:spPr>
          <a:xfrm>
            <a:off x="3926114" y="1770746"/>
            <a:ext cx="5776686" cy="4804226"/>
          </a:xfrm>
          <a:prstGeom prst="rect">
            <a:avLst/>
          </a:prstGeom>
        </p:spPr>
      </p:pic>
      <p:pic>
        <p:nvPicPr>
          <p:cNvPr id="11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B6FAD9E0-B396-4737-8995-0E91B3A16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49" y="3680911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6AFF96-9FCE-4763-A88F-D2EC3A77F7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2953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425"/>
    </mc:Choice>
    <mc:Fallback>
      <p:transition spd="slow" advTm="40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858696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See if you can solve these calculations on your own. Use your hundred square and don’t’ forget to jump backwards.</a:t>
            </a:r>
          </a:p>
          <a:p>
            <a:endParaRPr lang="en-US" sz="28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45 – 10 = 35</a:t>
            </a:r>
          </a:p>
          <a:p>
            <a:endParaRPr lang="en-US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37 – 6 = 31</a:t>
            </a:r>
          </a:p>
          <a:p>
            <a:endParaRPr lang="en-US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28 – 11 = 17</a:t>
            </a:r>
          </a:p>
          <a:p>
            <a:endParaRPr lang="en-US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30 – 9 = 21</a:t>
            </a:r>
          </a:p>
          <a:p>
            <a:endParaRPr lang="en-US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10 – 10 = 0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840A238-3E4E-47E6-97D5-9C523C526074}"/>
              </a:ext>
            </a:extLst>
          </p:cNvPr>
          <p:cNvSpPr/>
          <p:nvPr/>
        </p:nvSpPr>
        <p:spPr>
          <a:xfrm>
            <a:off x="2438400" y="1653723"/>
            <a:ext cx="769257" cy="6966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4F85D7-321F-46C3-9F0F-908E5C89C49C}"/>
              </a:ext>
            </a:extLst>
          </p:cNvPr>
          <p:cNvSpPr/>
          <p:nvPr/>
        </p:nvSpPr>
        <p:spPr>
          <a:xfrm>
            <a:off x="2256969" y="2893787"/>
            <a:ext cx="769257" cy="6966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474392-A749-43B8-9232-9803115D24A9}"/>
              </a:ext>
            </a:extLst>
          </p:cNvPr>
          <p:cNvSpPr/>
          <p:nvPr/>
        </p:nvSpPr>
        <p:spPr>
          <a:xfrm>
            <a:off x="2315025" y="4045834"/>
            <a:ext cx="769257" cy="6966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A525E9-A7AD-461A-9A32-1C6A3C50A541}"/>
              </a:ext>
            </a:extLst>
          </p:cNvPr>
          <p:cNvSpPr/>
          <p:nvPr/>
        </p:nvSpPr>
        <p:spPr>
          <a:xfrm>
            <a:off x="2206167" y="5255938"/>
            <a:ext cx="769257" cy="6966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58B66E2-EAE2-4E50-B757-D8DB9847B4F1}"/>
              </a:ext>
            </a:extLst>
          </p:cNvPr>
          <p:cNvSpPr/>
          <p:nvPr/>
        </p:nvSpPr>
        <p:spPr>
          <a:xfrm>
            <a:off x="2315025" y="6437945"/>
            <a:ext cx="769257" cy="6966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0ABD841-5C79-456C-8564-54AF156C2D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515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181"/>
    </mc:Choice>
    <mc:Fallback>
      <p:transition spd="slow" advTm="311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53860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It’s time to solve some subtraction calculations on your own. The calculations are on a piece of paper.  </a:t>
            </a:r>
          </a:p>
          <a:p>
            <a:endParaRPr lang="en-GB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Don’t forget………………………….</a:t>
            </a: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No backwards numbers!</a:t>
            </a:r>
          </a:p>
          <a:p>
            <a:endParaRPr lang="en-GB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393D479-0B3E-4115-820B-24F723CAC7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815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11"/>
    </mc:Choice>
    <mc:Fallback>
      <p:transition spd="slow" advTm="12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229</Words>
  <Application>Microsoft Office PowerPoint</Application>
  <PresentationFormat>Custom</PresentationFormat>
  <Paragraphs>33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CCW Cursive Writing 1 - 22</vt:lpstr>
      <vt:lpstr>Comic Sans MS</vt:lpstr>
      <vt:lpstr>Calibri Light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12</cp:revision>
  <dcterms:created xsi:type="dcterms:W3CDTF">2021-01-05T15:26:57Z</dcterms:created>
  <dcterms:modified xsi:type="dcterms:W3CDTF">2021-02-21T17:00:48Z</dcterms:modified>
</cp:coreProperties>
</file>