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6" d="100"/>
          <a:sy n="96" d="100"/>
        </p:scale>
        <p:origin x="14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178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12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701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27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958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501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730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861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949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693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6664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742289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420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4469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758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0305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431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7572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1371600"/>
            <a:ext cx="10789920" cy="1371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4000" b="1"/>
            </a:pPr>
            <a:r>
              <a:t>Year 4 Multiplication Tables Check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97280" y="2926080"/>
            <a:ext cx="9966960" cy="10972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700"/>
            </a:pPr>
            <a:r>
              <a:t>A guide for parents and carers</a:t>
            </a:r>
          </a:p>
          <a:p>
            <a:pPr algn="ctr">
              <a:defRPr sz="1800"/>
            </a:pPr>
            <a:r>
              <a:t>Why times tables matter • What the check involves • How we can help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6576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/>
            </a:pPr>
            <a:r>
              <a:t>What is the MTC?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1234440"/>
            <a:ext cx="1069848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t>The Multiplication Tables Check (MTC) is a statutory assessment for Year 4 pupils in England.</a:t>
            </a:r>
          </a:p>
          <a:p>
            <a:pPr>
              <a:spcAft>
                <a:spcPts val="1200"/>
              </a:spcAft>
              <a:defRPr sz="2100"/>
            </a:pPr>
            <a:r>
              <a:t>Its purpose is to check how fluently children can recall multiplication facts up to 12 × 12.</a:t>
            </a:r>
          </a:p>
          <a:p>
            <a:pPr>
              <a:spcAft>
                <a:spcPts val="1200"/>
              </a:spcAft>
              <a:defRPr sz="2100"/>
            </a:pPr>
            <a:r>
              <a:t>It is not a pass/fail test and there is no national 'pass mark'.</a:t>
            </a:r>
          </a:p>
          <a:p>
            <a:pPr>
              <a:spcAft>
                <a:spcPts val="1200"/>
              </a:spcAft>
              <a:defRPr sz="2100"/>
            </a:pPr>
            <a:r>
              <a:t>The check helps schools identify children who may benefit from additional support.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/>
            </a:pPr>
            <a:r>
              <a:t>Year 4 Multiplication Tables Check (MTC) • Parent Information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6576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/>
            </a:pPr>
            <a:r>
              <a:t>Why are times tables so important?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1234440"/>
            <a:ext cx="10698480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rPr dirty="0"/>
              <a:t>Fluent recall frees up children's working memory so they can focus on solving more complex </a:t>
            </a:r>
            <a:r>
              <a:rPr dirty="0" err="1"/>
              <a:t>maths</a:t>
            </a:r>
            <a:r>
              <a:rPr dirty="0"/>
              <a:t> problems.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Times tables underpin multiplication, division, fractions, percentages, area, scaling and many other areas of </a:t>
            </a:r>
            <a:r>
              <a:rPr dirty="0" err="1"/>
              <a:t>maths</a:t>
            </a:r>
            <a:r>
              <a:rPr dirty="0"/>
              <a:t>.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Quick recall helps children work with greater confidence, accuracy and independence.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The goal is not simply to score well in the MTC — it is to build a strong mathematical foundation for the future.</a:t>
            </a:r>
            <a:endParaRPr lang="en-GB" dirty="0"/>
          </a:p>
          <a:p>
            <a:pPr>
              <a:spcAft>
                <a:spcPts val="1200"/>
              </a:spcAft>
              <a:defRPr sz="2100"/>
            </a:pPr>
            <a:r>
              <a:rPr lang="en-GB" dirty="0"/>
              <a:t>Evidence shows children with strong timetable knowledge do better in their  Year6 Maths SATS</a:t>
            </a:r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64008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/>
            </a:pPr>
            <a:r>
              <a:t>Year 4 Multiplication Tables Check (MTC) • Parent Information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6576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/>
            </a:pPr>
            <a:r>
              <a:t>When does it take place?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1234440"/>
            <a:ext cx="10698480" cy="13696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rPr dirty="0"/>
              <a:t>The MTC takes place during a national administration window in June.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For the 2026–27 academic year, assessment arrangements remain unchanged.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Schools have flexibility within the window to choose when pupils complete the check.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/>
            </a:pPr>
            <a:r>
              <a:t>Year 4 Multiplication Tables Check (MTC) • Parent Information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6576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/>
            </a:pPr>
            <a:r>
              <a:t>What does the check look like?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1234440"/>
            <a:ext cx="1069848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t>The MTC is completed online using a computer or tablet.</a:t>
            </a:r>
          </a:p>
          <a:p>
            <a:pPr>
              <a:spcAft>
                <a:spcPts val="1200"/>
              </a:spcAft>
              <a:defRPr sz="2100"/>
            </a:pPr>
            <a:r>
              <a:t>Children answer 25 multiplication questions.</a:t>
            </a:r>
          </a:p>
          <a:p>
            <a:pPr>
              <a:spcAft>
                <a:spcPts val="1200"/>
              </a:spcAft>
              <a:defRPr sz="2100"/>
            </a:pPr>
            <a:r>
              <a:t>They have 6 seconds to answer each question.</a:t>
            </a:r>
          </a:p>
          <a:p>
            <a:pPr>
              <a:spcAft>
                <a:spcPts val="1200"/>
              </a:spcAft>
              <a:defRPr sz="2100"/>
            </a:pPr>
            <a:r>
              <a:t>There are 3 practice questions before the actual check.</a:t>
            </a:r>
          </a:p>
          <a:p>
            <a:pPr>
              <a:spcAft>
                <a:spcPts val="1200"/>
              </a:spcAft>
              <a:defRPr sz="2100"/>
            </a:pPr>
            <a:r>
              <a:t>The check normally takes no more than about 5 minutes.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/>
            </a:pPr>
            <a:r>
              <a:t>Year 4 Multiplication Tables Check (MTC) • Parent Information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6576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/>
            </a:pPr>
            <a:r>
              <a:t>What multiplication facts are included?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1234440"/>
            <a:ext cx="1069848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t>Questions assess multiplication facts from the 1 to 12 times tables.</a:t>
            </a:r>
          </a:p>
          <a:p>
            <a:pPr>
              <a:spcAft>
                <a:spcPts val="1200"/>
              </a:spcAft>
              <a:defRPr sz="2100"/>
            </a:pPr>
            <a:r>
              <a:t>Children may be asked questions in different orders — not simply 1 × 1, 1 × 2, 1 × 3…</a:t>
            </a:r>
          </a:p>
          <a:p>
            <a:pPr>
              <a:spcAft>
                <a:spcPts val="1200"/>
              </a:spcAft>
              <a:defRPr sz="2100"/>
            </a:pPr>
            <a:r>
              <a:t>For example: 7 × 8 = ? or 54 ÷ 6 = ?</a:t>
            </a:r>
          </a:p>
          <a:p>
            <a:pPr>
              <a:spcAft>
                <a:spcPts val="1200"/>
              </a:spcAft>
              <a:defRPr sz="2100"/>
            </a:pPr>
            <a:r>
              <a:t>The emphasis is on fluent recall rather than written methods.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/>
            </a:pPr>
            <a:r>
              <a:t>Year 4 Multiplication Tables Check (MTC) • Parent Information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6576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/>
            </a:pPr>
            <a:r>
              <a:t>How will the school prepare children?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1234440"/>
            <a:ext cx="10698480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rPr dirty="0"/>
              <a:t>Regular times-table practice will be built into </a:t>
            </a:r>
            <a:r>
              <a:rPr dirty="0" err="1"/>
              <a:t>maths</a:t>
            </a:r>
            <a:r>
              <a:rPr dirty="0"/>
              <a:t> lessons.</a:t>
            </a:r>
            <a:endParaRPr lang="en-GB" dirty="0"/>
          </a:p>
          <a:p>
            <a:pPr>
              <a:spcAft>
                <a:spcPts val="1200"/>
              </a:spcAft>
              <a:defRPr sz="2100"/>
            </a:pPr>
            <a:r>
              <a:rPr lang="en-GB" dirty="0"/>
              <a:t>All year groups will have </a:t>
            </a:r>
            <a:r>
              <a:rPr lang="en-GB" dirty="0" err="1"/>
              <a:t>timestables</a:t>
            </a:r>
            <a:r>
              <a:rPr lang="en-GB" dirty="0"/>
              <a:t> test once a week this forms part of their homework 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Children will have opportunities to </a:t>
            </a:r>
            <a:r>
              <a:rPr dirty="0" err="1"/>
              <a:t>practise</a:t>
            </a:r>
            <a:r>
              <a:rPr dirty="0"/>
              <a:t> retrieving facts quickly and accurately.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We will use games, chanting, practical activities and digital practice where appropriate.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Children will become familiar with the format through the official 'try it out' check.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We will focus on confidence and fluency rather than creating unnecessary pressure.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/>
            </a:pPr>
            <a:r>
              <a:t>Year 4 Multiplication Tables Check (MTC) • Parent Information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6576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/>
            </a:pPr>
            <a:r>
              <a:t>How can parents help at home?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1234440"/>
            <a:ext cx="10698480" cy="312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rPr dirty="0" err="1"/>
              <a:t>Practise</a:t>
            </a:r>
            <a:r>
              <a:rPr dirty="0"/>
              <a:t> little and often — 5 minutes a day can be more effective than one long session.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Ask questions in a random order: 'What is 8 × 7?' rather than always following the table in sequence.</a:t>
            </a:r>
          </a:p>
          <a:p>
            <a:pPr>
              <a:spcAft>
                <a:spcPts val="1200"/>
              </a:spcAft>
              <a:defRPr sz="2100"/>
            </a:pPr>
            <a:r>
              <a:rPr dirty="0" err="1"/>
              <a:t>Practise</a:t>
            </a:r>
            <a:r>
              <a:rPr dirty="0"/>
              <a:t> related division facts: '56 ÷ 7 = ?'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Use everyday opportunities: shopping, cooking, sharing, scores and journeys.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Celebrate improvement, effort and confidence — not just speed.</a:t>
            </a:r>
            <a:endParaRPr lang="en-GB" dirty="0"/>
          </a:p>
          <a:p>
            <a:pPr>
              <a:spcAft>
                <a:spcPts val="1200"/>
              </a:spcAft>
              <a:defRPr sz="2100"/>
            </a:pPr>
            <a:r>
              <a:rPr lang="en-GB" dirty="0"/>
              <a:t>Daily Times Table Rockstar sessions </a:t>
            </a:r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64008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/>
            </a:pPr>
            <a:r>
              <a:t>Year 4 Multiplication Tables Check (MTC) • Parent Information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6576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/>
            </a:pPr>
            <a:r>
              <a:t>Make practice fun!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1234440"/>
            <a:ext cx="10698480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rPr dirty="0"/>
              <a:t>Times-table bingo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Dice games and card games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Quick-fire family quizzes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Times-table songs and rhymes</a:t>
            </a:r>
          </a:p>
          <a:p>
            <a:pPr>
              <a:spcAft>
                <a:spcPts val="1200"/>
              </a:spcAft>
              <a:defRPr sz="2100"/>
            </a:pPr>
            <a:r>
              <a:rPr dirty="0"/>
              <a:t>Online practice games</a:t>
            </a:r>
            <a:r>
              <a:rPr lang="en-GB" dirty="0"/>
              <a:t> ( Times Tables Rockstar ) </a:t>
            </a:r>
            <a:endParaRPr dirty="0"/>
          </a:p>
          <a:p>
            <a:pPr>
              <a:spcAft>
                <a:spcPts val="1200"/>
              </a:spcAft>
              <a:defRPr sz="2100"/>
            </a:pPr>
            <a:r>
              <a:rPr dirty="0"/>
              <a:t>Challenge children to beat their own previous score rather than competing with others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/>
            </a:pPr>
            <a:r>
              <a:t>Year 4 Multiplication Tables Check (MTC) • Parent Information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6576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/>
            </a:pPr>
            <a:r>
              <a:t>A simple 5-minute home routine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1234440"/>
            <a:ext cx="1069848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t>1 minute — warm-up with a familiar table.</a:t>
            </a:r>
          </a:p>
          <a:p>
            <a:pPr>
              <a:spcAft>
                <a:spcPts val="1200"/>
              </a:spcAft>
              <a:defRPr sz="2100"/>
            </a:pPr>
            <a:r>
              <a:t>2 minutes — practise one focus table or a small group of facts.</a:t>
            </a:r>
          </a:p>
          <a:p>
            <a:pPr>
              <a:spcAft>
                <a:spcPts val="1200"/>
              </a:spcAft>
              <a:defRPr sz="2100"/>
            </a:pPr>
            <a:r>
              <a:t>1 minute — mix multiplication and division facts.</a:t>
            </a:r>
          </a:p>
          <a:p>
            <a:pPr>
              <a:spcAft>
                <a:spcPts val="1200"/>
              </a:spcAft>
              <a:defRPr sz="2100"/>
            </a:pPr>
            <a:r>
              <a:t>1 minute — finish with a confidence-building challenge.</a:t>
            </a:r>
          </a:p>
          <a:p>
            <a:pPr>
              <a:spcAft>
                <a:spcPts val="1200"/>
              </a:spcAft>
              <a:defRPr sz="2100"/>
            </a:pPr>
            <a:r>
              <a:t>Keep it positive: stop while it is still successful and enjoyable.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/>
            </a:pPr>
            <a:r>
              <a:t>Year 4 Multiplication Tables Check (MTC) • Parent Information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6576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/>
            </a:pPr>
            <a:r>
              <a:t>What if my child finds times tables difficult?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1234440"/>
            <a:ext cx="1069848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t>Please don't worry — children develop fluency at different rates.</a:t>
            </a:r>
          </a:p>
          <a:p>
            <a:pPr>
              <a:spcAft>
                <a:spcPts val="1200"/>
              </a:spcAft>
              <a:defRPr sz="2100"/>
            </a:pPr>
            <a:r>
              <a:t>Talk to your child's teacher if you are unsure which facts your child should practise.</a:t>
            </a:r>
          </a:p>
          <a:p>
            <a:pPr>
              <a:spcAft>
                <a:spcPts val="1200"/>
              </a:spcAft>
              <a:defRPr sz="2100"/>
            </a:pPr>
            <a:r>
              <a:t>Short, regular practice is usually more helpful than pressure or repeated testing.</a:t>
            </a:r>
          </a:p>
          <a:p>
            <a:pPr>
              <a:spcAft>
                <a:spcPts val="1200"/>
              </a:spcAft>
              <a:defRPr sz="2100"/>
            </a:pPr>
            <a:r>
              <a:t>The school will use assessment information to identify where further support may be useful.</a:t>
            </a:r>
          </a:p>
          <a:p>
            <a:pPr>
              <a:spcAft>
                <a:spcPts val="1200"/>
              </a:spcAft>
              <a:defRPr sz="2100"/>
            </a:pPr>
            <a:r>
              <a:t>Some pupils may have access arrangements where appropriate.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/>
            </a:pPr>
            <a:r>
              <a:t>Year 4 Multiplication Tables Check (MTC) • Parent Information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6576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/>
            </a:pPr>
            <a:r>
              <a:t>The key message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1234440"/>
            <a:ext cx="1069848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t>The MTC is only one small snapshot of a child's mathematical learning.</a:t>
            </a:r>
          </a:p>
          <a:p>
            <a:pPr>
              <a:spcAft>
                <a:spcPts val="1200"/>
              </a:spcAft>
              <a:defRPr sz="2100"/>
            </a:pPr>
            <a:r>
              <a:t>Our bigger aim is for children to become confident mathematicians who understand and use multiplication and division.</a:t>
            </a:r>
          </a:p>
          <a:p>
            <a:pPr>
              <a:spcAft>
                <a:spcPts val="1200"/>
              </a:spcAft>
              <a:defRPr sz="2100"/>
            </a:pPr>
            <a:r>
              <a:t>Please help us by making times-table practice a normal, positive part of home learning.</a:t>
            </a:r>
          </a:p>
          <a:p>
            <a:pPr>
              <a:spcAft>
                <a:spcPts val="1200"/>
              </a:spcAft>
              <a:defRPr sz="2100"/>
            </a:pPr>
            <a:r>
              <a:t>Small steps + regular practice + encouragement = growing fluency!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/>
            </a:pPr>
            <a:r>
              <a:t>Year 4 Multiplication Tables Check (MTC) • Parent Information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65760"/>
            <a:ext cx="109728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/>
            </a:pPr>
            <a:r>
              <a:t>Thank you!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1234440"/>
            <a:ext cx="1069848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100"/>
            </a:pPr>
            <a:r>
              <a:t>Thank you for supporting your child with their mathematics.</a:t>
            </a:r>
          </a:p>
          <a:p>
            <a:pPr>
              <a:spcAft>
                <a:spcPts val="1200"/>
              </a:spcAft>
              <a:defRPr sz="2100"/>
            </a:pPr>
            <a:r>
              <a:t>Together, we can help our Year 4 children develop confidence, fluency and a strong foundation for the mathematics ahead.</a:t>
            </a:r>
          </a:p>
          <a:p>
            <a:pPr>
              <a:spcAft>
                <a:spcPts val="1200"/>
              </a:spcAft>
              <a:defRPr sz="2100"/>
            </a:pPr>
            <a:r>
              <a:t>Questions?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6446520"/>
            <a:ext cx="109728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/>
            </a:pPr>
            <a:r>
              <a:t>Year 4 Multiplication Tables Check (MTC) • Parent Information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933</Words>
  <Application>Microsoft Office PowerPoint</Application>
  <PresentationFormat>Widescreen</PresentationFormat>
  <Paragraphs>83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Century Gothic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Nicola Green</dc:creator>
  <cp:keywords/>
  <dc:description>generated using python-pptx</dc:description>
  <cp:lastModifiedBy>Nick Davies</cp:lastModifiedBy>
  <cp:revision>3</cp:revision>
  <dcterms:created xsi:type="dcterms:W3CDTF">2013-01-27T09:14:16Z</dcterms:created>
  <dcterms:modified xsi:type="dcterms:W3CDTF">2026-10-13T11:41:30Z</dcterms:modified>
  <cp:category/>
</cp:coreProperties>
</file>